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280" r:id="rId7"/>
    <p:sldId id="260" r:id="rId8"/>
    <p:sldId id="261" r:id="rId9"/>
    <p:sldId id="262" r:id="rId10"/>
    <p:sldId id="265" r:id="rId11"/>
    <p:sldId id="277" r:id="rId12"/>
    <p:sldId id="278" r:id="rId13"/>
    <p:sldId id="279" r:id="rId14"/>
    <p:sldId id="273" r:id="rId15"/>
  </p:sldIdLst>
  <p:sldSz cx="18288000" cy="10287000"/>
  <p:notesSz cx="6858000" cy="9144000"/>
  <p:embeddedFontLst>
    <p:embeddedFont>
      <p:font typeface="Merge 1" panose="020B0604020202020204" charset="0"/>
      <p:regular r:id="rId17"/>
    </p:embeddedFont>
    <p:embeddedFont>
      <p:font typeface="Merge 2" panose="020B0604020202020204" charset="0"/>
      <p:regular r:id="rId18"/>
    </p:embeddedFont>
    <p:embeddedFont>
      <p:font typeface="Merge 3" panose="020B0604020202020204" charset="0"/>
      <p:regular r:id="rId19"/>
    </p:embeddedFont>
    <p:embeddedFont>
      <p:font typeface="Roboto 1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885"/>
    <a:srgbClr val="E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BC54B-8C01-4685-8B20-B645A9A5B840}" v="2" dt="2026-01-12T14:46:59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39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ifer Hamilton" userId="294ef73b-70f7-4cfb-a9e4-a90670d6fcf7" providerId="ADAL" clId="{5106C5B7-719C-4563-94F5-63B992FC27E8}"/>
    <pc:docChg chg="undo custSel addSld delSld modSld sldOrd">
      <pc:chgData name="Jenifer Hamilton" userId="294ef73b-70f7-4cfb-a9e4-a90670d6fcf7" providerId="ADAL" clId="{5106C5B7-719C-4563-94F5-63B992FC27E8}" dt="2026-01-12T14:47:03.258" v="729"/>
      <pc:docMkLst>
        <pc:docMk/>
      </pc:docMkLst>
      <pc:sldChg chg="delSp modSp mod">
        <pc:chgData name="Jenifer Hamilton" userId="294ef73b-70f7-4cfb-a9e4-a90670d6fcf7" providerId="ADAL" clId="{5106C5B7-719C-4563-94F5-63B992FC27E8}" dt="2026-01-12T14:39:33.497" v="716" actId="1076"/>
        <pc:sldMkLst>
          <pc:docMk/>
          <pc:sldMk cId="0" sldId="262"/>
        </pc:sldMkLst>
        <pc:spChg chg="mod">
          <ac:chgData name="Jenifer Hamilton" userId="294ef73b-70f7-4cfb-a9e4-a90670d6fcf7" providerId="ADAL" clId="{5106C5B7-719C-4563-94F5-63B992FC27E8}" dt="2026-01-12T14:39:24.649" v="715" actId="1076"/>
          <ac:spMkLst>
            <pc:docMk/>
            <pc:sldMk cId="0" sldId="262"/>
            <ac:spMk id="9" creationId="{00000000-0000-0000-0000-000000000000}"/>
          </ac:spMkLst>
        </pc:spChg>
        <pc:spChg chg="del">
          <ac:chgData name="Jenifer Hamilton" userId="294ef73b-70f7-4cfb-a9e4-a90670d6fcf7" providerId="ADAL" clId="{5106C5B7-719C-4563-94F5-63B992FC27E8}" dt="2026-01-12T14:39:07.671" v="709" actId="478"/>
          <ac:spMkLst>
            <pc:docMk/>
            <pc:sldMk cId="0" sldId="262"/>
            <ac:spMk id="10" creationId="{00000000-0000-0000-0000-000000000000}"/>
          </ac:spMkLst>
        </pc:spChg>
        <pc:spChg chg="mod">
          <ac:chgData name="Jenifer Hamilton" userId="294ef73b-70f7-4cfb-a9e4-a90670d6fcf7" providerId="ADAL" clId="{5106C5B7-719C-4563-94F5-63B992FC27E8}" dt="2026-01-12T14:39:22.690" v="714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Jenifer Hamilton" userId="294ef73b-70f7-4cfb-a9e4-a90670d6fcf7" providerId="ADAL" clId="{5106C5B7-719C-4563-94F5-63B992FC27E8}" dt="2026-01-12T14:39:33.497" v="716" actId="107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Jenifer Hamilton" userId="294ef73b-70f7-4cfb-a9e4-a90670d6fcf7" providerId="ADAL" clId="{5106C5B7-719C-4563-94F5-63B992FC27E8}" dt="2026-01-12T14:39:05.347" v="708" actId="20577"/>
          <ac:spMkLst>
            <pc:docMk/>
            <pc:sldMk cId="0" sldId="262"/>
            <ac:spMk id="13" creationId="{00000000-0000-0000-0000-000000000000}"/>
          </ac:spMkLst>
        </pc:spChg>
        <pc:spChg chg="mod">
          <ac:chgData name="Jenifer Hamilton" userId="294ef73b-70f7-4cfb-a9e4-a90670d6fcf7" providerId="ADAL" clId="{5106C5B7-719C-4563-94F5-63B992FC27E8}" dt="2026-01-12T14:39:20.563" v="713" actId="1076"/>
          <ac:spMkLst>
            <pc:docMk/>
            <pc:sldMk cId="0" sldId="262"/>
            <ac:spMk id="16" creationId="{00000000-0000-0000-0000-000000000000}"/>
          </ac:spMkLst>
        </pc:spChg>
        <pc:grpChg chg="mod">
          <ac:chgData name="Jenifer Hamilton" userId="294ef73b-70f7-4cfb-a9e4-a90670d6fcf7" providerId="ADAL" clId="{5106C5B7-719C-4563-94F5-63B992FC27E8}" dt="2026-01-12T14:39:01.533" v="707" actId="1076"/>
          <ac:grpSpMkLst>
            <pc:docMk/>
            <pc:sldMk cId="0" sldId="262"/>
            <ac:grpSpMk id="2" creationId="{00000000-0000-0000-0000-000000000000}"/>
          </ac:grpSpMkLst>
        </pc:grpChg>
        <pc:grpChg chg="mod">
          <ac:chgData name="Jenifer Hamilton" userId="294ef73b-70f7-4cfb-a9e4-a90670d6fcf7" providerId="ADAL" clId="{5106C5B7-719C-4563-94F5-63B992FC27E8}" dt="2026-01-12T14:39:10.651" v="710" actId="1076"/>
          <ac:grpSpMkLst>
            <pc:docMk/>
            <pc:sldMk cId="0" sldId="262"/>
            <ac:grpSpMk id="8" creationId="{00000000-0000-0000-0000-000000000000}"/>
          </ac:grpSpMkLst>
        </pc:grpChg>
      </pc:sldChg>
      <pc:sldChg chg="modSp mod">
        <pc:chgData name="Jenifer Hamilton" userId="294ef73b-70f7-4cfb-a9e4-a90670d6fcf7" providerId="ADAL" clId="{5106C5B7-719C-4563-94F5-63B992FC27E8}" dt="2026-01-12T14:39:58.625" v="722" actId="20577"/>
        <pc:sldMkLst>
          <pc:docMk/>
          <pc:sldMk cId="149057946" sldId="277"/>
        </pc:sldMkLst>
        <pc:spChg chg="mod">
          <ac:chgData name="Jenifer Hamilton" userId="294ef73b-70f7-4cfb-a9e4-a90670d6fcf7" providerId="ADAL" clId="{5106C5B7-719C-4563-94F5-63B992FC27E8}" dt="2026-01-12T14:39:58.625" v="722" actId="20577"/>
          <ac:spMkLst>
            <pc:docMk/>
            <pc:sldMk cId="149057946" sldId="277"/>
            <ac:spMk id="24" creationId="{A4AECEC3-BB07-500D-C4F0-AD97D3B2BA0F}"/>
          </ac:spMkLst>
        </pc:spChg>
      </pc:sldChg>
      <pc:sldChg chg="addSp delSp modSp mod">
        <pc:chgData name="Jenifer Hamilton" userId="294ef73b-70f7-4cfb-a9e4-a90670d6fcf7" providerId="ADAL" clId="{5106C5B7-719C-4563-94F5-63B992FC27E8}" dt="2026-01-12T14:47:03.258" v="729"/>
        <pc:sldMkLst>
          <pc:docMk/>
          <pc:sldMk cId="103591676" sldId="278"/>
        </pc:sldMkLst>
        <pc:spChg chg="del mod">
          <ac:chgData name="Jenifer Hamilton" userId="294ef73b-70f7-4cfb-a9e4-a90670d6fcf7" providerId="ADAL" clId="{5106C5B7-719C-4563-94F5-63B992FC27E8}" dt="2026-01-12T14:47:03.258" v="729"/>
          <ac:spMkLst>
            <pc:docMk/>
            <pc:sldMk cId="103591676" sldId="278"/>
            <ac:spMk id="8" creationId="{4934C741-ECDC-848D-A2E2-42D29A3762B9}"/>
          </ac:spMkLst>
        </pc:spChg>
        <pc:graphicFrameChg chg="add mod">
          <ac:chgData name="Jenifer Hamilton" userId="294ef73b-70f7-4cfb-a9e4-a90670d6fcf7" providerId="ADAL" clId="{5106C5B7-719C-4563-94F5-63B992FC27E8}" dt="2026-01-12T14:46:59.231" v="726" actId="14100"/>
          <ac:graphicFrameMkLst>
            <pc:docMk/>
            <pc:sldMk cId="103591676" sldId="278"/>
            <ac:graphicFrameMk id="4" creationId="{B4B51F19-CB08-544A-54A7-2D77355BC33D}"/>
          </ac:graphicFrameMkLst>
        </pc:graphicFrameChg>
        <pc:graphicFrameChg chg="mod">
          <ac:chgData name="Jenifer Hamilton" userId="294ef73b-70f7-4cfb-a9e4-a90670d6fcf7" providerId="ADAL" clId="{5106C5B7-719C-4563-94F5-63B992FC27E8}" dt="2026-01-12T14:47:02.303" v="727" actId="1076"/>
          <ac:graphicFrameMkLst>
            <pc:docMk/>
            <pc:sldMk cId="103591676" sldId="278"/>
            <ac:graphicFrameMk id="5" creationId="{F74D74D5-0767-CDE0-1909-F0F02C0277F8}"/>
          </ac:graphicFrameMkLst>
        </pc:graphicFrameChg>
      </pc:sldChg>
      <pc:sldChg chg="delSp modSp add mod">
        <pc:chgData name="Jenifer Hamilton" userId="294ef73b-70f7-4cfb-a9e4-a90670d6fcf7" providerId="ADAL" clId="{5106C5B7-719C-4563-94F5-63B992FC27E8}" dt="2026-01-12T14:37:42.999" v="706" actId="255"/>
        <pc:sldMkLst>
          <pc:docMk/>
          <pc:sldMk cId="88289139" sldId="279"/>
        </pc:sldMkLst>
        <pc:spChg chg="mod">
          <ac:chgData name="Jenifer Hamilton" userId="294ef73b-70f7-4cfb-a9e4-a90670d6fcf7" providerId="ADAL" clId="{5106C5B7-719C-4563-94F5-63B992FC27E8}" dt="2026-01-12T14:37:42.999" v="706" actId="255"/>
          <ac:spMkLst>
            <pc:docMk/>
            <pc:sldMk cId="88289139" sldId="279"/>
            <ac:spMk id="8" creationId="{6A897D48-1809-759D-F9C1-7DCA63539E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1C203-CD23-454C-985C-BD4B6BEC57CE}" type="datetimeFigureOut">
              <a:rPr lang="en-GB" smtClean="0"/>
              <a:t>12/01/2026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1C29C-4395-4EDC-AD47-80E0F3FF93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56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0A6F2-F61F-96EF-3ADA-486765FCF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EF0C5-A427-05D4-5957-58C12E1BC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B1100-1370-D567-A29A-9427AF25B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Childcare: Difficulty in affordable and flexible childcare – can lead to under employed or unemployed.  School holidays – current free childcare amounts to around 30 hours per week during term time.    Housing Instability: insecurity, frequent moves and living in substandard conditions.  Lack of stable housing – many council have declared a housing emergency.  affect children's well being and parents ability to maintain employment.  Social isolation: access to services, cost of living and limited access to affordable support systems.  Impacting on mental health leading to stress, anxiety and depression.   Stigma – despite 1in 4 families in Scotland and 42% of marriages end in divorce there is still a lot of societal prejudice exist – stereotyping – seen as irresponsible or reliant on benefits, discrimination and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CEC3D-C999-4365-6B3E-C893E181E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C29C-4395-4EDC-AD47-80E0F3FF936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27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Childcare: Difficulty in affordable and flexible childcare – can lead to under employed or unemployed.  School holidays – current free childcare amounts to around 30 hours per week during term time.    Housing Instability: insecurity, frequent moves and living in substandard conditions.  Lack of stable housing – many council have declared a housing emergency.  affect children's well being and parents ability to maintain employment.  Social isolation: access to services, cost of living and limited access to affordable support systems.  Impacting on mental health leading to stress, anxiety and depression.   Stigma – despite 1in 4 families in Scotland and 42% of marriages end in divorce there is still a lot of societal prejudice exist – stereotyping – seen as irresponsible or reliant on benefits, discrimination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C29C-4395-4EDC-AD47-80E0F3FF936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96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25D68-85AB-5862-8BC2-6E430A1D1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6D106-09E9-AC0C-A099-830D49B50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7A835D-BEB9-FBC8-1F5D-C6804421E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Childcare: Difficulty in affordable and flexible childcare – can lead to under employed or unemployed.  School holidays – current free childcare amounts to around 30 hours per week during term time.    Housing Instability: insecurity, frequent moves and living in substandard conditions.  Lack of stable housing – many council have declared a housing emergency.  affect children's well being and parents ability to maintain employment.  Social isolation: access to services, cost of living and limited access to affordable support systems.  Impacting on mental health leading to stress, anxiety and depression.   Stigma – despite 1in 4 families in Scotland and 42% of marriages end in divorce there is still a lot of societal prejudice exist – stereotyping – seen as irresponsible or reliant on benefits, discrimination and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07140-E2D7-2246-6640-B065122A1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C29C-4395-4EDC-AD47-80E0F3FF936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90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C29C-4395-4EDC-AD47-80E0F3FF936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44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edinburgh-scotland-panorama-sunset-wallpaper-tcld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a tall tower and a tall column">
            <a:extLst>
              <a:ext uri="{FF2B5EF4-FFF2-40B4-BE49-F238E27FC236}">
                <a16:creationId xmlns:a16="http://schemas.microsoft.com/office/drawing/2014/main" id="{543C313B-A92D-32FB-8C06-E4C7F1C784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7539" y="743918"/>
            <a:ext cx="15926642" cy="905718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4"/>
          <p:cNvSpPr txBox="1"/>
          <p:nvPr/>
        </p:nvSpPr>
        <p:spPr>
          <a:xfrm>
            <a:off x="2200519" y="617152"/>
            <a:ext cx="11744246" cy="6524715"/>
          </a:xfrm>
          <a:prstGeom prst="rect">
            <a:avLst/>
          </a:prstGeom>
        </p:spPr>
        <p:txBody>
          <a:bodyPr lIns="39783" tIns="39783" rIns="39783" bIns="39783" rtlCol="0" anchor="ctr"/>
          <a:lstStyle/>
          <a:p>
            <a:pPr algn="ctr">
              <a:lnSpc>
                <a:spcPts val="2083"/>
              </a:lnSpc>
            </a:pPr>
            <a:endParaRPr dirty="0">
              <a:latin typeface="Merge 3" panose="020B060402020202020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161571" y="7664257"/>
            <a:ext cx="5964857" cy="1614455"/>
          </a:xfrm>
          <a:custGeom>
            <a:avLst/>
            <a:gdLst/>
            <a:ahLst/>
            <a:cxnLst/>
            <a:rect l="l" t="t" r="r" b="b"/>
            <a:pathLst>
              <a:path w="5964857" h="1614455">
                <a:moveTo>
                  <a:pt x="0" y="0"/>
                </a:moveTo>
                <a:lnTo>
                  <a:pt x="5964856" y="0"/>
                </a:lnTo>
                <a:lnTo>
                  <a:pt x="5964856" y="1614455"/>
                </a:lnTo>
                <a:lnTo>
                  <a:pt x="0" y="1614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35F3D-7D78-4A90-1752-328237209EC4}"/>
              </a:ext>
            </a:extLst>
          </p:cNvPr>
          <p:cNvSpPr txBox="1"/>
          <p:nvPr/>
        </p:nvSpPr>
        <p:spPr>
          <a:xfrm>
            <a:off x="4343235" y="3347005"/>
            <a:ext cx="9562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7030A0"/>
                </a:solidFill>
                <a:latin typeface="Merge 3" panose="020B0604020202020204" charset="0"/>
              </a:rPr>
              <a:t>One Parent Families Scotland </a:t>
            </a:r>
          </a:p>
          <a:p>
            <a:pPr algn="ctr"/>
            <a:endParaRPr lang="en-GB" sz="7200" b="1" dirty="0">
              <a:solidFill>
                <a:srgbClr val="7030A0"/>
              </a:solidFill>
              <a:latin typeface="Merge 3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24D49-85A5-0FF1-EFF1-02E99FF9E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95726677-CAD8-922C-3128-CE5667F7F156}"/>
              </a:ext>
            </a:extLst>
          </p:cNvPr>
          <p:cNvSpPr/>
          <p:nvPr/>
        </p:nvSpPr>
        <p:spPr>
          <a:xfrm>
            <a:off x="-5553109" y="-1759870"/>
            <a:ext cx="16033201" cy="13806740"/>
          </a:xfrm>
          <a:custGeom>
            <a:avLst/>
            <a:gdLst/>
            <a:ahLst/>
            <a:cxnLst/>
            <a:rect l="l" t="t" r="r" b="b"/>
            <a:pathLst>
              <a:path w="943871" h="812800">
                <a:moveTo>
                  <a:pt x="471936" y="0"/>
                </a:moveTo>
                <a:cubicBezTo>
                  <a:pt x="211293" y="0"/>
                  <a:pt x="0" y="181951"/>
                  <a:pt x="0" y="406400"/>
                </a:cubicBezTo>
                <a:cubicBezTo>
                  <a:pt x="0" y="630849"/>
                  <a:pt x="211293" y="812800"/>
                  <a:pt x="471936" y="812800"/>
                </a:cubicBezTo>
                <a:cubicBezTo>
                  <a:pt x="732578" y="812800"/>
                  <a:pt x="943871" y="630849"/>
                  <a:pt x="943871" y="406400"/>
                </a:cubicBezTo>
                <a:cubicBezTo>
                  <a:pt x="943871" y="181951"/>
                  <a:pt x="732578" y="0"/>
                  <a:pt x="471936" y="0"/>
                </a:cubicBezTo>
                <a:close/>
              </a:path>
            </a:pathLst>
          </a:custGeom>
          <a:solidFill>
            <a:srgbClr val="83D0F5">
              <a:alpha val="31765"/>
            </a:srgbClr>
          </a:solidFill>
        </p:spPr>
        <p:txBody>
          <a:bodyPr/>
          <a:lstStyle/>
          <a:p>
            <a:pPr algn="ctr">
              <a:lnSpc>
                <a:spcPts val="12599"/>
              </a:lnSpc>
            </a:pPr>
            <a:endParaRPr lang="en-US" dirty="0">
              <a:solidFill>
                <a:srgbClr val="922885"/>
              </a:solidFill>
              <a:latin typeface="Merge 2"/>
              <a:ea typeface="Merge 2"/>
              <a:cs typeface="Merge 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97D48-1809-759D-F9C1-7DCA63539E39}"/>
              </a:ext>
            </a:extLst>
          </p:cNvPr>
          <p:cNvSpPr txBox="1"/>
          <p:nvPr/>
        </p:nvSpPr>
        <p:spPr>
          <a:xfrm>
            <a:off x="947058" y="161332"/>
            <a:ext cx="16792241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dirty="0">
                <a:solidFill>
                  <a:srgbClr val="922885"/>
                </a:solidFill>
                <a:latin typeface="Merge 1" panose="020B0604020202020204" charset="0"/>
              </a:rPr>
              <a:t>Kinship Carer Case Study – Claire*</a:t>
            </a:r>
          </a:p>
          <a:p>
            <a:pPr algn="ctr">
              <a:buNone/>
            </a:pPr>
            <a:endParaRPr lang="en-GB" sz="2200" dirty="0">
              <a:solidFill>
                <a:srgbClr val="922885"/>
              </a:solidFill>
              <a:latin typeface="Merge 1" panose="020B0604020202020204" charset="0"/>
            </a:endParaRPr>
          </a:p>
          <a:p>
            <a:pPr algn="ctr">
              <a:buNone/>
            </a:pPr>
            <a:r>
              <a:rPr lang="en-GB" sz="2200" b="1" dirty="0">
                <a:solidFill>
                  <a:srgbClr val="922885"/>
                </a:solidFill>
                <a:latin typeface="Merge 1" panose="020B0604020202020204" charset="0"/>
              </a:rPr>
              <a:t>Referral &amp; Initial Support</a:t>
            </a:r>
          </a:p>
          <a:p>
            <a:pPr algn="ctr">
              <a:buNone/>
            </a:pPr>
            <a:r>
              <a:rPr lang="en-GB" sz="2200" dirty="0">
                <a:solidFill>
                  <a:srgbClr val="922885"/>
                </a:solidFill>
                <a:latin typeface="Merge 1" panose="020B0604020202020204" charset="0"/>
              </a:rPr>
              <a:t>Claire was referred by Big Hearts Foundation for help exploring childcare options after being declined respite or a funded early years space by social work.</a:t>
            </a:r>
          </a:p>
          <a:p>
            <a:pPr algn="ctr">
              <a:buNone/>
            </a:pPr>
            <a:endParaRPr lang="en-GB" sz="2200" dirty="0">
              <a:solidFill>
                <a:srgbClr val="922885"/>
              </a:solidFill>
              <a:latin typeface="Merge 1" panose="020B0604020202020204" charset="0"/>
            </a:endParaRPr>
          </a:p>
          <a:p>
            <a:pPr algn="ctr">
              <a:buNone/>
            </a:pPr>
            <a:r>
              <a:rPr lang="en-GB" sz="2200" b="1" dirty="0">
                <a:solidFill>
                  <a:srgbClr val="922885"/>
                </a:solidFill>
                <a:latin typeface="Merge 1" panose="020B0604020202020204" charset="0"/>
              </a:rPr>
              <a:t>Home Visit &amp; Assessment</a:t>
            </a:r>
          </a:p>
          <a:p>
            <a:pPr algn="ctr">
              <a:buNone/>
            </a:pPr>
            <a:r>
              <a:rPr lang="en-GB" sz="2200" dirty="0">
                <a:solidFill>
                  <a:srgbClr val="922885"/>
                </a:solidFill>
                <a:latin typeface="Merge 1" panose="020B0604020202020204" charset="0"/>
              </a:rPr>
              <a:t>OPFS Childcare Connector met Claire at home, introduced OPFS services, and listened to Claire’s story as a kinship carer. External support was offered but not required due to existing support from Big Hearts and a kinship worker.</a:t>
            </a:r>
          </a:p>
          <a:p>
            <a:pPr algn="ctr">
              <a:buNone/>
            </a:pPr>
            <a:endParaRPr lang="en-GB" sz="2200" dirty="0">
              <a:solidFill>
                <a:srgbClr val="922885"/>
              </a:solidFill>
              <a:latin typeface="Merge 1" panose="020B0604020202020204" charset="0"/>
            </a:endParaRPr>
          </a:p>
          <a:p>
            <a:pPr algn="ctr">
              <a:buNone/>
            </a:pPr>
            <a:r>
              <a:rPr lang="en-GB" sz="2200" b="1" dirty="0">
                <a:solidFill>
                  <a:srgbClr val="922885"/>
                </a:solidFill>
                <a:latin typeface="Merge 1" panose="020B0604020202020204" charset="0"/>
              </a:rPr>
              <a:t>Childcare Guidance</a:t>
            </a:r>
          </a:p>
          <a:p>
            <a:pPr algn="ctr">
              <a:buNone/>
            </a:pPr>
            <a:r>
              <a:rPr lang="en-GB" sz="2200" dirty="0">
                <a:solidFill>
                  <a:srgbClr val="922885"/>
                </a:solidFill>
                <a:latin typeface="Merge 1" panose="020B0604020202020204" charset="0"/>
              </a:rPr>
              <a:t>OPFS Childcare Connector provided information on childcare types, term-time vs. year-round care, and local options.</a:t>
            </a:r>
          </a:p>
          <a:p>
            <a:pPr algn="ctr">
              <a:buNone/>
            </a:pPr>
            <a:endParaRPr lang="en-GB" sz="2200" dirty="0">
              <a:solidFill>
                <a:srgbClr val="922885"/>
              </a:solidFill>
              <a:latin typeface="Merge 1" panose="020B0604020202020204" charset="0"/>
            </a:endParaRPr>
          </a:p>
          <a:p>
            <a:pPr algn="ctr">
              <a:buNone/>
            </a:pPr>
            <a:r>
              <a:rPr lang="en-GB" sz="2200" b="1" dirty="0">
                <a:solidFill>
                  <a:srgbClr val="922885"/>
                </a:solidFill>
                <a:latin typeface="Merge 1" panose="020B0604020202020204" charset="0"/>
              </a:rPr>
              <a:t>Advocacy &amp; Practical Support</a:t>
            </a:r>
          </a:p>
          <a:p>
            <a:pPr algn="ctr">
              <a:buNone/>
            </a:pPr>
            <a:r>
              <a:rPr lang="en-GB" sz="2200" dirty="0">
                <a:solidFill>
                  <a:srgbClr val="922885"/>
                </a:solidFill>
                <a:latin typeface="Merge 1" panose="020B0604020202020204" charset="0"/>
              </a:rPr>
              <a:t>OPFS Childcare Connector attended a social work review meeting and coordinated with other support services.</a:t>
            </a:r>
          </a:p>
          <a:p>
            <a:pPr algn="ctr">
              <a:buNone/>
            </a:pPr>
            <a:endParaRPr lang="en-GB" sz="2200" dirty="0">
              <a:solidFill>
                <a:srgbClr val="922885"/>
              </a:solidFill>
              <a:latin typeface="Merge 1" panose="020B0604020202020204" charset="0"/>
            </a:endParaRPr>
          </a:p>
          <a:p>
            <a:pPr algn="ctr">
              <a:buNone/>
            </a:pPr>
            <a:r>
              <a:rPr lang="en-GB" sz="2200" b="1" dirty="0">
                <a:solidFill>
                  <a:srgbClr val="922885"/>
                </a:solidFill>
                <a:latin typeface="Merge 1" panose="020B0604020202020204" charset="0"/>
              </a:rPr>
              <a:t>Financial &amp; Resource Assistance</a:t>
            </a:r>
          </a:p>
          <a:p>
            <a:pPr algn="ctr">
              <a:buNone/>
            </a:pPr>
            <a:r>
              <a:rPr lang="en-GB" sz="2200" dirty="0">
                <a:solidFill>
                  <a:srgbClr val="922885"/>
                </a:solidFill>
                <a:latin typeface="Merge 1" panose="020B0604020202020204" charset="0"/>
              </a:rPr>
              <a:t>Applied for a £1,500 Turn2Us grant for nursery fees</a:t>
            </a:r>
          </a:p>
          <a:p>
            <a:pPr algn="ctr">
              <a:buNone/>
            </a:pPr>
            <a:r>
              <a:rPr lang="en-GB" sz="2200" dirty="0">
                <a:solidFill>
                  <a:srgbClr val="922885"/>
                </a:solidFill>
                <a:latin typeface="Merge 1" panose="020B0604020202020204" charset="0"/>
              </a:rPr>
              <a:t>Secured a £500 OPFS grant for upfront costs</a:t>
            </a:r>
          </a:p>
          <a:p>
            <a:pPr algn="ctr">
              <a:buNone/>
            </a:pPr>
            <a:r>
              <a:rPr lang="en-GB" sz="2200" dirty="0">
                <a:solidFill>
                  <a:srgbClr val="922885"/>
                </a:solidFill>
                <a:latin typeface="Merge 1" panose="020B0604020202020204" charset="0"/>
              </a:rPr>
              <a:t>Referred family to Baby Bank</a:t>
            </a:r>
          </a:p>
          <a:p>
            <a:pPr algn="ctr">
              <a:buNone/>
            </a:pPr>
            <a:endParaRPr lang="en-GB" sz="2200" b="1" dirty="0">
              <a:solidFill>
                <a:srgbClr val="922885"/>
              </a:solidFill>
              <a:latin typeface="Merge 1" panose="020B0604020202020204" charset="0"/>
            </a:endParaRPr>
          </a:p>
          <a:p>
            <a:pPr algn="ctr">
              <a:buNone/>
            </a:pPr>
            <a:r>
              <a:rPr lang="en-GB" sz="2200" b="1" dirty="0">
                <a:solidFill>
                  <a:srgbClr val="922885"/>
                </a:solidFill>
                <a:latin typeface="Merge 1" panose="020B0604020202020204" charset="0"/>
              </a:rPr>
              <a:t>Ongoing Engagement</a:t>
            </a:r>
          </a:p>
          <a:p>
            <a:pPr algn="ctr">
              <a:buNone/>
            </a:pPr>
            <a:r>
              <a:rPr lang="en-GB" sz="2200" dirty="0">
                <a:solidFill>
                  <a:srgbClr val="922885"/>
                </a:solidFill>
                <a:latin typeface="Merge 1" panose="020B0604020202020204" charset="0"/>
              </a:rPr>
              <a:t>Claire expressed deep appreciation for the support. She continues working with OPFS and is now engaging with employability services, aiming to become self-employed and has also introduced two friends to the service who we are now supporting</a:t>
            </a:r>
          </a:p>
        </p:txBody>
      </p:sp>
    </p:spTree>
    <p:extLst>
      <p:ext uri="{BB962C8B-B14F-4D97-AF65-F5344CB8AC3E}">
        <p14:creationId xmlns:p14="http://schemas.microsoft.com/office/powerpoint/2010/main" val="8828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12686" y="9056420"/>
            <a:ext cx="891348" cy="891348"/>
          </a:xfrm>
          <a:custGeom>
            <a:avLst/>
            <a:gdLst/>
            <a:ahLst/>
            <a:cxnLst/>
            <a:rect l="l" t="t" r="r" b="b"/>
            <a:pathLst>
              <a:path w="891348" h="891348">
                <a:moveTo>
                  <a:pt x="0" y="0"/>
                </a:moveTo>
                <a:lnTo>
                  <a:pt x="891348" y="0"/>
                </a:lnTo>
                <a:lnTo>
                  <a:pt x="891348" y="891348"/>
                </a:lnTo>
                <a:lnTo>
                  <a:pt x="0" y="891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6" name="Group 6"/>
          <p:cNvGrpSpPr/>
          <p:nvPr/>
        </p:nvGrpSpPr>
        <p:grpSpPr>
          <a:xfrm>
            <a:off x="12219709" y="7193371"/>
            <a:ext cx="2974724" cy="2992558"/>
            <a:chOff x="0" y="0"/>
            <a:chExt cx="3996194" cy="39961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96194" cy="3996194"/>
            </a:xfrm>
            <a:custGeom>
              <a:avLst/>
              <a:gdLst/>
              <a:ahLst/>
              <a:cxnLst/>
              <a:rect l="l" t="t" r="r" b="b"/>
              <a:pathLst>
                <a:path w="3996194" h="3996194">
                  <a:moveTo>
                    <a:pt x="0" y="0"/>
                  </a:moveTo>
                  <a:lnTo>
                    <a:pt x="3996194" y="0"/>
                  </a:lnTo>
                  <a:lnTo>
                    <a:pt x="3996194" y="3996194"/>
                  </a:lnTo>
                  <a:lnTo>
                    <a:pt x="0" y="3996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02309" y="1550814"/>
              <a:ext cx="968420" cy="976914"/>
            </a:xfrm>
            <a:custGeom>
              <a:avLst/>
              <a:gdLst/>
              <a:ahLst/>
              <a:cxnLst/>
              <a:rect l="l" t="t" r="r" b="b"/>
              <a:pathLst>
                <a:path w="968420" h="976914">
                  <a:moveTo>
                    <a:pt x="0" y="0"/>
                  </a:moveTo>
                  <a:lnTo>
                    <a:pt x="968420" y="0"/>
                  </a:lnTo>
                  <a:lnTo>
                    <a:pt x="968420" y="976914"/>
                  </a:lnTo>
                  <a:lnTo>
                    <a:pt x="0" y="976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7156553" y="7574808"/>
            <a:ext cx="2329509" cy="2300391"/>
          </a:xfrm>
          <a:custGeom>
            <a:avLst/>
            <a:gdLst/>
            <a:ahLst/>
            <a:cxnLst/>
            <a:rect l="l" t="t" r="r" b="b"/>
            <a:pathLst>
              <a:path w="2329509" h="2300391">
                <a:moveTo>
                  <a:pt x="0" y="0"/>
                </a:moveTo>
                <a:lnTo>
                  <a:pt x="2329509" y="0"/>
                </a:lnTo>
                <a:lnTo>
                  <a:pt x="2329509" y="2300390"/>
                </a:lnTo>
                <a:lnTo>
                  <a:pt x="0" y="2300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>
            <a:off x="12383421" y="2264616"/>
            <a:ext cx="3128563" cy="3128563"/>
          </a:xfrm>
          <a:custGeom>
            <a:avLst/>
            <a:gdLst/>
            <a:ahLst/>
            <a:cxnLst/>
            <a:rect l="l" t="t" r="r" b="b"/>
            <a:pathLst>
              <a:path w="3128563" h="3128563">
                <a:moveTo>
                  <a:pt x="0" y="0"/>
                </a:moveTo>
                <a:lnTo>
                  <a:pt x="3128564" y="0"/>
                </a:lnTo>
                <a:lnTo>
                  <a:pt x="3128564" y="3128564"/>
                </a:lnTo>
                <a:lnTo>
                  <a:pt x="0" y="31285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12219708" y="5911547"/>
            <a:ext cx="7519897" cy="1277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9"/>
              </a:lnSpc>
            </a:pPr>
            <a:r>
              <a:rPr lang="en-US" sz="3800" dirty="0">
                <a:solidFill>
                  <a:srgbClr val="E6007E"/>
                </a:solidFill>
                <a:latin typeface="Merge 2"/>
                <a:ea typeface="Merge 2"/>
                <a:cs typeface="Merge 2"/>
                <a:sym typeface="Merge 2"/>
              </a:rPr>
              <a:t>Sign</a:t>
            </a:r>
            <a:r>
              <a:rPr lang="en-US" sz="4150" dirty="0">
                <a:solidFill>
                  <a:srgbClr val="E6007E"/>
                </a:solidFill>
                <a:latin typeface="Merge 2"/>
                <a:ea typeface="Merge 2"/>
                <a:cs typeface="Merge 2"/>
                <a:sym typeface="Merge 2"/>
              </a:rPr>
              <a:t> up to our </a:t>
            </a:r>
          </a:p>
          <a:p>
            <a:pPr algn="l">
              <a:lnSpc>
                <a:spcPts val="5109"/>
              </a:lnSpc>
            </a:pPr>
            <a:r>
              <a:rPr lang="en-US" sz="4150" dirty="0">
                <a:solidFill>
                  <a:srgbClr val="E6007E"/>
                </a:solidFill>
                <a:latin typeface="Merge 2"/>
                <a:ea typeface="Merge 2"/>
                <a:cs typeface="Merge 2"/>
                <a:sym typeface="Merge 2"/>
              </a:rPr>
              <a:t>newsletter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49430" y="5911547"/>
            <a:ext cx="4877897" cy="1277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800" dirty="0">
                <a:solidFill>
                  <a:srgbClr val="E6007E"/>
                </a:solidFill>
                <a:latin typeface="Merge 2"/>
                <a:ea typeface="Merge 2"/>
                <a:cs typeface="Merge 2"/>
                <a:sym typeface="Merge 2"/>
              </a:rPr>
              <a:t>Follow</a:t>
            </a:r>
            <a:r>
              <a:rPr lang="en-US" sz="4100" dirty="0">
                <a:solidFill>
                  <a:srgbClr val="E6007E"/>
                </a:solidFill>
                <a:latin typeface="Merge 2"/>
                <a:ea typeface="Merge 2"/>
                <a:cs typeface="Merge 2"/>
                <a:sym typeface="Merge 2"/>
              </a:rPr>
              <a:t> us on </a:t>
            </a:r>
            <a:endParaRPr lang="en-US" sz="4100" dirty="0">
              <a:solidFill>
                <a:srgbClr val="E6007E"/>
              </a:solidFill>
              <a:latin typeface="Merge 2"/>
              <a:ea typeface="Merge 2"/>
              <a:cs typeface="Merge 2"/>
            </a:endParaRPr>
          </a:p>
          <a:p>
            <a:r>
              <a:rPr lang="en-US" sz="4100" dirty="0">
                <a:solidFill>
                  <a:srgbClr val="E6007E"/>
                </a:solidFill>
                <a:latin typeface="Merge 2"/>
                <a:ea typeface="Merge 2"/>
                <a:cs typeface="Merge 2"/>
                <a:sym typeface="Merge 2"/>
              </a:rPr>
              <a:t>social media @opfs</a:t>
            </a:r>
            <a:endParaRPr lang="en-US" sz="4100" dirty="0">
              <a:solidFill>
                <a:srgbClr val="E6007E"/>
              </a:solidFill>
              <a:latin typeface="Merge 2"/>
              <a:ea typeface="Merge 2"/>
              <a:cs typeface="Merge 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52206" y="680984"/>
            <a:ext cx="2463033" cy="1320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800" dirty="0">
                <a:solidFill>
                  <a:srgbClr val="E6007E"/>
                </a:solidFill>
                <a:latin typeface="Merge 2"/>
                <a:ea typeface="Merge 2"/>
                <a:cs typeface="Merge 2"/>
                <a:sym typeface="Merge 2"/>
              </a:rPr>
              <a:t>Visit</a:t>
            </a:r>
            <a:r>
              <a:rPr lang="en-US" sz="4100" dirty="0">
                <a:solidFill>
                  <a:srgbClr val="E6007E"/>
                </a:solidFill>
                <a:latin typeface="Merge 2"/>
                <a:ea typeface="Merge 2"/>
                <a:cs typeface="Merge 2"/>
                <a:sym typeface="Merge 2"/>
              </a:rPr>
              <a:t> our </a:t>
            </a:r>
            <a:endParaRPr lang="en-US" sz="4100" dirty="0">
              <a:solidFill>
                <a:srgbClr val="E6007E"/>
              </a:solidFill>
              <a:latin typeface="Merge 2"/>
              <a:ea typeface="Merge 2"/>
              <a:cs typeface="Merge 2"/>
            </a:endParaRPr>
          </a:p>
          <a:p>
            <a:pPr algn="l">
              <a:lnSpc>
                <a:spcPts val="5809"/>
              </a:lnSpc>
            </a:pPr>
            <a:r>
              <a:rPr lang="en-US" sz="4100" dirty="0">
                <a:solidFill>
                  <a:srgbClr val="E6007E"/>
                </a:solidFill>
                <a:latin typeface="Merge 2"/>
                <a:ea typeface="Merge 2"/>
                <a:cs typeface="Merge 2"/>
                <a:sym typeface="Merge 2"/>
              </a:rPr>
              <a:t>website</a:t>
            </a:r>
            <a:endParaRPr lang="en-US" sz="4100" dirty="0">
              <a:solidFill>
                <a:srgbClr val="E6007E"/>
              </a:solidFill>
              <a:latin typeface="Merge 2"/>
              <a:ea typeface="Merge 2"/>
              <a:cs typeface="Merge 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219709" y="685036"/>
            <a:ext cx="8395764" cy="126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9"/>
              </a:lnSpc>
            </a:pPr>
            <a:r>
              <a:rPr lang="en-US" sz="3600" dirty="0">
                <a:solidFill>
                  <a:srgbClr val="E6007E"/>
                </a:solidFill>
                <a:latin typeface="Merge 2"/>
                <a:ea typeface="Merge 2"/>
                <a:cs typeface="Merge 2"/>
                <a:sym typeface="Merge 2"/>
              </a:rPr>
              <a:t>Use our free helpline </a:t>
            </a:r>
            <a:endParaRPr lang="en-US" sz="3600" dirty="0">
              <a:solidFill>
                <a:srgbClr val="E6007E"/>
              </a:solidFill>
              <a:latin typeface="Merge 2"/>
              <a:ea typeface="Merge 2"/>
              <a:cs typeface="Merge 2"/>
            </a:endParaRPr>
          </a:p>
          <a:p>
            <a:pPr>
              <a:lnSpc>
                <a:spcPts val="5109"/>
              </a:lnSpc>
            </a:pPr>
            <a:r>
              <a:rPr lang="en-US" sz="3600" dirty="0">
                <a:solidFill>
                  <a:srgbClr val="E6007E"/>
                </a:solidFill>
                <a:latin typeface="Merge 2"/>
                <a:ea typeface="Merge 2"/>
                <a:cs typeface="Merge 2"/>
                <a:sym typeface="Merge 2"/>
              </a:rPr>
              <a:t>&amp; live chat service</a:t>
            </a:r>
            <a:endParaRPr lang="en-US" sz="3600" dirty="0">
              <a:solidFill>
                <a:srgbClr val="E6007E"/>
              </a:solidFill>
              <a:latin typeface="Merge 2"/>
              <a:ea typeface="Merge 2"/>
              <a:cs typeface="Merge 2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930051" y="2145863"/>
            <a:ext cx="3245790" cy="3245790"/>
            <a:chOff x="0" y="0"/>
            <a:chExt cx="4327720" cy="43277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27720" cy="4327720"/>
            </a:xfrm>
            <a:custGeom>
              <a:avLst/>
              <a:gdLst/>
              <a:ahLst/>
              <a:cxnLst/>
              <a:rect l="l" t="t" r="r" b="b"/>
              <a:pathLst>
                <a:path w="4327720" h="4327720">
                  <a:moveTo>
                    <a:pt x="0" y="0"/>
                  </a:moveTo>
                  <a:lnTo>
                    <a:pt x="4327720" y="0"/>
                  </a:lnTo>
                  <a:lnTo>
                    <a:pt x="4327720" y="4327720"/>
                  </a:lnTo>
                  <a:lnTo>
                    <a:pt x="0" y="4327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691867" y="1583040"/>
              <a:ext cx="1015404" cy="963719"/>
            </a:xfrm>
            <a:custGeom>
              <a:avLst/>
              <a:gdLst/>
              <a:ahLst/>
              <a:cxnLst/>
              <a:rect l="l" t="t" r="r" b="b"/>
              <a:pathLst>
                <a:path w="876859" h="884551">
                  <a:moveTo>
                    <a:pt x="0" y="0"/>
                  </a:moveTo>
                  <a:lnTo>
                    <a:pt x="876859" y="0"/>
                  </a:lnTo>
                  <a:lnTo>
                    <a:pt x="876859" y="884551"/>
                  </a:lnTo>
                  <a:lnTo>
                    <a:pt x="0" y="884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31482BA0-1B2C-19EE-3676-10EAD30BCA5B}"/>
              </a:ext>
            </a:extLst>
          </p:cNvPr>
          <p:cNvGrpSpPr/>
          <p:nvPr/>
        </p:nvGrpSpPr>
        <p:grpSpPr>
          <a:xfrm>
            <a:off x="-7265327" y="-1900401"/>
            <a:ext cx="18261095" cy="14087801"/>
            <a:chOff x="-338427" y="38100"/>
            <a:chExt cx="1075027" cy="82934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3AA17D0A-7210-F6AA-FB12-980052A39C62}"/>
                </a:ext>
              </a:extLst>
            </p:cNvPr>
            <p:cNvSpPr/>
            <p:nvPr/>
          </p:nvSpPr>
          <p:spPr>
            <a:xfrm>
              <a:off x="-338427" y="5464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D0F5">
                <a:alpha val="31765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AF9DA834-BAAC-1E25-2ABC-30906540081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689" tIns="45689" rIns="45689" bIns="45689" rtlCol="0" anchor="ctr"/>
            <a:lstStyle/>
            <a:p>
              <a:pPr algn="ctr">
                <a:lnSpc>
                  <a:spcPts val="2392"/>
                </a:lnSpc>
              </a:pPr>
              <a:endParaRPr dirty="0"/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676996" y="1315818"/>
            <a:ext cx="3355166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75"/>
              </a:lnSpc>
            </a:pPr>
            <a:r>
              <a:rPr lang="en-US" sz="7000" dirty="0">
                <a:solidFill>
                  <a:srgbClr val="922885"/>
                </a:solidFill>
                <a:latin typeface="Merge 2"/>
                <a:ea typeface="Merge 2"/>
                <a:cs typeface="Merge 2"/>
                <a:sym typeface="Merge 2"/>
              </a:rPr>
              <a:t>Stay</a:t>
            </a:r>
            <a:r>
              <a:rPr lang="en-US" sz="8949" dirty="0">
                <a:solidFill>
                  <a:srgbClr val="922885"/>
                </a:solidFill>
                <a:latin typeface="Merge 2"/>
                <a:ea typeface="Merge 2"/>
                <a:cs typeface="Merge 2"/>
                <a:sym typeface="Merge 2"/>
              </a:rPr>
              <a:t> </a:t>
            </a:r>
            <a:r>
              <a:rPr lang="en-US" sz="7000" dirty="0">
                <a:solidFill>
                  <a:srgbClr val="922885"/>
                </a:solidFill>
                <a:latin typeface="Merge 2"/>
                <a:ea typeface="Merge 2"/>
                <a:cs typeface="Merge 2"/>
                <a:sym typeface="Merge 2"/>
              </a:rPr>
              <a:t>in touch!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8700" y="307209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3446131" y="-1452661"/>
            <a:ext cx="15936297" cy="13806740"/>
            <a:chOff x="0" y="0"/>
            <a:chExt cx="938167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8167" cy="812800"/>
            </a:xfrm>
            <a:custGeom>
              <a:avLst/>
              <a:gdLst/>
              <a:ahLst/>
              <a:cxnLst/>
              <a:rect l="l" t="t" r="r" b="b"/>
              <a:pathLst>
                <a:path w="938167" h="812800">
                  <a:moveTo>
                    <a:pt x="469083" y="0"/>
                  </a:moveTo>
                  <a:cubicBezTo>
                    <a:pt x="210016" y="0"/>
                    <a:pt x="0" y="181951"/>
                    <a:pt x="0" y="406400"/>
                  </a:cubicBezTo>
                  <a:cubicBezTo>
                    <a:pt x="0" y="630849"/>
                    <a:pt x="210016" y="812800"/>
                    <a:pt x="469083" y="812800"/>
                  </a:cubicBezTo>
                  <a:cubicBezTo>
                    <a:pt x="728151" y="812800"/>
                    <a:pt x="938167" y="630849"/>
                    <a:pt x="938167" y="406400"/>
                  </a:cubicBezTo>
                  <a:cubicBezTo>
                    <a:pt x="938167" y="181951"/>
                    <a:pt x="728151" y="0"/>
                    <a:pt x="469083" y="0"/>
                  </a:cubicBezTo>
                  <a:close/>
                </a:path>
              </a:pathLst>
            </a:custGeom>
            <a:solidFill>
              <a:srgbClr val="83D0F5">
                <a:alpha val="31765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7953" y="38100"/>
              <a:ext cx="762260" cy="698500"/>
            </a:xfrm>
            <a:prstGeom prst="rect">
              <a:avLst/>
            </a:prstGeom>
          </p:spPr>
          <p:txBody>
            <a:bodyPr lIns="45689" tIns="45689" rIns="45689" bIns="45689" rtlCol="0" anchor="ctr"/>
            <a:lstStyle/>
            <a:p>
              <a:pPr algn="ctr">
                <a:lnSpc>
                  <a:spcPts val="2392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2490166" y="0"/>
            <a:ext cx="9660030" cy="10287000"/>
          </a:xfrm>
          <a:custGeom>
            <a:avLst/>
            <a:gdLst/>
            <a:ahLst/>
            <a:cxnLst/>
            <a:rect l="l" t="t" r="r" b="b"/>
            <a:pathLst>
              <a:path w="9660030" h="10287000">
                <a:moveTo>
                  <a:pt x="0" y="0"/>
                </a:moveTo>
                <a:lnTo>
                  <a:pt x="9660030" y="0"/>
                </a:lnTo>
                <a:lnTo>
                  <a:pt x="96600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5" t="-36008" b="-36008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280402" y="9258300"/>
            <a:ext cx="689468" cy="689468"/>
          </a:xfrm>
          <a:custGeom>
            <a:avLst/>
            <a:gdLst/>
            <a:ahLst/>
            <a:cxnLst/>
            <a:rect l="l" t="t" r="r" b="b"/>
            <a:pathLst>
              <a:path w="689468" h="689468">
                <a:moveTo>
                  <a:pt x="0" y="0"/>
                </a:moveTo>
                <a:lnTo>
                  <a:pt x="689468" y="0"/>
                </a:lnTo>
                <a:lnTo>
                  <a:pt x="689468" y="689468"/>
                </a:lnTo>
                <a:lnTo>
                  <a:pt x="0" y="6894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TextBox 9"/>
          <p:cNvSpPr txBox="1"/>
          <p:nvPr/>
        </p:nvSpPr>
        <p:spPr>
          <a:xfrm>
            <a:off x="482911" y="828468"/>
            <a:ext cx="10447883" cy="837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72"/>
              </a:lnSpc>
              <a:spcBef>
                <a:spcPct val="0"/>
              </a:spcBef>
            </a:pPr>
            <a:r>
              <a:rPr lang="en-US" sz="4908" dirty="0">
                <a:solidFill>
                  <a:srgbClr val="922885"/>
                </a:solidFill>
                <a:latin typeface="Merge 2"/>
                <a:ea typeface="Merge 2"/>
                <a:cs typeface="Merge 2"/>
                <a:sym typeface="Merge 2"/>
              </a:rPr>
              <a:t>About One Parent Families Scotland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9866" y="2904060"/>
            <a:ext cx="10316087" cy="601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850" dirty="0">
                <a:solidFill>
                  <a:srgbClr val="B063A6"/>
                </a:solidFill>
                <a:latin typeface="Merge 3"/>
                <a:ea typeface="Merge 3"/>
                <a:cs typeface="Merge 3"/>
                <a:sym typeface="Merge 3"/>
              </a:rPr>
              <a:t>Established in 1944 - 80th anniversary year!</a:t>
            </a:r>
          </a:p>
          <a:p>
            <a:pPr algn="l">
              <a:lnSpc>
                <a:spcPts val="4679"/>
              </a:lnSpc>
            </a:pPr>
            <a:endParaRPr lang="en-US" sz="3899" dirty="0">
              <a:solidFill>
                <a:srgbClr val="B063A6"/>
              </a:solidFill>
              <a:latin typeface="Merge 3"/>
              <a:ea typeface="Merge 3"/>
              <a:cs typeface="Merge 3"/>
              <a:sym typeface="Merge 3"/>
            </a:endParaRPr>
          </a:p>
          <a:p>
            <a:pPr>
              <a:lnSpc>
                <a:spcPts val="4679"/>
              </a:lnSpc>
            </a:pPr>
            <a:r>
              <a:rPr lang="en-US" sz="3850" dirty="0">
                <a:solidFill>
                  <a:srgbClr val="B063A6"/>
                </a:solidFill>
                <a:latin typeface="Merge 3"/>
                <a:ea typeface="Merge 3"/>
                <a:cs typeface="Merge 3"/>
                <a:sym typeface="Merge 3"/>
              </a:rPr>
              <a:t>Providing expert advice and practical support to single parent families across Scotland. </a:t>
            </a:r>
          </a:p>
          <a:p>
            <a:pPr>
              <a:lnSpc>
                <a:spcPts val="4679"/>
              </a:lnSpc>
            </a:pPr>
            <a:r>
              <a:rPr lang="en-US" sz="3850" dirty="0">
                <a:solidFill>
                  <a:srgbClr val="B063A6"/>
                </a:solidFill>
                <a:latin typeface="Merge 3"/>
                <a:ea typeface="Merge 3"/>
                <a:cs typeface="Merge 3"/>
                <a:sym typeface="Merge 3"/>
              </a:rPr>
              <a:t>     </a:t>
            </a:r>
            <a:endParaRPr lang="en-US" sz="3850" dirty="0">
              <a:solidFill>
                <a:srgbClr val="B063A6"/>
              </a:solidFill>
              <a:latin typeface="Merge 3"/>
              <a:ea typeface="Merge 3"/>
              <a:cs typeface="Merge 3"/>
            </a:endParaRPr>
          </a:p>
          <a:p>
            <a:pPr algn="l">
              <a:lnSpc>
                <a:spcPts val="4679"/>
              </a:lnSpc>
            </a:pPr>
            <a:r>
              <a:rPr lang="en-US" sz="3850" dirty="0">
                <a:solidFill>
                  <a:srgbClr val="B063A6"/>
                </a:solidFill>
                <a:latin typeface="Merge 3"/>
                <a:ea typeface="Merge 3"/>
                <a:cs typeface="Merge 3"/>
                <a:sym typeface="Merge 3"/>
              </a:rPr>
              <a:t>Campaign with parents to make their voices heard to change the systems, policies and attitudes that disadvantage single parent families.      </a:t>
            </a:r>
            <a:endParaRPr lang="en-US" sz="3850" dirty="0">
              <a:solidFill>
                <a:srgbClr val="B063A6"/>
              </a:solidFill>
              <a:latin typeface="Merge 3"/>
              <a:ea typeface="Merge 3"/>
              <a:cs typeface="Merge 3"/>
            </a:endParaRPr>
          </a:p>
          <a:p>
            <a:pPr algn="l">
              <a:lnSpc>
                <a:spcPts val="4679"/>
              </a:lnSpc>
            </a:pPr>
            <a:endParaRPr lang="en-US" sz="3899" dirty="0">
              <a:solidFill>
                <a:srgbClr val="B063A6"/>
              </a:solidFill>
              <a:latin typeface="Merge 3"/>
              <a:ea typeface="Merge 3"/>
              <a:cs typeface="Merge 3"/>
              <a:sym typeface="Merge 3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82911" y="2913585"/>
            <a:ext cx="472533" cy="472533"/>
          </a:xfrm>
          <a:custGeom>
            <a:avLst/>
            <a:gdLst/>
            <a:ahLst/>
            <a:cxnLst/>
            <a:rect l="l" t="t" r="r" b="b"/>
            <a:pathLst>
              <a:path w="472533" h="472533">
                <a:moveTo>
                  <a:pt x="0" y="0"/>
                </a:moveTo>
                <a:lnTo>
                  <a:pt x="472533" y="0"/>
                </a:lnTo>
                <a:lnTo>
                  <a:pt x="472533" y="472534"/>
                </a:lnTo>
                <a:lnTo>
                  <a:pt x="0" y="472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Freeform 12"/>
          <p:cNvSpPr/>
          <p:nvPr/>
        </p:nvSpPr>
        <p:spPr>
          <a:xfrm>
            <a:off x="486330" y="4103857"/>
            <a:ext cx="483540" cy="483540"/>
          </a:xfrm>
          <a:custGeom>
            <a:avLst/>
            <a:gdLst/>
            <a:ahLst/>
            <a:cxnLst/>
            <a:rect l="l" t="t" r="r" b="b"/>
            <a:pathLst>
              <a:path w="483540" h="483540">
                <a:moveTo>
                  <a:pt x="0" y="0"/>
                </a:moveTo>
                <a:lnTo>
                  <a:pt x="483540" y="0"/>
                </a:lnTo>
                <a:lnTo>
                  <a:pt x="483540" y="483540"/>
                </a:lnTo>
                <a:lnTo>
                  <a:pt x="0" y="483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3" name="Freeform 13"/>
          <p:cNvSpPr/>
          <p:nvPr/>
        </p:nvSpPr>
        <p:spPr>
          <a:xfrm>
            <a:off x="486330" y="5925727"/>
            <a:ext cx="469114" cy="469114"/>
          </a:xfrm>
          <a:custGeom>
            <a:avLst/>
            <a:gdLst/>
            <a:ahLst/>
            <a:cxnLst/>
            <a:rect l="l" t="t" r="r" b="b"/>
            <a:pathLst>
              <a:path w="469114" h="469114">
                <a:moveTo>
                  <a:pt x="0" y="0"/>
                </a:moveTo>
                <a:lnTo>
                  <a:pt x="469114" y="0"/>
                </a:lnTo>
                <a:lnTo>
                  <a:pt x="469114" y="469115"/>
                </a:lnTo>
                <a:lnTo>
                  <a:pt x="0" y="4691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34F51-852B-57FA-EE08-A1BCB8620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5CB411ED-65D7-C4B4-23B2-15111E907EE0}"/>
              </a:ext>
            </a:extLst>
          </p:cNvPr>
          <p:cNvSpPr/>
          <p:nvPr/>
        </p:nvSpPr>
        <p:spPr>
          <a:xfrm>
            <a:off x="-4254700" y="-1759870"/>
            <a:ext cx="16033201" cy="13806740"/>
          </a:xfrm>
          <a:custGeom>
            <a:avLst/>
            <a:gdLst/>
            <a:ahLst/>
            <a:cxnLst/>
            <a:rect l="l" t="t" r="r" b="b"/>
            <a:pathLst>
              <a:path w="943871" h="812800">
                <a:moveTo>
                  <a:pt x="471936" y="0"/>
                </a:moveTo>
                <a:cubicBezTo>
                  <a:pt x="211293" y="0"/>
                  <a:pt x="0" y="181951"/>
                  <a:pt x="0" y="406400"/>
                </a:cubicBezTo>
                <a:cubicBezTo>
                  <a:pt x="0" y="630849"/>
                  <a:pt x="211293" y="812800"/>
                  <a:pt x="471936" y="812800"/>
                </a:cubicBezTo>
                <a:cubicBezTo>
                  <a:pt x="732578" y="812800"/>
                  <a:pt x="943871" y="630849"/>
                  <a:pt x="943871" y="406400"/>
                </a:cubicBezTo>
                <a:cubicBezTo>
                  <a:pt x="943871" y="181951"/>
                  <a:pt x="732578" y="0"/>
                  <a:pt x="471936" y="0"/>
                </a:cubicBezTo>
                <a:close/>
              </a:path>
            </a:pathLst>
          </a:custGeom>
          <a:solidFill>
            <a:srgbClr val="83D0F5">
              <a:alpha val="31765"/>
            </a:srgb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A9DC088-6B57-0318-AFBB-11B430C16329}"/>
              </a:ext>
            </a:extLst>
          </p:cNvPr>
          <p:cNvSpPr txBox="1"/>
          <p:nvPr/>
        </p:nvSpPr>
        <p:spPr>
          <a:xfrm>
            <a:off x="-3368274" y="-787915"/>
            <a:ext cx="13026973" cy="11865167"/>
          </a:xfrm>
          <a:prstGeom prst="rect">
            <a:avLst/>
          </a:prstGeom>
        </p:spPr>
        <p:txBody>
          <a:bodyPr lIns="45689" tIns="45689" rIns="45689" bIns="45689" rtlCol="0" anchor="ctr"/>
          <a:lstStyle/>
          <a:p>
            <a:pPr algn="ctr">
              <a:lnSpc>
                <a:spcPts val="2392"/>
              </a:lnSpc>
            </a:pPr>
            <a:endParaRPr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6C39577-E3B3-1494-8C02-A35F5411C30E}"/>
              </a:ext>
            </a:extLst>
          </p:cNvPr>
          <p:cNvSpPr/>
          <p:nvPr/>
        </p:nvSpPr>
        <p:spPr>
          <a:xfrm>
            <a:off x="16963916" y="9424886"/>
            <a:ext cx="689468" cy="689468"/>
          </a:xfrm>
          <a:custGeom>
            <a:avLst/>
            <a:gdLst/>
            <a:ahLst/>
            <a:cxnLst/>
            <a:rect l="l" t="t" r="r" b="b"/>
            <a:pathLst>
              <a:path w="689468" h="689468">
                <a:moveTo>
                  <a:pt x="0" y="0"/>
                </a:moveTo>
                <a:lnTo>
                  <a:pt x="689468" y="0"/>
                </a:lnTo>
                <a:lnTo>
                  <a:pt x="689468" y="689468"/>
                </a:lnTo>
                <a:lnTo>
                  <a:pt x="0" y="6894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9B38974-5813-A232-8919-6B1333AF9C56}"/>
              </a:ext>
            </a:extLst>
          </p:cNvPr>
          <p:cNvSpPr/>
          <p:nvPr/>
        </p:nvSpPr>
        <p:spPr>
          <a:xfrm>
            <a:off x="7249113" y="3239180"/>
            <a:ext cx="4529388" cy="3697675"/>
          </a:xfrm>
          <a:custGeom>
            <a:avLst/>
            <a:gdLst/>
            <a:ahLst/>
            <a:cxnLst/>
            <a:rect l="l" t="t" r="r" b="b"/>
            <a:pathLst>
              <a:path w="6721093" h="5231457">
                <a:moveTo>
                  <a:pt x="0" y="0"/>
                </a:moveTo>
                <a:lnTo>
                  <a:pt x="6721093" y="0"/>
                </a:lnTo>
                <a:lnTo>
                  <a:pt x="6721093" y="5231457"/>
                </a:lnTo>
                <a:lnTo>
                  <a:pt x="0" y="52314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98000"/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894E372B-0339-7B73-A417-92E28D81C484}"/>
              </a:ext>
            </a:extLst>
          </p:cNvPr>
          <p:cNvSpPr txBox="1"/>
          <p:nvPr/>
        </p:nvSpPr>
        <p:spPr>
          <a:xfrm>
            <a:off x="1744927" y="2570385"/>
            <a:ext cx="8670997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endParaRPr lang="en-US" sz="4000" dirty="0">
              <a:solidFill>
                <a:srgbClr val="B063A6"/>
              </a:solidFill>
              <a:latin typeface="Merge 2"/>
            </a:endParaRPr>
          </a:p>
          <a:p>
            <a:pPr>
              <a:lnSpc>
                <a:spcPts val="5040"/>
              </a:lnSpc>
            </a:pPr>
            <a:endParaRPr lang="en-US" sz="4200" dirty="0">
              <a:solidFill>
                <a:srgbClr val="B063A6"/>
              </a:solidFill>
              <a:latin typeface="Merge 1"/>
            </a:endParaRPr>
          </a:p>
          <a:p>
            <a:pPr>
              <a:lnSpc>
                <a:spcPts val="5040"/>
              </a:lnSpc>
            </a:pPr>
            <a:endParaRPr lang="en-US" sz="4200" dirty="0">
              <a:solidFill>
                <a:srgbClr val="B063A6"/>
              </a:solidFill>
              <a:latin typeface="Merge 1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624AA-21B2-BEBA-49BD-2B3136F322D7}"/>
              </a:ext>
            </a:extLst>
          </p:cNvPr>
          <p:cNvSpPr txBox="1"/>
          <p:nvPr/>
        </p:nvSpPr>
        <p:spPr>
          <a:xfrm>
            <a:off x="7330190" y="1600767"/>
            <a:ext cx="6613452" cy="99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A02B93"/>
                </a:solidFill>
                <a:latin typeface="Merge 2"/>
              </a:rPr>
              <a:t>Local services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A02B93"/>
              </a:solidFill>
              <a:effectLst/>
              <a:uLnTx/>
              <a:uFillTx/>
              <a:latin typeface="Merge 2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07F4D-36A4-065D-4DED-CB231D37C614}"/>
              </a:ext>
            </a:extLst>
          </p:cNvPr>
          <p:cNvSpPr txBox="1"/>
          <p:nvPr/>
        </p:nvSpPr>
        <p:spPr>
          <a:xfrm>
            <a:off x="2447031" y="4102491"/>
            <a:ext cx="4099979" cy="197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559"/>
              </a:lnSpc>
              <a:spcBef>
                <a:spcPct val="0"/>
              </a:spcBef>
            </a:pPr>
            <a:r>
              <a:rPr lang="en-US" sz="5400" dirty="0">
                <a:solidFill>
                  <a:srgbClr val="A02B93"/>
                </a:solidFill>
                <a:latin typeface="Merge 2"/>
              </a:rPr>
              <a:t>Policy and Research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47CB9-4E89-4F34-A181-1284D1469ABB}"/>
              </a:ext>
            </a:extLst>
          </p:cNvPr>
          <p:cNvSpPr txBox="1"/>
          <p:nvPr/>
        </p:nvSpPr>
        <p:spPr>
          <a:xfrm>
            <a:off x="12362315" y="4100154"/>
            <a:ext cx="4664054" cy="197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Merge 2"/>
                <a:ea typeface="+mn-ea"/>
                <a:cs typeface="+mn-cs"/>
              </a:rPr>
              <a:t>National Debt service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8238A-18F1-132C-7681-916287204DBC}"/>
              </a:ext>
            </a:extLst>
          </p:cNvPr>
          <p:cNvSpPr txBox="1"/>
          <p:nvPr/>
        </p:nvSpPr>
        <p:spPr>
          <a:xfrm>
            <a:off x="6564624" y="7438201"/>
            <a:ext cx="6188149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Merge 2"/>
                <a:ea typeface="+mn-ea"/>
                <a:cs typeface="+mn-cs"/>
              </a:rPr>
              <a:t>National Advice and Information Helpline</a:t>
            </a:r>
          </a:p>
        </p:txBody>
      </p:sp>
    </p:spTree>
    <p:extLst>
      <p:ext uri="{BB962C8B-B14F-4D97-AF65-F5344CB8AC3E}">
        <p14:creationId xmlns:p14="http://schemas.microsoft.com/office/powerpoint/2010/main" val="361893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67514" y="-1399996"/>
            <a:ext cx="13806740" cy="1380674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D0F5">
                <a:alpha val="31765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689" tIns="45689" rIns="45689" bIns="45689" rtlCol="0" anchor="ctr"/>
            <a:lstStyle/>
            <a:p>
              <a:pPr algn="ctr">
                <a:lnSpc>
                  <a:spcPts val="2392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0503047" y="9258300"/>
            <a:ext cx="689468" cy="689468"/>
          </a:xfrm>
          <a:custGeom>
            <a:avLst/>
            <a:gdLst/>
            <a:ahLst/>
            <a:cxnLst/>
            <a:rect l="l" t="t" r="r" b="b"/>
            <a:pathLst>
              <a:path w="689468" h="689468">
                <a:moveTo>
                  <a:pt x="0" y="0"/>
                </a:moveTo>
                <a:lnTo>
                  <a:pt x="689467" y="0"/>
                </a:lnTo>
                <a:lnTo>
                  <a:pt x="689467" y="689468"/>
                </a:lnTo>
                <a:lnTo>
                  <a:pt x="0" y="689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299890" y="2430773"/>
            <a:ext cx="974626" cy="659091"/>
          </a:xfrm>
          <a:custGeom>
            <a:avLst/>
            <a:gdLst/>
            <a:ahLst/>
            <a:cxnLst/>
            <a:rect l="l" t="t" r="r" b="b"/>
            <a:pathLst>
              <a:path w="974626" h="659091">
                <a:moveTo>
                  <a:pt x="0" y="0"/>
                </a:moveTo>
                <a:lnTo>
                  <a:pt x="974625" y="0"/>
                </a:lnTo>
                <a:lnTo>
                  <a:pt x="974625" y="659091"/>
                </a:lnTo>
                <a:lnTo>
                  <a:pt x="0" y="6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299890" y="6206855"/>
            <a:ext cx="974626" cy="659091"/>
          </a:xfrm>
          <a:custGeom>
            <a:avLst/>
            <a:gdLst/>
            <a:ahLst/>
            <a:cxnLst/>
            <a:rect l="l" t="t" r="r" b="b"/>
            <a:pathLst>
              <a:path w="974626" h="659091">
                <a:moveTo>
                  <a:pt x="0" y="0"/>
                </a:moveTo>
                <a:lnTo>
                  <a:pt x="974625" y="0"/>
                </a:lnTo>
                <a:lnTo>
                  <a:pt x="974625" y="659091"/>
                </a:lnTo>
                <a:lnTo>
                  <a:pt x="0" y="6590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10139226" y="0"/>
            <a:ext cx="9471161" cy="10287000"/>
          </a:xfrm>
          <a:custGeom>
            <a:avLst/>
            <a:gdLst/>
            <a:ahLst/>
            <a:cxnLst/>
            <a:rect l="l" t="t" r="r" b="b"/>
            <a:pathLst>
              <a:path w="9471161" h="10287000">
                <a:moveTo>
                  <a:pt x="0" y="0"/>
                </a:moveTo>
                <a:lnTo>
                  <a:pt x="9471160" y="0"/>
                </a:lnTo>
                <a:lnTo>
                  <a:pt x="94711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0666" r="-1619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TextBox 9"/>
          <p:cNvSpPr txBox="1"/>
          <p:nvPr/>
        </p:nvSpPr>
        <p:spPr>
          <a:xfrm>
            <a:off x="445607" y="820882"/>
            <a:ext cx="8698393" cy="87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3"/>
              </a:lnSpc>
            </a:pPr>
            <a:r>
              <a:rPr lang="en-US" sz="5109" dirty="0">
                <a:solidFill>
                  <a:srgbClr val="922885"/>
                </a:solidFill>
                <a:latin typeface="Merge 2"/>
                <a:ea typeface="Merge 2"/>
                <a:cs typeface="Merge 2"/>
                <a:sym typeface="Merge 2"/>
              </a:rPr>
              <a:t>Our vision and mission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0916" y="2285287"/>
            <a:ext cx="8055849" cy="8833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799" dirty="0">
                <a:solidFill>
                  <a:srgbClr val="E6007E"/>
                </a:solidFill>
                <a:latin typeface="Merge 3"/>
                <a:ea typeface="Merge 3"/>
                <a:cs typeface="Merge 3"/>
                <a:sym typeface="Merge 3"/>
              </a:rPr>
              <a:t>Our vision</a:t>
            </a:r>
            <a:r>
              <a:rPr lang="en-US" sz="3799" dirty="0">
                <a:solidFill>
                  <a:srgbClr val="922885"/>
                </a:solidFill>
                <a:latin typeface="Merge 3"/>
                <a:ea typeface="Merge 3"/>
                <a:cs typeface="Merge 3"/>
                <a:sym typeface="Merge 3"/>
              </a:rPr>
              <a:t> is of a Scotland where single parent families are celebrated in all their diversity, are treated fairly and live free from discrimination and poverty.</a:t>
            </a:r>
          </a:p>
          <a:p>
            <a:pPr algn="l">
              <a:lnSpc>
                <a:spcPts val="4559"/>
              </a:lnSpc>
            </a:pPr>
            <a:endParaRPr lang="en-US" sz="3799" dirty="0">
              <a:solidFill>
                <a:srgbClr val="922885"/>
              </a:solidFill>
              <a:latin typeface="Merge 3"/>
              <a:ea typeface="Merge 3"/>
              <a:cs typeface="Merge 3"/>
              <a:sym typeface="Merge 3"/>
            </a:endParaRPr>
          </a:p>
          <a:p>
            <a:pPr algn="l">
              <a:lnSpc>
                <a:spcPts val="4559"/>
              </a:lnSpc>
            </a:pPr>
            <a:endParaRPr lang="en-US" sz="3799" dirty="0">
              <a:solidFill>
                <a:srgbClr val="922885"/>
              </a:solidFill>
              <a:latin typeface="Merge 3"/>
              <a:ea typeface="Merge 3"/>
              <a:cs typeface="Merge 3"/>
              <a:sym typeface="Merge 3"/>
            </a:endParaRPr>
          </a:p>
          <a:p>
            <a:pPr algn="l">
              <a:lnSpc>
                <a:spcPts val="4559"/>
              </a:lnSpc>
            </a:pPr>
            <a:r>
              <a:rPr lang="en-US" sz="3799" dirty="0">
                <a:solidFill>
                  <a:srgbClr val="009A93"/>
                </a:solidFill>
                <a:latin typeface="Merge 3"/>
                <a:ea typeface="Merge 3"/>
                <a:cs typeface="Merge 3"/>
                <a:sym typeface="Merge 3"/>
              </a:rPr>
              <a:t>Our mission</a:t>
            </a:r>
            <a:r>
              <a:rPr lang="en-US" sz="3799" dirty="0">
                <a:solidFill>
                  <a:srgbClr val="922885"/>
                </a:solidFill>
                <a:latin typeface="Merge 3"/>
                <a:ea typeface="Merge 3"/>
                <a:cs typeface="Merge 3"/>
                <a:sym typeface="Merge 3"/>
              </a:rPr>
              <a:t> is to amplify the voices of single parents in their unique role as sole carers and care providers and together challenge stigma, poverty and inequality to achieve change.</a:t>
            </a:r>
          </a:p>
          <a:p>
            <a:pPr algn="l">
              <a:lnSpc>
                <a:spcPts val="4559"/>
              </a:lnSpc>
            </a:pPr>
            <a:endParaRPr lang="en-US" sz="3799" dirty="0">
              <a:solidFill>
                <a:srgbClr val="922885"/>
              </a:solidFill>
              <a:latin typeface="Merge 3"/>
              <a:ea typeface="Merge 3"/>
              <a:cs typeface="Merge 3"/>
              <a:sym typeface="Merge 3"/>
            </a:endParaRPr>
          </a:p>
          <a:p>
            <a:pPr algn="l">
              <a:lnSpc>
                <a:spcPts val="4559"/>
              </a:lnSpc>
            </a:pPr>
            <a:r>
              <a:rPr lang="en-US" sz="3799" dirty="0">
                <a:solidFill>
                  <a:srgbClr val="922885"/>
                </a:solidFill>
                <a:latin typeface="Merge 3"/>
                <a:ea typeface="Merge 3"/>
                <a:cs typeface="Merge 3"/>
                <a:sym typeface="Merge 3"/>
              </a:rPr>
              <a:t> </a:t>
            </a:r>
          </a:p>
        </p:txBody>
      </p:sp>
      <p:sp>
        <p:nvSpPr>
          <p:cNvPr id="11" name="Freeform 11"/>
          <p:cNvSpPr/>
          <p:nvPr/>
        </p:nvSpPr>
        <p:spPr>
          <a:xfrm>
            <a:off x="280402" y="9258300"/>
            <a:ext cx="689468" cy="689468"/>
          </a:xfrm>
          <a:custGeom>
            <a:avLst/>
            <a:gdLst/>
            <a:ahLst/>
            <a:cxnLst/>
            <a:rect l="l" t="t" r="r" b="b"/>
            <a:pathLst>
              <a:path w="689468" h="689468">
                <a:moveTo>
                  <a:pt x="0" y="0"/>
                </a:moveTo>
                <a:lnTo>
                  <a:pt x="689468" y="0"/>
                </a:lnTo>
                <a:lnTo>
                  <a:pt x="689468" y="689468"/>
                </a:lnTo>
                <a:lnTo>
                  <a:pt x="0" y="689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43664" y="-1399996"/>
            <a:ext cx="13806740" cy="1380674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D0F5">
                <a:alpha val="31765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5689" tIns="45689" rIns="45689" bIns="45689" rtlCol="0" anchor="ctr"/>
            <a:lstStyle/>
            <a:p>
              <a:pPr algn="ctr">
                <a:lnSpc>
                  <a:spcPts val="2252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0863075" y="549563"/>
            <a:ext cx="6995578" cy="8408382"/>
          </a:xfrm>
          <a:custGeom>
            <a:avLst/>
            <a:gdLst/>
            <a:ahLst/>
            <a:cxnLst/>
            <a:rect l="l" t="t" r="r" b="b"/>
            <a:pathLst>
              <a:path w="6995578" h="8408382">
                <a:moveTo>
                  <a:pt x="0" y="0"/>
                </a:moveTo>
                <a:lnTo>
                  <a:pt x="6995579" y="0"/>
                </a:lnTo>
                <a:lnTo>
                  <a:pt x="6995579" y="8408382"/>
                </a:lnTo>
                <a:lnTo>
                  <a:pt x="0" y="8408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TextBox 6"/>
          <p:cNvSpPr txBox="1"/>
          <p:nvPr/>
        </p:nvSpPr>
        <p:spPr>
          <a:xfrm>
            <a:off x="625136" y="872572"/>
            <a:ext cx="12768595" cy="920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5400" dirty="0">
                <a:solidFill>
                  <a:srgbClr val="922885"/>
                </a:solidFill>
                <a:latin typeface="Merge 2"/>
                <a:ea typeface="Merge 2"/>
                <a:cs typeface="Merge 2"/>
                <a:sym typeface="Merge 2"/>
              </a:rPr>
              <a:t>Single parents in Scotland</a:t>
            </a:r>
          </a:p>
        </p:txBody>
      </p:sp>
      <p:sp>
        <p:nvSpPr>
          <p:cNvPr id="7" name="Freeform 7"/>
          <p:cNvSpPr/>
          <p:nvPr/>
        </p:nvSpPr>
        <p:spPr>
          <a:xfrm>
            <a:off x="280402" y="9258300"/>
            <a:ext cx="689468" cy="689468"/>
          </a:xfrm>
          <a:custGeom>
            <a:avLst/>
            <a:gdLst/>
            <a:ahLst/>
            <a:cxnLst/>
            <a:rect l="l" t="t" r="r" b="b"/>
            <a:pathLst>
              <a:path w="689468" h="689468">
                <a:moveTo>
                  <a:pt x="0" y="0"/>
                </a:moveTo>
                <a:lnTo>
                  <a:pt x="689468" y="0"/>
                </a:lnTo>
                <a:lnTo>
                  <a:pt x="689468" y="689468"/>
                </a:lnTo>
                <a:lnTo>
                  <a:pt x="0" y="6894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8" name="Group 8"/>
          <p:cNvGrpSpPr/>
          <p:nvPr/>
        </p:nvGrpSpPr>
        <p:grpSpPr>
          <a:xfrm>
            <a:off x="881057" y="2604430"/>
            <a:ext cx="9363102" cy="5932476"/>
            <a:chOff x="0" y="85725"/>
            <a:chExt cx="12484136" cy="7909970"/>
          </a:xfrm>
        </p:grpSpPr>
        <p:sp>
          <p:nvSpPr>
            <p:cNvPr id="9" name="TextBox 9"/>
            <p:cNvSpPr txBox="1"/>
            <p:nvPr/>
          </p:nvSpPr>
          <p:spPr>
            <a:xfrm>
              <a:off x="909017" y="85725"/>
              <a:ext cx="11575119" cy="1237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67"/>
                </a:lnSpc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144,000 single parent families in Scotland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09446" y="3716430"/>
              <a:ext cx="10911938" cy="1237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67"/>
                </a:lnSpc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80% of single parents are aged between 25 and 50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42057" y="7179508"/>
              <a:ext cx="8571706" cy="816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09"/>
                </a:lnSpc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Less than 1% are under 20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19256"/>
              <a:ext cx="630044" cy="630044"/>
            </a:xfrm>
            <a:custGeom>
              <a:avLst/>
              <a:gdLst/>
              <a:ahLst/>
              <a:cxnLst/>
              <a:rect l="l" t="t" r="r" b="b"/>
              <a:pathLst>
                <a:path w="630044" h="630044">
                  <a:moveTo>
                    <a:pt x="0" y="0"/>
                  </a:moveTo>
                  <a:lnTo>
                    <a:pt x="630044" y="0"/>
                  </a:lnTo>
                  <a:lnTo>
                    <a:pt x="630044" y="630044"/>
                  </a:lnTo>
                  <a:lnTo>
                    <a:pt x="0" y="630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1752600"/>
              <a:ext cx="644720" cy="644720"/>
            </a:xfrm>
            <a:custGeom>
              <a:avLst/>
              <a:gdLst/>
              <a:ahLst/>
              <a:cxnLst/>
              <a:rect l="l" t="t" r="r" b="b"/>
              <a:pathLst>
                <a:path w="644720" h="644720">
                  <a:moveTo>
                    <a:pt x="0" y="0"/>
                  </a:moveTo>
                  <a:lnTo>
                    <a:pt x="644720" y="0"/>
                  </a:lnTo>
                  <a:lnTo>
                    <a:pt x="644720" y="644720"/>
                  </a:lnTo>
                  <a:lnTo>
                    <a:pt x="0" y="644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9617" y="3666677"/>
              <a:ext cx="625486" cy="625486"/>
            </a:xfrm>
            <a:custGeom>
              <a:avLst/>
              <a:gdLst/>
              <a:ahLst/>
              <a:cxnLst/>
              <a:rect l="l" t="t" r="r" b="b"/>
              <a:pathLst>
                <a:path w="625486" h="625486">
                  <a:moveTo>
                    <a:pt x="0" y="0"/>
                  </a:moveTo>
                  <a:lnTo>
                    <a:pt x="625486" y="0"/>
                  </a:lnTo>
                  <a:lnTo>
                    <a:pt x="625486" y="625486"/>
                  </a:lnTo>
                  <a:lnTo>
                    <a:pt x="0" y="625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42057" y="5502158"/>
              <a:ext cx="8330009" cy="147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79"/>
                </a:lnSpc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65% with dependent children </a:t>
              </a:r>
            </a:p>
            <a:p>
              <a:pPr algn="l">
                <a:lnSpc>
                  <a:spcPts val="4379"/>
                </a:lnSpc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are in paid employment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9617" y="5594039"/>
              <a:ext cx="644720" cy="644720"/>
            </a:xfrm>
            <a:custGeom>
              <a:avLst/>
              <a:gdLst/>
              <a:ahLst/>
              <a:cxnLst/>
              <a:rect l="l" t="t" r="r" b="b"/>
              <a:pathLst>
                <a:path w="644720" h="644720">
                  <a:moveTo>
                    <a:pt x="0" y="0"/>
                  </a:moveTo>
                  <a:lnTo>
                    <a:pt x="644720" y="0"/>
                  </a:lnTo>
                  <a:lnTo>
                    <a:pt x="644720" y="644719"/>
                  </a:lnTo>
                  <a:lnTo>
                    <a:pt x="0" y="644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09017" y="1660720"/>
              <a:ext cx="8396089" cy="147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9"/>
                </a:lnSpc>
                <a:spcBef>
                  <a:spcPct val="0"/>
                </a:spcBef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1 in 4 families in Scotland are </a:t>
              </a:r>
              <a:endParaRPr lang="en-US" dirty="0"/>
            </a:p>
            <a:p>
              <a:pPr algn="l">
                <a:lnSpc>
                  <a:spcPts val="4379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Single Parent Families. </a:t>
              </a:r>
              <a:endParaRPr lang="en-US" sz="3600" dirty="0">
                <a:solidFill>
                  <a:srgbClr val="B063A6"/>
                </a:solidFill>
                <a:latin typeface="Merge 1"/>
                <a:ea typeface="Merge 1"/>
                <a:cs typeface="Merge 1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7242058"/>
              <a:ext cx="630044" cy="630044"/>
            </a:xfrm>
            <a:custGeom>
              <a:avLst/>
              <a:gdLst/>
              <a:ahLst/>
              <a:cxnLst/>
              <a:rect l="l" t="t" r="r" b="b"/>
              <a:pathLst>
                <a:path w="630044" h="630044">
                  <a:moveTo>
                    <a:pt x="0" y="0"/>
                  </a:moveTo>
                  <a:lnTo>
                    <a:pt x="630044" y="0"/>
                  </a:lnTo>
                  <a:lnTo>
                    <a:pt x="630044" y="630044"/>
                  </a:lnTo>
                  <a:lnTo>
                    <a:pt x="0" y="630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52419" y="-1759870"/>
            <a:ext cx="15008909" cy="13806740"/>
            <a:chOff x="0" y="0"/>
            <a:chExt cx="88357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3571" cy="812800"/>
            </a:xfrm>
            <a:custGeom>
              <a:avLst/>
              <a:gdLst/>
              <a:ahLst/>
              <a:cxnLst/>
              <a:rect l="l" t="t" r="r" b="b"/>
              <a:pathLst>
                <a:path w="883571" h="812800">
                  <a:moveTo>
                    <a:pt x="441786" y="0"/>
                  </a:moveTo>
                  <a:cubicBezTo>
                    <a:pt x="197794" y="0"/>
                    <a:pt x="0" y="181951"/>
                    <a:pt x="0" y="406400"/>
                  </a:cubicBezTo>
                  <a:cubicBezTo>
                    <a:pt x="0" y="630849"/>
                    <a:pt x="197794" y="812800"/>
                    <a:pt x="441786" y="812800"/>
                  </a:cubicBezTo>
                  <a:cubicBezTo>
                    <a:pt x="685777" y="812800"/>
                    <a:pt x="883571" y="630849"/>
                    <a:pt x="883571" y="406400"/>
                  </a:cubicBezTo>
                  <a:cubicBezTo>
                    <a:pt x="883571" y="181951"/>
                    <a:pt x="685777" y="0"/>
                    <a:pt x="441786" y="0"/>
                  </a:cubicBezTo>
                  <a:close/>
                </a:path>
              </a:pathLst>
            </a:custGeom>
            <a:solidFill>
              <a:srgbClr val="83D0F5">
                <a:alpha val="31765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2835" y="47625"/>
              <a:ext cx="717902" cy="688975"/>
            </a:xfrm>
            <a:prstGeom prst="rect">
              <a:avLst/>
            </a:prstGeom>
          </p:spPr>
          <p:txBody>
            <a:bodyPr lIns="45689" tIns="45689" rIns="45689" bIns="45689" rtlCol="0" anchor="ctr"/>
            <a:lstStyle/>
            <a:p>
              <a:pPr algn="ctr">
                <a:lnSpc>
                  <a:spcPts val="2252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7033437" y="9258300"/>
            <a:ext cx="689468" cy="689468"/>
          </a:xfrm>
          <a:custGeom>
            <a:avLst/>
            <a:gdLst/>
            <a:ahLst/>
            <a:cxnLst/>
            <a:rect l="l" t="t" r="r" b="b"/>
            <a:pathLst>
              <a:path w="689468" h="689468">
                <a:moveTo>
                  <a:pt x="0" y="0"/>
                </a:moveTo>
                <a:lnTo>
                  <a:pt x="689468" y="0"/>
                </a:lnTo>
                <a:lnTo>
                  <a:pt x="689468" y="689468"/>
                </a:lnTo>
                <a:lnTo>
                  <a:pt x="0" y="689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TextBox 6"/>
          <p:cNvSpPr txBox="1"/>
          <p:nvPr/>
        </p:nvSpPr>
        <p:spPr>
          <a:xfrm>
            <a:off x="636210" y="1111087"/>
            <a:ext cx="10535995" cy="69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5400" dirty="0">
                <a:solidFill>
                  <a:srgbClr val="922885"/>
                </a:solidFill>
                <a:latin typeface="Merge 2"/>
                <a:ea typeface="Merge 2"/>
                <a:cs typeface="Merge 2"/>
                <a:sym typeface="Merge 2"/>
              </a:rPr>
              <a:t>Children in single parent families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27666" y="7246138"/>
            <a:ext cx="57299" cy="2061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2"/>
              </a:lnSpc>
              <a:spcBef>
                <a:spcPct val="0"/>
              </a:spcBef>
            </a:pPr>
            <a:endParaRPr dirty="0"/>
          </a:p>
          <a:p>
            <a:pPr algn="l">
              <a:lnSpc>
                <a:spcPts val="2392"/>
              </a:lnSpc>
              <a:spcBef>
                <a:spcPct val="0"/>
              </a:spcBef>
            </a:pPr>
            <a:endParaRPr dirty="0"/>
          </a:p>
          <a:p>
            <a:pPr algn="l">
              <a:lnSpc>
                <a:spcPts val="2392"/>
              </a:lnSpc>
              <a:spcBef>
                <a:spcPct val="0"/>
              </a:spcBef>
            </a:pPr>
            <a:r>
              <a:rPr lang="en-US" sz="1708" dirty="0">
                <a:solidFill>
                  <a:srgbClr val="A02B93"/>
                </a:solidFill>
                <a:latin typeface="Roboto 1"/>
                <a:ea typeface="Roboto 1"/>
                <a:cs typeface="Roboto 1"/>
                <a:sym typeface="Roboto 1"/>
              </a:rPr>
              <a:t> </a:t>
            </a:r>
          </a:p>
          <a:p>
            <a:pPr algn="l">
              <a:lnSpc>
                <a:spcPts val="2392"/>
              </a:lnSpc>
              <a:spcBef>
                <a:spcPct val="0"/>
              </a:spcBef>
            </a:pPr>
            <a:r>
              <a:rPr lang="en-US" sz="1708" dirty="0">
                <a:solidFill>
                  <a:srgbClr val="A02B93"/>
                </a:solidFill>
                <a:latin typeface="Roboto 1"/>
                <a:ea typeface="Roboto 1"/>
                <a:cs typeface="Roboto 1"/>
                <a:sym typeface="Roboto 1"/>
              </a:rPr>
              <a:t>·</a:t>
            </a:r>
          </a:p>
          <a:p>
            <a:pPr algn="l">
              <a:lnSpc>
                <a:spcPts val="2392"/>
              </a:lnSpc>
              <a:spcBef>
                <a:spcPct val="0"/>
              </a:spcBef>
            </a:pPr>
            <a:r>
              <a:rPr lang="en-US" sz="1708" dirty="0">
                <a:solidFill>
                  <a:srgbClr val="A02B93"/>
                </a:solidFill>
                <a:latin typeface="Roboto 1"/>
                <a:ea typeface="Roboto 1"/>
                <a:cs typeface="Roboto 1"/>
                <a:sym typeface="Roboto 1"/>
              </a:rPr>
              <a:t> </a:t>
            </a:r>
          </a:p>
          <a:p>
            <a:pPr algn="l">
              <a:lnSpc>
                <a:spcPts val="2392"/>
              </a:lnSpc>
              <a:spcBef>
                <a:spcPct val="0"/>
              </a:spcBef>
            </a:pPr>
            <a:r>
              <a:rPr lang="en-US" sz="1708" dirty="0">
                <a:solidFill>
                  <a:srgbClr val="A02B93"/>
                </a:solidFill>
                <a:latin typeface="Roboto 1"/>
                <a:ea typeface="Roboto 1"/>
                <a:cs typeface="Roboto 1"/>
                <a:sym typeface="Roboto 1"/>
              </a:rPr>
              <a:t>·</a:t>
            </a:r>
          </a:p>
          <a:p>
            <a:pPr algn="l">
              <a:lnSpc>
                <a:spcPts val="2392"/>
              </a:lnSpc>
              <a:spcBef>
                <a:spcPct val="0"/>
              </a:spcBef>
            </a:pPr>
            <a:r>
              <a:rPr lang="en-US" sz="1708" dirty="0">
                <a:solidFill>
                  <a:srgbClr val="A02B93"/>
                </a:solidFill>
                <a:latin typeface="Roboto 1"/>
                <a:ea typeface="Roboto 1"/>
                <a:cs typeface="Roboto 1"/>
                <a:sym typeface="Roboto 1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19276" y="3585353"/>
            <a:ext cx="11451514" cy="5199419"/>
            <a:chOff x="-41645" y="1971996"/>
            <a:chExt cx="15268684" cy="6932558"/>
          </a:xfrm>
        </p:grpSpPr>
        <p:sp>
          <p:nvSpPr>
            <p:cNvPr id="9" name="Freeform 9"/>
            <p:cNvSpPr/>
            <p:nvPr/>
          </p:nvSpPr>
          <p:spPr>
            <a:xfrm>
              <a:off x="-41645" y="2028420"/>
              <a:ext cx="630044" cy="630044"/>
            </a:xfrm>
            <a:custGeom>
              <a:avLst/>
              <a:gdLst/>
              <a:ahLst/>
              <a:cxnLst/>
              <a:rect l="l" t="t" r="r" b="b"/>
              <a:pathLst>
                <a:path w="630044" h="630044">
                  <a:moveTo>
                    <a:pt x="0" y="0"/>
                  </a:moveTo>
                  <a:lnTo>
                    <a:pt x="630044" y="0"/>
                  </a:lnTo>
                  <a:lnTo>
                    <a:pt x="630044" y="630044"/>
                  </a:lnTo>
                  <a:lnTo>
                    <a:pt x="0" y="630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557" y="4635821"/>
              <a:ext cx="625487" cy="625487"/>
            </a:xfrm>
            <a:custGeom>
              <a:avLst/>
              <a:gdLst/>
              <a:ahLst/>
              <a:cxnLst/>
              <a:rect l="l" t="t" r="r" b="b"/>
              <a:pathLst>
                <a:path w="625486" h="625486">
                  <a:moveTo>
                    <a:pt x="0" y="0"/>
                  </a:moveTo>
                  <a:lnTo>
                    <a:pt x="625486" y="0"/>
                  </a:lnTo>
                  <a:lnTo>
                    <a:pt x="625486" y="625486"/>
                  </a:lnTo>
                  <a:lnTo>
                    <a:pt x="0" y="625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07996" y="1971996"/>
              <a:ext cx="12819658" cy="147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79"/>
                </a:lnSpc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4 out of 10 children in poverty live in a single </a:t>
              </a:r>
            </a:p>
            <a:p>
              <a:pPr algn="l">
                <a:lnSpc>
                  <a:spcPts val="4379"/>
                </a:lnSpc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parent household.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82596" y="2348454"/>
              <a:ext cx="14144443" cy="720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79"/>
                </a:lnSpc>
              </a:pPr>
              <a:endParaRPr lang="en-US" sz="3649" dirty="0">
                <a:solidFill>
                  <a:srgbClr val="B063A6"/>
                </a:solidFill>
                <a:latin typeface="Merge 1"/>
                <a:ea typeface="Merge 1"/>
                <a:cs typeface="Merge 1"/>
                <a:sym typeface="Merge 1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07996" y="4581122"/>
              <a:ext cx="10442178" cy="147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79"/>
                </a:lnSpc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A quarter (23%) live in families where the parent works part-time.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82596" y="6694754"/>
              <a:ext cx="11528028" cy="2209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79"/>
                </a:lnSpc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40% of children in a single parent </a:t>
              </a:r>
            </a:p>
            <a:p>
              <a:pPr algn="l">
                <a:lnSpc>
                  <a:spcPts val="4379"/>
                </a:lnSpc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household are also in a household with a </a:t>
              </a:r>
            </a:p>
            <a:p>
              <a:pPr algn="l">
                <a:lnSpc>
                  <a:spcPts val="4379"/>
                </a:lnSpc>
              </a:pPr>
              <a:r>
                <a:rPr lang="en-US" sz="3649" dirty="0">
                  <a:solidFill>
                    <a:srgbClr val="B063A6"/>
                  </a:solidFill>
                  <a:latin typeface="Merge 1"/>
                  <a:ea typeface="Merge 1"/>
                  <a:cs typeface="Merge 1"/>
                  <a:sym typeface="Merge 1"/>
                </a:rPr>
                <a:t>disabled person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2317" y="6853042"/>
              <a:ext cx="644720" cy="644720"/>
            </a:xfrm>
            <a:custGeom>
              <a:avLst/>
              <a:gdLst/>
              <a:ahLst/>
              <a:cxnLst/>
              <a:rect l="l" t="t" r="r" b="b"/>
              <a:pathLst>
                <a:path w="644720" h="644720">
                  <a:moveTo>
                    <a:pt x="0" y="0"/>
                  </a:moveTo>
                  <a:lnTo>
                    <a:pt x="644720" y="0"/>
                  </a:lnTo>
                  <a:lnTo>
                    <a:pt x="644720" y="644720"/>
                  </a:lnTo>
                  <a:lnTo>
                    <a:pt x="0" y="644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583366" y="3863938"/>
            <a:ext cx="5443821" cy="5443821"/>
          </a:xfrm>
          <a:custGeom>
            <a:avLst/>
            <a:gdLst/>
            <a:ahLst/>
            <a:cxnLst/>
            <a:rect l="l" t="t" r="r" b="b"/>
            <a:pathLst>
              <a:path w="5443821" h="5443821">
                <a:moveTo>
                  <a:pt x="0" y="0"/>
                </a:moveTo>
                <a:lnTo>
                  <a:pt x="5443820" y="0"/>
                </a:lnTo>
                <a:lnTo>
                  <a:pt x="5443820" y="5443821"/>
                </a:lnTo>
                <a:lnTo>
                  <a:pt x="0" y="54438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4871388" y="-1435106"/>
            <a:ext cx="16033201" cy="13806740"/>
          </a:xfrm>
          <a:custGeom>
            <a:avLst/>
            <a:gdLst/>
            <a:ahLst/>
            <a:cxnLst/>
            <a:rect l="l" t="t" r="r" b="b"/>
            <a:pathLst>
              <a:path w="943871" h="812800">
                <a:moveTo>
                  <a:pt x="471936" y="0"/>
                </a:moveTo>
                <a:cubicBezTo>
                  <a:pt x="211293" y="0"/>
                  <a:pt x="0" y="181951"/>
                  <a:pt x="0" y="406400"/>
                </a:cubicBezTo>
                <a:cubicBezTo>
                  <a:pt x="0" y="630849"/>
                  <a:pt x="211293" y="812800"/>
                  <a:pt x="471936" y="812800"/>
                </a:cubicBezTo>
                <a:cubicBezTo>
                  <a:pt x="732578" y="812800"/>
                  <a:pt x="943871" y="630849"/>
                  <a:pt x="943871" y="406400"/>
                </a:cubicBezTo>
                <a:cubicBezTo>
                  <a:pt x="943871" y="181951"/>
                  <a:pt x="732578" y="0"/>
                  <a:pt x="471936" y="0"/>
                </a:cubicBezTo>
                <a:close/>
              </a:path>
            </a:pathLst>
          </a:custGeom>
          <a:solidFill>
            <a:srgbClr val="83D0F5">
              <a:alpha val="31765"/>
            </a:srgb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TextBox 4"/>
          <p:cNvSpPr txBox="1"/>
          <p:nvPr/>
        </p:nvSpPr>
        <p:spPr>
          <a:xfrm>
            <a:off x="-3368274" y="-787915"/>
            <a:ext cx="13026973" cy="11865167"/>
          </a:xfrm>
          <a:prstGeom prst="rect">
            <a:avLst/>
          </a:prstGeom>
        </p:spPr>
        <p:txBody>
          <a:bodyPr lIns="45689" tIns="45689" rIns="45689" bIns="45689" rtlCol="0" anchor="ctr"/>
          <a:lstStyle/>
          <a:p>
            <a:pPr algn="ctr">
              <a:lnSpc>
                <a:spcPts val="2392"/>
              </a:lnSpc>
            </a:pPr>
            <a:endParaRPr dirty="0"/>
          </a:p>
        </p:txBody>
      </p:sp>
      <p:sp>
        <p:nvSpPr>
          <p:cNvPr id="5" name="Freeform 5"/>
          <p:cNvSpPr/>
          <p:nvPr/>
        </p:nvSpPr>
        <p:spPr>
          <a:xfrm>
            <a:off x="16963916" y="9424886"/>
            <a:ext cx="689468" cy="689468"/>
          </a:xfrm>
          <a:custGeom>
            <a:avLst/>
            <a:gdLst/>
            <a:ahLst/>
            <a:cxnLst/>
            <a:rect l="l" t="t" r="r" b="b"/>
            <a:pathLst>
              <a:path w="689468" h="689468">
                <a:moveTo>
                  <a:pt x="0" y="0"/>
                </a:moveTo>
                <a:lnTo>
                  <a:pt x="689468" y="0"/>
                </a:lnTo>
                <a:lnTo>
                  <a:pt x="689468" y="689468"/>
                </a:lnTo>
                <a:lnTo>
                  <a:pt x="0" y="6894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10689834" y="2245233"/>
            <a:ext cx="6721093" cy="5231457"/>
          </a:xfrm>
          <a:custGeom>
            <a:avLst/>
            <a:gdLst/>
            <a:ahLst/>
            <a:cxnLst/>
            <a:rect l="l" t="t" r="r" b="b"/>
            <a:pathLst>
              <a:path w="6721093" h="5231457">
                <a:moveTo>
                  <a:pt x="0" y="0"/>
                </a:moveTo>
                <a:lnTo>
                  <a:pt x="6721093" y="0"/>
                </a:lnTo>
                <a:lnTo>
                  <a:pt x="6721093" y="5231457"/>
                </a:lnTo>
                <a:lnTo>
                  <a:pt x="0" y="5231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3" name="TextBox 13"/>
          <p:cNvSpPr txBox="1"/>
          <p:nvPr/>
        </p:nvSpPr>
        <p:spPr>
          <a:xfrm>
            <a:off x="456347" y="923925"/>
            <a:ext cx="17109812" cy="904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59"/>
              </a:lnSpc>
              <a:spcBef>
                <a:spcPct val="0"/>
              </a:spcBef>
            </a:pPr>
            <a:r>
              <a:rPr lang="en-US" sz="5400" dirty="0">
                <a:solidFill>
                  <a:srgbClr val="A02B93"/>
                </a:solidFill>
                <a:latin typeface="Merge 2"/>
              </a:rPr>
              <a:t>Additional Challenges  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268319A4-D3B6-1525-06E2-774B6C72BE76}"/>
              </a:ext>
            </a:extLst>
          </p:cNvPr>
          <p:cNvSpPr txBox="1"/>
          <p:nvPr/>
        </p:nvSpPr>
        <p:spPr>
          <a:xfrm>
            <a:off x="1744927" y="2570385"/>
            <a:ext cx="8670997" cy="8335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800" dirty="0">
                <a:solidFill>
                  <a:srgbClr val="B063A6"/>
                </a:solidFill>
                <a:latin typeface="Merge 2"/>
              </a:rPr>
              <a:t>Childcare Costs &amp; Caring responsibilities</a:t>
            </a:r>
          </a:p>
          <a:p>
            <a:pPr>
              <a:lnSpc>
                <a:spcPts val="5040"/>
              </a:lnSpc>
            </a:pPr>
            <a:endParaRPr lang="en-US" sz="4800" dirty="0">
              <a:solidFill>
                <a:srgbClr val="B063A6"/>
              </a:solidFill>
              <a:latin typeface="Merge 2"/>
            </a:endParaRPr>
          </a:p>
          <a:p>
            <a:pPr>
              <a:lnSpc>
                <a:spcPts val="5040"/>
              </a:lnSpc>
            </a:pPr>
            <a:r>
              <a:rPr lang="en-US" sz="4800" dirty="0">
                <a:solidFill>
                  <a:srgbClr val="B063A6"/>
                </a:solidFill>
                <a:latin typeface="Merge 2"/>
              </a:rPr>
              <a:t>Housing Instability</a:t>
            </a:r>
          </a:p>
          <a:p>
            <a:pPr>
              <a:lnSpc>
                <a:spcPts val="5040"/>
              </a:lnSpc>
            </a:pPr>
            <a:endParaRPr lang="en-US" sz="4800" dirty="0">
              <a:latin typeface="Merge 2"/>
            </a:endParaRPr>
          </a:p>
          <a:p>
            <a:pPr>
              <a:lnSpc>
                <a:spcPts val="5040"/>
              </a:lnSpc>
            </a:pPr>
            <a:r>
              <a:rPr lang="en-US" sz="4800" dirty="0">
                <a:solidFill>
                  <a:srgbClr val="B063A6"/>
                </a:solidFill>
                <a:latin typeface="Merge 2"/>
              </a:rPr>
              <a:t>Social Isolation </a:t>
            </a:r>
          </a:p>
          <a:p>
            <a:pPr>
              <a:lnSpc>
                <a:spcPts val="5040"/>
              </a:lnSpc>
            </a:pPr>
            <a:endParaRPr lang="en-US" sz="4800" dirty="0">
              <a:solidFill>
                <a:srgbClr val="B063A6"/>
              </a:solidFill>
              <a:latin typeface="Merge 2"/>
            </a:endParaRPr>
          </a:p>
          <a:p>
            <a:pPr>
              <a:lnSpc>
                <a:spcPts val="5040"/>
              </a:lnSpc>
            </a:pPr>
            <a:r>
              <a:rPr lang="en-US" sz="4800" dirty="0">
                <a:solidFill>
                  <a:srgbClr val="B063A6"/>
                </a:solidFill>
                <a:latin typeface="Merge 2"/>
              </a:rPr>
              <a:t>Mental Health Impact </a:t>
            </a:r>
            <a:endParaRPr lang="en-US" sz="4800" dirty="0">
              <a:solidFill>
                <a:srgbClr val="000000"/>
              </a:solidFill>
              <a:latin typeface="Merge 2"/>
              <a:ea typeface="Calibri"/>
              <a:cs typeface="Calibri"/>
            </a:endParaRPr>
          </a:p>
          <a:p>
            <a:pPr>
              <a:lnSpc>
                <a:spcPts val="5040"/>
              </a:lnSpc>
            </a:pPr>
            <a:endParaRPr lang="en-US" sz="4800" dirty="0">
              <a:solidFill>
                <a:srgbClr val="B063A6"/>
              </a:solidFill>
              <a:latin typeface="Merge 2"/>
            </a:endParaRPr>
          </a:p>
          <a:p>
            <a:pPr>
              <a:lnSpc>
                <a:spcPts val="5040"/>
              </a:lnSpc>
            </a:pPr>
            <a:r>
              <a:rPr lang="en-US" sz="4800" dirty="0">
                <a:solidFill>
                  <a:srgbClr val="B063A6"/>
                </a:solidFill>
                <a:latin typeface="Merge 2"/>
              </a:rPr>
              <a:t>Stigma and shame</a:t>
            </a:r>
          </a:p>
          <a:p>
            <a:pPr>
              <a:lnSpc>
                <a:spcPts val="5040"/>
              </a:lnSpc>
            </a:pPr>
            <a:endParaRPr lang="en-US" sz="4000" dirty="0">
              <a:solidFill>
                <a:srgbClr val="B063A6"/>
              </a:solidFill>
              <a:latin typeface="Merge 2"/>
            </a:endParaRPr>
          </a:p>
          <a:p>
            <a:pPr>
              <a:lnSpc>
                <a:spcPts val="5040"/>
              </a:lnSpc>
            </a:pPr>
            <a:endParaRPr lang="en-US" sz="4200" dirty="0">
              <a:solidFill>
                <a:srgbClr val="B063A6"/>
              </a:solidFill>
              <a:latin typeface="Merge 1"/>
            </a:endParaRPr>
          </a:p>
          <a:p>
            <a:pPr>
              <a:lnSpc>
                <a:spcPts val="5040"/>
              </a:lnSpc>
            </a:pPr>
            <a:endParaRPr lang="en-US" sz="4200" dirty="0">
              <a:solidFill>
                <a:srgbClr val="B063A6"/>
              </a:solidFill>
              <a:latin typeface="Merge 1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9B94E095-F19B-437A-B756-9145F6C2055E}"/>
              </a:ext>
            </a:extLst>
          </p:cNvPr>
          <p:cNvSpPr/>
          <p:nvPr/>
        </p:nvSpPr>
        <p:spPr>
          <a:xfrm>
            <a:off x="844028" y="2614520"/>
            <a:ext cx="472533" cy="472533"/>
          </a:xfrm>
          <a:custGeom>
            <a:avLst/>
            <a:gdLst/>
            <a:ahLst/>
            <a:cxnLst/>
            <a:rect l="l" t="t" r="r" b="b"/>
            <a:pathLst>
              <a:path w="630044" h="630044">
                <a:moveTo>
                  <a:pt x="0" y="0"/>
                </a:moveTo>
                <a:lnTo>
                  <a:pt x="630044" y="0"/>
                </a:lnTo>
                <a:lnTo>
                  <a:pt x="630044" y="630044"/>
                </a:lnTo>
                <a:lnTo>
                  <a:pt x="0" y="6300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F1DC7BCC-0BB4-31E1-8DA2-9A90857D5A7D}"/>
              </a:ext>
            </a:extLst>
          </p:cNvPr>
          <p:cNvSpPr/>
          <p:nvPr/>
        </p:nvSpPr>
        <p:spPr>
          <a:xfrm>
            <a:off x="853633" y="4614734"/>
            <a:ext cx="469115" cy="469114"/>
          </a:xfrm>
          <a:custGeom>
            <a:avLst/>
            <a:gdLst/>
            <a:ahLst/>
            <a:cxnLst/>
            <a:rect l="l" t="t" r="r" b="b"/>
            <a:pathLst>
              <a:path w="625486" h="625486">
                <a:moveTo>
                  <a:pt x="0" y="0"/>
                </a:moveTo>
                <a:lnTo>
                  <a:pt x="625486" y="0"/>
                </a:lnTo>
                <a:lnTo>
                  <a:pt x="625486" y="625486"/>
                </a:lnTo>
                <a:lnTo>
                  <a:pt x="0" y="6254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F7D62353-1CBF-C720-10C4-45048970D2BA}"/>
              </a:ext>
            </a:extLst>
          </p:cNvPr>
          <p:cNvSpPr/>
          <p:nvPr/>
        </p:nvSpPr>
        <p:spPr>
          <a:xfrm>
            <a:off x="845737" y="5889094"/>
            <a:ext cx="483540" cy="483540"/>
          </a:xfrm>
          <a:custGeom>
            <a:avLst/>
            <a:gdLst/>
            <a:ahLst/>
            <a:cxnLst/>
            <a:rect l="l" t="t" r="r" b="b"/>
            <a:pathLst>
              <a:path w="644720" h="644720">
                <a:moveTo>
                  <a:pt x="0" y="0"/>
                </a:moveTo>
                <a:lnTo>
                  <a:pt x="644720" y="0"/>
                </a:lnTo>
                <a:lnTo>
                  <a:pt x="644720" y="644720"/>
                </a:lnTo>
                <a:lnTo>
                  <a:pt x="0" y="6447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C188B2AC-DB34-F20D-4DC4-2A50E4F09378}"/>
              </a:ext>
            </a:extLst>
          </p:cNvPr>
          <p:cNvSpPr/>
          <p:nvPr/>
        </p:nvSpPr>
        <p:spPr>
          <a:xfrm>
            <a:off x="845737" y="7236490"/>
            <a:ext cx="483540" cy="483540"/>
          </a:xfrm>
          <a:custGeom>
            <a:avLst/>
            <a:gdLst/>
            <a:ahLst/>
            <a:cxnLst/>
            <a:rect l="l" t="t" r="r" b="b"/>
            <a:pathLst>
              <a:path w="644720" h="644720">
                <a:moveTo>
                  <a:pt x="0" y="0"/>
                </a:moveTo>
                <a:lnTo>
                  <a:pt x="644720" y="0"/>
                </a:lnTo>
                <a:lnTo>
                  <a:pt x="644720" y="644720"/>
                </a:lnTo>
                <a:lnTo>
                  <a:pt x="0" y="6447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3EAAC8BD-5105-4EB7-F7CB-F6E818ED6977}"/>
              </a:ext>
            </a:extLst>
          </p:cNvPr>
          <p:cNvSpPr/>
          <p:nvPr/>
        </p:nvSpPr>
        <p:spPr>
          <a:xfrm>
            <a:off x="837925" y="8381433"/>
            <a:ext cx="472533" cy="472533"/>
          </a:xfrm>
          <a:custGeom>
            <a:avLst/>
            <a:gdLst/>
            <a:ahLst/>
            <a:cxnLst/>
            <a:rect l="l" t="t" r="r" b="b"/>
            <a:pathLst>
              <a:path w="630044" h="630044">
                <a:moveTo>
                  <a:pt x="0" y="0"/>
                </a:moveTo>
                <a:lnTo>
                  <a:pt x="630044" y="0"/>
                </a:lnTo>
                <a:lnTo>
                  <a:pt x="630044" y="630044"/>
                </a:lnTo>
                <a:lnTo>
                  <a:pt x="0" y="6300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35304-EA59-A1FC-0E1A-B675CA00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">
            <a:extLst>
              <a:ext uri="{FF2B5EF4-FFF2-40B4-BE49-F238E27FC236}">
                <a16:creationId xmlns:a16="http://schemas.microsoft.com/office/drawing/2014/main" id="{4FF51763-EF35-6EE9-8204-60A610644160}"/>
              </a:ext>
            </a:extLst>
          </p:cNvPr>
          <p:cNvSpPr/>
          <p:nvPr/>
        </p:nvSpPr>
        <p:spPr>
          <a:xfrm>
            <a:off x="-5617277" y="-1595248"/>
            <a:ext cx="16033201" cy="13806740"/>
          </a:xfrm>
          <a:custGeom>
            <a:avLst/>
            <a:gdLst/>
            <a:ahLst/>
            <a:cxnLst/>
            <a:rect l="l" t="t" r="r" b="b"/>
            <a:pathLst>
              <a:path w="943871" h="812800">
                <a:moveTo>
                  <a:pt x="471936" y="0"/>
                </a:moveTo>
                <a:cubicBezTo>
                  <a:pt x="211293" y="0"/>
                  <a:pt x="0" y="181951"/>
                  <a:pt x="0" y="406400"/>
                </a:cubicBezTo>
                <a:cubicBezTo>
                  <a:pt x="0" y="630849"/>
                  <a:pt x="211293" y="812800"/>
                  <a:pt x="471936" y="812800"/>
                </a:cubicBezTo>
                <a:cubicBezTo>
                  <a:pt x="732578" y="812800"/>
                  <a:pt x="943871" y="630849"/>
                  <a:pt x="943871" y="406400"/>
                </a:cubicBezTo>
                <a:cubicBezTo>
                  <a:pt x="943871" y="181951"/>
                  <a:pt x="732578" y="0"/>
                  <a:pt x="471936" y="0"/>
                </a:cubicBezTo>
                <a:close/>
              </a:path>
            </a:pathLst>
          </a:custGeom>
          <a:solidFill>
            <a:srgbClr val="83D0F5">
              <a:alpha val="31765"/>
            </a:srgb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394DAF25-731E-F383-51FB-26F7B8870A94}"/>
              </a:ext>
            </a:extLst>
          </p:cNvPr>
          <p:cNvSpPr txBox="1"/>
          <p:nvPr/>
        </p:nvSpPr>
        <p:spPr>
          <a:xfrm>
            <a:off x="1744927" y="2570385"/>
            <a:ext cx="8670997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endParaRPr lang="en-US" sz="4000" dirty="0">
              <a:solidFill>
                <a:srgbClr val="B063A6"/>
              </a:solidFill>
              <a:latin typeface="Merge 2"/>
            </a:endParaRPr>
          </a:p>
          <a:p>
            <a:pPr>
              <a:lnSpc>
                <a:spcPts val="5040"/>
              </a:lnSpc>
            </a:pPr>
            <a:endParaRPr lang="en-US" sz="4200" dirty="0">
              <a:solidFill>
                <a:srgbClr val="B063A6"/>
              </a:solidFill>
              <a:latin typeface="Merge 1"/>
            </a:endParaRPr>
          </a:p>
          <a:p>
            <a:pPr>
              <a:lnSpc>
                <a:spcPts val="5040"/>
              </a:lnSpc>
            </a:pPr>
            <a:endParaRPr lang="en-US" sz="4200" dirty="0">
              <a:solidFill>
                <a:srgbClr val="B063A6"/>
              </a:solidFill>
              <a:latin typeface="Merge 1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5418B27-68BA-6864-EFB7-52CFEAF5676A}"/>
              </a:ext>
            </a:extLst>
          </p:cNvPr>
          <p:cNvSpPr txBox="1"/>
          <p:nvPr/>
        </p:nvSpPr>
        <p:spPr>
          <a:xfrm>
            <a:off x="-3368274" y="-787915"/>
            <a:ext cx="13026973" cy="11865167"/>
          </a:xfrm>
          <a:prstGeom prst="rect">
            <a:avLst/>
          </a:prstGeom>
        </p:spPr>
        <p:txBody>
          <a:bodyPr lIns="45689" tIns="45689" rIns="45689" bIns="45689" rtlCol="0" anchor="ctr"/>
          <a:lstStyle/>
          <a:p>
            <a:pPr algn="ctr">
              <a:lnSpc>
                <a:spcPts val="2392"/>
              </a:lnSpc>
            </a:pPr>
            <a:endParaRPr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0193E07-76B4-DF56-623B-BEBB1E66768E}"/>
              </a:ext>
            </a:extLst>
          </p:cNvPr>
          <p:cNvSpPr/>
          <p:nvPr/>
        </p:nvSpPr>
        <p:spPr>
          <a:xfrm>
            <a:off x="16963916" y="9424886"/>
            <a:ext cx="689468" cy="689468"/>
          </a:xfrm>
          <a:custGeom>
            <a:avLst/>
            <a:gdLst/>
            <a:ahLst/>
            <a:cxnLst/>
            <a:rect l="l" t="t" r="r" b="b"/>
            <a:pathLst>
              <a:path w="689468" h="689468">
                <a:moveTo>
                  <a:pt x="0" y="0"/>
                </a:moveTo>
                <a:lnTo>
                  <a:pt x="689468" y="0"/>
                </a:lnTo>
                <a:lnTo>
                  <a:pt x="689468" y="689468"/>
                </a:lnTo>
                <a:lnTo>
                  <a:pt x="0" y="6894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462BDE7-027E-C678-6A20-919ECA9FE940}"/>
              </a:ext>
            </a:extLst>
          </p:cNvPr>
          <p:cNvSpPr txBox="1"/>
          <p:nvPr/>
        </p:nvSpPr>
        <p:spPr>
          <a:xfrm>
            <a:off x="456347" y="923925"/>
            <a:ext cx="17109812" cy="904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59"/>
              </a:lnSpc>
              <a:spcBef>
                <a:spcPct val="0"/>
              </a:spcBef>
            </a:pPr>
            <a:r>
              <a:rPr lang="en-US" sz="5400" dirty="0">
                <a:solidFill>
                  <a:srgbClr val="A02B93"/>
                </a:solidFill>
                <a:latin typeface="Merge 2"/>
              </a:rPr>
              <a:t>OPFS Edinburgh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FCC79D-7A5A-BDAE-9261-138CFCE201B5}"/>
              </a:ext>
            </a:extLst>
          </p:cNvPr>
          <p:cNvSpPr/>
          <p:nvPr/>
        </p:nvSpPr>
        <p:spPr>
          <a:xfrm>
            <a:off x="362242" y="2079181"/>
            <a:ext cx="4365283" cy="446967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AD395-8AA4-CFDA-1C44-298A07D06E7C}"/>
              </a:ext>
            </a:extLst>
          </p:cNvPr>
          <p:cNvSpPr txBox="1"/>
          <p:nvPr/>
        </p:nvSpPr>
        <p:spPr>
          <a:xfrm>
            <a:off x="805912" y="3532187"/>
            <a:ext cx="283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2885"/>
                </a:solidFill>
                <a:latin typeface="Merge 3" panose="020B0604020202020204" charset="0"/>
              </a:rPr>
              <a:t>Childcare</a:t>
            </a:r>
            <a:r>
              <a:rPr lang="en-GB" sz="3600" b="1" dirty="0">
                <a:solidFill>
                  <a:srgbClr val="922885"/>
                </a:solidFill>
                <a:latin typeface="Merge 3" panose="020B0604020202020204" charset="0"/>
              </a:rPr>
              <a:t> </a:t>
            </a:r>
            <a:r>
              <a:rPr lang="en-GB" sz="2800" b="1" dirty="0">
                <a:solidFill>
                  <a:srgbClr val="922885"/>
                </a:solidFill>
                <a:latin typeface="Merge 3" panose="020B0604020202020204" charset="0"/>
              </a:rPr>
              <a:t>Connector</a:t>
            </a:r>
            <a:r>
              <a:rPr lang="en-GB" sz="3600" b="1" dirty="0">
                <a:solidFill>
                  <a:srgbClr val="922885"/>
                </a:solidFill>
                <a:latin typeface="Merge 3" panose="020B060402020202020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0607-B46A-475E-17B0-174FA89A092E}"/>
              </a:ext>
            </a:extLst>
          </p:cNvPr>
          <p:cNvSpPr txBox="1"/>
          <p:nvPr/>
        </p:nvSpPr>
        <p:spPr>
          <a:xfrm>
            <a:off x="6059837" y="3532187"/>
            <a:ext cx="2912269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063D9-E387-BCBA-B047-2E78003EB7F5}"/>
              </a:ext>
            </a:extLst>
          </p:cNvPr>
          <p:cNvSpPr txBox="1"/>
          <p:nvPr/>
        </p:nvSpPr>
        <p:spPr>
          <a:xfrm>
            <a:off x="5029495" y="3870664"/>
            <a:ext cx="251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2885"/>
                </a:solidFill>
                <a:latin typeface="Merge 3" panose="020B0604020202020204" charset="0"/>
              </a:rPr>
              <a:t>Employability</a:t>
            </a:r>
            <a:r>
              <a:rPr lang="en-GB" dirty="0">
                <a:latin typeface="Merge 3" panose="020B060402020202020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80A691-04E0-62CD-F6C5-00FDC633984C}"/>
              </a:ext>
            </a:extLst>
          </p:cNvPr>
          <p:cNvSpPr txBox="1"/>
          <p:nvPr/>
        </p:nvSpPr>
        <p:spPr>
          <a:xfrm>
            <a:off x="3310856" y="3705021"/>
            <a:ext cx="1549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22885"/>
                </a:solidFill>
                <a:latin typeface="Merge 3" panose="020B0604020202020204" charset="0"/>
              </a:rPr>
              <a:t>Holistic Whole Family Support 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144E2351-EDC8-681B-98D9-F5259924A5FF}"/>
              </a:ext>
            </a:extLst>
          </p:cNvPr>
          <p:cNvSpPr/>
          <p:nvPr/>
        </p:nvSpPr>
        <p:spPr>
          <a:xfrm>
            <a:off x="1299607" y="6601986"/>
            <a:ext cx="474066" cy="961802"/>
          </a:xfrm>
          <a:prstGeom prst="upArrow">
            <a:avLst/>
          </a:prstGeom>
          <a:solidFill>
            <a:srgbClr val="9228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9A1C3C3E-D4DA-5934-29FF-864305721F43}"/>
              </a:ext>
            </a:extLst>
          </p:cNvPr>
          <p:cNvSpPr/>
          <p:nvPr/>
        </p:nvSpPr>
        <p:spPr>
          <a:xfrm>
            <a:off x="2090068" y="6601986"/>
            <a:ext cx="474066" cy="961802"/>
          </a:xfrm>
          <a:prstGeom prst="upArrow">
            <a:avLst/>
          </a:prstGeom>
          <a:solidFill>
            <a:srgbClr val="9228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B8FDFBD2-71A6-E32A-CFCB-1B343BEEF9A2}"/>
              </a:ext>
            </a:extLst>
          </p:cNvPr>
          <p:cNvSpPr/>
          <p:nvPr/>
        </p:nvSpPr>
        <p:spPr>
          <a:xfrm>
            <a:off x="2945762" y="6620229"/>
            <a:ext cx="474066" cy="961802"/>
          </a:xfrm>
          <a:prstGeom prst="upArrow">
            <a:avLst/>
          </a:prstGeom>
          <a:solidFill>
            <a:srgbClr val="9228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140BE7C8-5475-CEE0-CEC2-8F4A5BF66F91}"/>
              </a:ext>
            </a:extLst>
          </p:cNvPr>
          <p:cNvSpPr/>
          <p:nvPr/>
        </p:nvSpPr>
        <p:spPr>
          <a:xfrm>
            <a:off x="4665757" y="6560391"/>
            <a:ext cx="474066" cy="961802"/>
          </a:xfrm>
          <a:prstGeom prst="upArrow">
            <a:avLst/>
          </a:prstGeom>
          <a:solidFill>
            <a:srgbClr val="9228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52CF2B0B-14F3-1AC1-9591-DF0EC219A5DC}"/>
              </a:ext>
            </a:extLst>
          </p:cNvPr>
          <p:cNvSpPr/>
          <p:nvPr/>
        </p:nvSpPr>
        <p:spPr>
          <a:xfrm>
            <a:off x="5419999" y="6601986"/>
            <a:ext cx="474066" cy="961802"/>
          </a:xfrm>
          <a:prstGeom prst="upArrow">
            <a:avLst/>
          </a:prstGeom>
          <a:solidFill>
            <a:srgbClr val="9228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D9B1D864-CD30-A6E9-31FB-3072B1254409}"/>
              </a:ext>
            </a:extLst>
          </p:cNvPr>
          <p:cNvSpPr/>
          <p:nvPr/>
        </p:nvSpPr>
        <p:spPr>
          <a:xfrm>
            <a:off x="6074879" y="6620229"/>
            <a:ext cx="474066" cy="961802"/>
          </a:xfrm>
          <a:prstGeom prst="upArrow">
            <a:avLst/>
          </a:prstGeom>
          <a:solidFill>
            <a:srgbClr val="9228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CEC3-BB07-500D-C4F0-AD97D3B2BA0F}"/>
              </a:ext>
            </a:extLst>
          </p:cNvPr>
          <p:cNvSpPr txBox="1"/>
          <p:nvPr/>
        </p:nvSpPr>
        <p:spPr>
          <a:xfrm>
            <a:off x="1559520" y="7716615"/>
            <a:ext cx="4985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2885"/>
                </a:solidFill>
                <a:latin typeface="Merge 3" panose="020B0604020202020204" charset="0"/>
              </a:rPr>
              <a:t>Financial Health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2885"/>
                </a:solidFill>
                <a:latin typeface="Merge 3" panose="020B0604020202020204" charset="0"/>
              </a:rPr>
              <a:t>Child Maintenance guidance and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2885"/>
                </a:solidFill>
                <a:latin typeface="Merge 3" panose="020B0604020202020204" charset="0"/>
              </a:rPr>
              <a:t>Free counselling – in person or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2885"/>
                </a:solidFill>
                <a:latin typeface="Merge 3" panose="020B0604020202020204" charset="0"/>
              </a:rPr>
              <a:t>Group work/summer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2885"/>
                </a:solidFill>
                <a:latin typeface="Merge 3" panose="020B0604020202020204" charset="0"/>
              </a:rPr>
              <a:t>National Debt support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2885"/>
                </a:solidFill>
                <a:latin typeface="Merge 3" panose="020B0604020202020204" charset="0"/>
              </a:rPr>
              <a:t>National Advice and Information line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8EE8F4-2D2F-7994-0221-DC4AFAF301F4}"/>
              </a:ext>
            </a:extLst>
          </p:cNvPr>
          <p:cNvSpPr/>
          <p:nvPr/>
        </p:nvSpPr>
        <p:spPr>
          <a:xfrm>
            <a:off x="3391509" y="2061669"/>
            <a:ext cx="4365283" cy="446967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B85DD1-0858-0889-76A7-2B9BE2E75FBB}"/>
              </a:ext>
            </a:extLst>
          </p:cNvPr>
          <p:cNvSpPr txBox="1"/>
          <p:nvPr/>
        </p:nvSpPr>
        <p:spPr>
          <a:xfrm>
            <a:off x="452767" y="5132016"/>
            <a:ext cx="7361695" cy="646331"/>
          </a:xfrm>
          <a:prstGeom prst="rect">
            <a:avLst/>
          </a:prstGeom>
          <a:solidFill>
            <a:schemeClr val="bg1"/>
          </a:solidFill>
          <a:ln>
            <a:solidFill>
              <a:srgbClr val="92288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22885"/>
                </a:solidFill>
                <a:latin typeface="Merge 3" panose="020B0604020202020204" charset="0"/>
              </a:rPr>
              <a:t>OPFS Six Key Priority Areas: Money; Home; Health and Wellbeing; Work, Education, Training; Children; Relationships</a:t>
            </a:r>
          </a:p>
        </p:txBody>
      </p:sp>
      <p:pic>
        <p:nvPicPr>
          <p:cNvPr id="1028" name="Picture 4" descr="Voice Your Choice: Edinburgh North East | Leith Central Community Council">
            <a:extLst>
              <a:ext uri="{FF2B5EF4-FFF2-40B4-BE49-F238E27FC236}">
                <a16:creationId xmlns:a16="http://schemas.microsoft.com/office/drawing/2014/main" id="{3F7C318E-CD61-F7A3-D464-0712ACA1E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104" y="2079181"/>
            <a:ext cx="8576472" cy="6037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01AA4B55-A4AB-AF7F-F0DF-69CA5C9C690E}"/>
              </a:ext>
            </a:extLst>
          </p:cNvPr>
          <p:cNvSpPr/>
          <p:nvPr/>
        </p:nvSpPr>
        <p:spPr>
          <a:xfrm>
            <a:off x="-5617277" y="-1643375"/>
            <a:ext cx="16033201" cy="13806740"/>
          </a:xfrm>
          <a:custGeom>
            <a:avLst/>
            <a:gdLst/>
            <a:ahLst/>
            <a:cxnLst/>
            <a:rect l="l" t="t" r="r" b="b"/>
            <a:pathLst>
              <a:path w="943871" h="812800">
                <a:moveTo>
                  <a:pt x="471936" y="0"/>
                </a:moveTo>
                <a:cubicBezTo>
                  <a:pt x="211293" y="0"/>
                  <a:pt x="0" y="181951"/>
                  <a:pt x="0" y="406400"/>
                </a:cubicBezTo>
                <a:cubicBezTo>
                  <a:pt x="0" y="630849"/>
                  <a:pt x="211293" y="812800"/>
                  <a:pt x="471936" y="812800"/>
                </a:cubicBezTo>
                <a:cubicBezTo>
                  <a:pt x="732578" y="812800"/>
                  <a:pt x="943871" y="630849"/>
                  <a:pt x="943871" y="406400"/>
                </a:cubicBezTo>
                <a:cubicBezTo>
                  <a:pt x="943871" y="181951"/>
                  <a:pt x="732578" y="0"/>
                  <a:pt x="471936" y="0"/>
                </a:cubicBezTo>
                <a:close/>
              </a:path>
            </a:pathLst>
          </a:custGeom>
          <a:solidFill>
            <a:srgbClr val="83D0F5">
              <a:alpha val="31765"/>
            </a:srgbClr>
          </a:solidFill>
        </p:spPr>
        <p:txBody>
          <a:bodyPr/>
          <a:lstStyle/>
          <a:p>
            <a:pPr algn="ctr">
              <a:lnSpc>
                <a:spcPts val="12599"/>
              </a:lnSpc>
            </a:pPr>
            <a:r>
              <a:rPr lang="en-US">
                <a:solidFill>
                  <a:srgbClr val="922885"/>
                </a:solidFill>
                <a:latin typeface="Merge 2"/>
                <a:ea typeface="Merge 2"/>
                <a:cs typeface="Merge 2"/>
              </a:rPr>
              <a:t>Family Structure </a:t>
            </a:r>
            <a:endParaRPr lang="en-US" dirty="0">
              <a:solidFill>
                <a:srgbClr val="922885"/>
              </a:solidFill>
              <a:latin typeface="Merge 2"/>
              <a:ea typeface="Merge 2"/>
              <a:cs typeface="Merge 2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6F4720D-8925-DDC1-16F6-D3B8E77E8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955337"/>
              </p:ext>
            </p:extLst>
          </p:nvPr>
        </p:nvGraphicFramePr>
        <p:xfrm>
          <a:off x="6153267" y="1403874"/>
          <a:ext cx="5268803" cy="745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7856" imgH="5346331" progId="Acrobat.Document.DC">
                  <p:embed/>
                </p:oleObj>
              </mc:Choice>
              <mc:Fallback>
                <p:oleObj name="Acrobat Document" r:id="rId2" imgW="3777856" imgH="5346331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6F4720D-8925-DDC1-16F6-D3B8E77E8C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53267" y="1403874"/>
                        <a:ext cx="5268803" cy="745602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74D74D5-0767-CDE0-1909-F0F02C0277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503647"/>
              </p:ext>
            </p:extLst>
          </p:nvPr>
        </p:nvGraphicFramePr>
        <p:xfrm>
          <a:off x="11707610" y="1403874"/>
          <a:ext cx="5268803" cy="745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777856" imgH="5346331" progId="Acrobat.Document.DC">
                  <p:embed/>
                </p:oleObj>
              </mc:Choice>
              <mc:Fallback>
                <p:oleObj name="Acrobat Document" r:id="rId4" imgW="3777856" imgH="5346331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74D74D5-0767-CDE0-1909-F0F02C027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07610" y="1403874"/>
                        <a:ext cx="5268803" cy="745602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B51F19-CB08-544A-54A7-2D77355BC3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774365"/>
              </p:ext>
            </p:extLst>
          </p:nvPr>
        </p:nvGraphicFramePr>
        <p:xfrm>
          <a:off x="702581" y="1361060"/>
          <a:ext cx="5307963" cy="749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3784513" imgH="5346331" progId="Acrobat.Document.DC">
                  <p:embed/>
                </p:oleObj>
              </mc:Choice>
              <mc:Fallback>
                <p:oleObj name="Acrobat Document" r:id="rId6" imgW="3784513" imgH="5346331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B51F19-CB08-544A-54A7-2D77355BC3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581" y="1361060"/>
                        <a:ext cx="5307963" cy="749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9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320D26375B74BB6CDA8AD0A7A9B04" ma:contentTypeVersion="" ma:contentTypeDescription="Create a new document." ma:contentTypeScope="" ma:versionID="aee9e2c4a0926ee1067bc10adcc1b985">
  <xsd:schema xmlns:xsd="http://www.w3.org/2001/XMLSchema" xmlns:xs="http://www.w3.org/2001/XMLSchema" xmlns:p="http://schemas.microsoft.com/office/2006/metadata/properties" xmlns:ns2="f2dbd156-2afb-447a-bb4f-fc57af4764a6" xmlns:ns3="3e5556ad-ad6b-49a1-b248-4bb0121c6f6c" targetNamespace="http://schemas.microsoft.com/office/2006/metadata/properties" ma:root="true" ma:fieldsID="b19ef70690f65d2569b229d2cd9ebe95" ns2:_="" ns3:_="">
    <xsd:import namespace="f2dbd156-2afb-447a-bb4f-fc57af4764a6"/>
    <xsd:import namespace="3e5556ad-ad6b-49a1-b248-4bb0121c6f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bd156-2afb-447a-bb4f-fc57af476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556ad-ad6b-49a1-b248-4bb0121c6f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7C4532-73A1-4C2D-AA41-CF2FC82045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429B35-AF59-41FA-B567-5A30ACB92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bd156-2afb-447a-bb4f-fc57af4764a6"/>
    <ds:schemaRef ds:uri="3e5556ad-ad6b-49a1-b248-4bb0121c6f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2A2DCE-D4CD-484C-97D4-5F44A83845DE}">
  <ds:schemaRefs>
    <ds:schemaRef ds:uri="http://schemas.microsoft.com/office/infopath/2007/PartnerControls"/>
    <ds:schemaRef ds:uri="f2dbd156-2afb-447a-bb4f-fc57af4764a6"/>
    <ds:schemaRef ds:uri="http://schemas.microsoft.com/office/2006/metadata/properties"/>
    <ds:schemaRef ds:uri="http://purl.org/dc/elements/1.1/"/>
    <ds:schemaRef ds:uri="http://purl.org/dc/terms/"/>
    <ds:schemaRef ds:uri="3e5556ad-ad6b-49a1-b248-4bb0121c6f6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955</Words>
  <Application>Microsoft Office PowerPoint</Application>
  <PresentationFormat>Custom</PresentationFormat>
  <Paragraphs>102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Merge 1</vt:lpstr>
      <vt:lpstr>Calibri</vt:lpstr>
      <vt:lpstr>Merge 2</vt:lpstr>
      <vt:lpstr>Aptos</vt:lpstr>
      <vt:lpstr>Arial</vt:lpstr>
      <vt:lpstr>Merge 3</vt:lpstr>
      <vt:lpstr>Roboto 1</vt:lpstr>
      <vt:lpstr>Office Theme</vt:lpstr>
      <vt:lpstr>Acrobat Document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advice webinar</dc:title>
  <dc:creator>Philippa Kemp</dc:creator>
  <cp:lastModifiedBy>Jenifer Hamilton</cp:lastModifiedBy>
  <cp:revision>423</cp:revision>
  <dcterms:created xsi:type="dcterms:W3CDTF">2006-08-16T00:00:00Z</dcterms:created>
  <dcterms:modified xsi:type="dcterms:W3CDTF">2026-01-12T14:47:13Z</dcterms:modified>
  <dc:identifier>DAGGnVtw_a4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0x010100A88320D26375B74BB6CDA8AD0A7A9B04</vt:lpwstr>
  </property>
  <property fmtid="{D5CDD505-2E9C-101B-9397-08002B2CF9AE}" pid="3" name="MediaServiceImageTags">
    <vt:lpwstr/>
  </property>
</Properties>
</file>