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3" r:id="rId2"/>
    <p:sldId id="428" r:id="rId3"/>
    <p:sldId id="468" r:id="rId4"/>
    <p:sldId id="486" r:id="rId5"/>
    <p:sldId id="474" r:id="rId6"/>
    <p:sldId id="547" r:id="rId7"/>
    <p:sldId id="522" r:id="rId8"/>
    <p:sldId id="572" r:id="rId9"/>
    <p:sldId id="523" r:id="rId10"/>
    <p:sldId id="573" r:id="rId11"/>
    <p:sldId id="560" r:id="rId12"/>
    <p:sldId id="532" r:id="rId13"/>
    <p:sldId id="576" r:id="rId14"/>
    <p:sldId id="526" r:id="rId15"/>
    <p:sldId id="527" r:id="rId16"/>
    <p:sldId id="551" r:id="rId17"/>
    <p:sldId id="571" r:id="rId18"/>
    <p:sldId id="558" r:id="rId19"/>
    <p:sldId id="517" r:id="rId20"/>
    <p:sldId id="575" r:id="rId21"/>
    <p:sldId id="577" r:id="rId22"/>
    <p:sldId id="567" r:id="rId23"/>
    <p:sldId id="568" r:id="rId24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3783" autoAdjust="0"/>
  </p:normalViewPr>
  <p:slideViewPr>
    <p:cSldViewPr>
      <p:cViewPr>
        <p:scale>
          <a:sx n="70" d="100"/>
          <a:sy n="70" d="100"/>
        </p:scale>
        <p:origin x="-2730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D6E7CE-9446-4CD2-B4AB-280FD829FC1F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E1A347-CF65-446D-9B4C-54FA85B096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0283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0A86D-2F09-457F-A269-A6EF0BA43E21}" type="datetimeFigureOut">
              <a:rPr lang="en-US"/>
              <a:pPr>
                <a:defRPr/>
              </a:pPr>
              <a:t>12/8/2016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02494E-78CD-4C9F-86FB-7FB2A24310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57474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23 to 7</a:t>
            </a:r>
          </a:p>
          <a:p>
            <a:r>
              <a:rPr lang="en-GB" smtClean="0"/>
              <a:t>2402 to 177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150161-145C-46B4-B1FF-664BA16423C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02494E-78CD-4C9F-86FB-7FB2A24310A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0D28-A58F-43D0-BF4B-31D3CF76EF76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7533-3A0A-4F19-BC74-96D43877DF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1962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DEE7-DD88-4929-982F-3A5F1423D279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9BAF-8BF2-47DE-9EDD-53A0F7A8ED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3565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42AC-6B65-4497-9321-49E6B66EDF0A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1B9D-BE75-43F0-A225-147E5DBA6F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2748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91C4-EB93-46AA-9BFC-061E910B07B7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8F431-5DFF-4E94-8B6B-1D1025C87A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190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70CA-7ADE-4F4A-B77B-23842E072326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3482F-5CFE-4589-823B-7A488A2A1A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6030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F501-2DC6-4243-B805-F58B346C9FD4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4DF16-82B3-46FE-BB2A-8B1E1FF8E0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117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9203-7E42-4D0B-A228-5C9F9A9DE259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F5F3-8513-4AC9-96D0-379F4A8853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267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D2C32-15C9-410E-B62C-41AF9946C842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4080-396B-4C3E-8CDB-3D1819F7AD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6044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032E-CF44-4AC2-9D81-D7516444C269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FED8-1948-4A27-9FD4-C78E675C5D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592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35A2-51E4-469B-8F1D-FC77E65F7F15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C71-4C90-4C10-91AF-84F71BEADA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8856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B4BEB-FCBA-4637-BDD2-E9E185519076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0CA4-552D-4DF2-A918-A848BE9F7C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246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78279-7BB8-4602-AFE8-988322E02AD1}" type="datetimeFigureOut">
              <a:rPr lang="en-GB"/>
              <a:pPr>
                <a:defRPr/>
              </a:pPr>
              <a:t>08/12/2016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602132-E45A-46F7-AD9F-D9352DB9B8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450"/>
            <a:ext cx="8766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381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 bwMode="auto">
          <a:xfrm>
            <a:off x="627063" y="333375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 bwMode="auto">
          <a:xfrm>
            <a:off x="255588" y="1125538"/>
            <a:ext cx="8929687" cy="51165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charset="0"/>
              <a:buNone/>
            </a:pPr>
            <a:endParaRPr lang="en-GB" altLang="en-US" dirty="0" smtClean="0"/>
          </a:p>
          <a:p>
            <a:pPr algn="ctr" eaLnBrk="1" hangingPunct="1">
              <a:buFont typeface="Arial" charset="0"/>
              <a:buNone/>
            </a:pPr>
            <a:r>
              <a:rPr lang="en-GB" altLang="en-US" sz="5400" b="1" dirty="0" smtClean="0"/>
              <a:t>National </a:t>
            </a:r>
            <a:r>
              <a:rPr lang="en-GB" altLang="en-US" sz="5400" b="1" dirty="0" smtClean="0"/>
              <a:t>Health and Social Care </a:t>
            </a:r>
            <a:r>
              <a:rPr lang="en-GB" altLang="en-US" sz="5400" b="1" dirty="0" smtClean="0"/>
              <a:t>Standards</a:t>
            </a:r>
          </a:p>
          <a:p>
            <a:pPr algn="ctr" eaLnBrk="1" hangingPunct="1">
              <a:buFont typeface="Arial" charset="0"/>
              <a:buNone/>
            </a:pPr>
            <a:endParaRPr lang="en-GB" altLang="en-US" sz="5400" b="1" dirty="0" smtClean="0"/>
          </a:p>
          <a:p>
            <a:pPr algn="ctr" eaLnBrk="1" hangingPunct="1">
              <a:buFont typeface="Arial" charset="0"/>
              <a:buNone/>
            </a:pPr>
            <a:r>
              <a:rPr lang="en-GB" altLang="en-US" sz="5400" b="1" smtClean="0"/>
              <a:t>Fiona Wardell</a:t>
            </a:r>
            <a:endParaRPr lang="en-GB" altLang="en-US" sz="5400" b="1" dirty="0" smtClean="0"/>
          </a:p>
          <a:p>
            <a:pPr algn="ctr" eaLnBrk="1" hangingPunct="1">
              <a:buFont typeface="Arial" charset="0"/>
              <a:buNone/>
            </a:pPr>
            <a:endParaRPr lang="en-GB" altLang="en-US" sz="4000" b="1" dirty="0" smtClean="0"/>
          </a:p>
          <a:p>
            <a:pPr algn="ctr" eaLnBrk="1" hangingPunct="1">
              <a:buFont typeface="Arial" charset="0"/>
              <a:buNone/>
            </a:pPr>
            <a:endParaRPr lang="en-GB" altLang="en-US" sz="4000" b="1" dirty="0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5626100"/>
            <a:ext cx="4678362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smtClean="0"/>
              <a:t>1. I experience high quality care and support that is right for me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GB" dirty="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 </a:t>
            </a:r>
          </a:p>
          <a:p>
            <a:pPr marL="0" indent="0">
              <a:buFont typeface="Arial" charset="0"/>
              <a:buNone/>
            </a:pPr>
            <a:endParaRPr lang="en-GB" sz="3000" smtClean="0"/>
          </a:p>
          <a:p>
            <a:pPr marL="0" indent="0">
              <a:buFont typeface="Arial" charset="0"/>
              <a:buNone/>
            </a:pPr>
            <a:r>
              <a:rPr lang="en-GB" sz="3000" smtClean="0"/>
              <a:t>1.42</a:t>
            </a:r>
            <a:r>
              <a:rPr lang="en-GB" sz="3000" dirty="0" smtClean="0"/>
              <a:t>	“I am helped to develop personal resilience and 	ways to keep myself safe.”  </a:t>
            </a:r>
          </a:p>
          <a:p>
            <a:pPr marL="0" indent="0">
              <a:buFont typeface="Arial" charset="0"/>
              <a:buNone/>
            </a:pPr>
            <a:endParaRPr lang="en-GB" sz="3000" dirty="0" smtClean="0"/>
          </a:p>
        </p:txBody>
      </p:sp>
      <p:pic>
        <p:nvPicPr>
          <p:cNvPr id="30724" name="Picture 2" descr="D:\userdata\mathiash\Argyll\Application\A NCS\SSSC\Roadshow\JPEG\Wellbe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87137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smtClean="0"/>
              <a:t>1. I experience high quality care and support that is right for me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xfrm>
            <a:off x="251520" y="1857375"/>
            <a:ext cx="8892480" cy="48847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GB" dirty="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z="3000" dirty="0" smtClean="0"/>
              <a:t>1.11 	“I am recognised by people who support and care for me as an expert in my own experiences, needs and wishes.”</a:t>
            </a:r>
          </a:p>
          <a:p>
            <a:pPr marL="0" indent="0">
              <a:buFont typeface="Arial" charset="0"/>
              <a:buNone/>
            </a:pPr>
            <a:endParaRPr lang="en-GB" dirty="0" smtClean="0"/>
          </a:p>
        </p:txBody>
      </p:sp>
      <p:pic>
        <p:nvPicPr>
          <p:cNvPr id="37892" name="Picture 2" descr="D:\userdata\mathiash\Argyll\Application\A NCS\SSSC\Roadshow\JPEG\Be includ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88566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smtClean="0"/>
              <a:t>2. I am at the heart of decisions about my care and support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b="1" dirty="0" smtClean="0"/>
          </a:p>
          <a:p>
            <a:pPr marL="0" indent="0">
              <a:buFont typeface="Arial" charset="0"/>
              <a:buNone/>
              <a:defRPr/>
            </a:pPr>
            <a:endParaRPr lang="en-GB" dirty="0" smtClean="0"/>
          </a:p>
          <a:p>
            <a:pPr marL="900113" indent="-900113">
              <a:buFont typeface="Arial" charset="0"/>
              <a:buNone/>
              <a:defRPr/>
            </a:pPr>
            <a:r>
              <a:rPr lang="en-GB" sz="3000" dirty="0" smtClean="0"/>
              <a:t>2.9</a:t>
            </a:r>
            <a:r>
              <a:rPr lang="en-GB" sz="3000" dirty="0"/>
              <a:t>	“If I need or want to move on and start using 	another service, I will be fully involved in this </a:t>
            </a:r>
            <a:r>
              <a:rPr lang="en-GB" sz="3000" dirty="0" smtClean="0"/>
              <a:t>	decision </a:t>
            </a:r>
            <a:r>
              <a:rPr lang="en-GB" sz="3000" dirty="0"/>
              <a:t>and helped to find </a:t>
            </a:r>
            <a:r>
              <a:rPr lang="en-GB" sz="3000" dirty="0" smtClean="0"/>
              <a:t>a suitable alternative.   If I am moving from a service for children to one for adults, I am helped with this transition.”</a:t>
            </a:r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r>
              <a:rPr lang="en-GB" sz="3000" dirty="0" smtClean="0"/>
              <a:t>	</a:t>
            </a:r>
          </a:p>
          <a:p>
            <a:pPr>
              <a:defRPr/>
            </a:pPr>
            <a:endParaRPr lang="en-GB" sz="500" dirty="0" smtClean="0"/>
          </a:p>
          <a:p>
            <a:pPr>
              <a:defRPr/>
            </a:pPr>
            <a:endParaRPr lang="en-GB" sz="500" dirty="0" smtClean="0"/>
          </a:p>
        </p:txBody>
      </p:sp>
      <p:pic>
        <p:nvPicPr>
          <p:cNvPr id="15364" name="Picture 2" descr="D:\userdata\mathiash\Argyll\Application\A NCS\SSSC\Roadshow\JPEG\Dignity and resp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D:\userdata\mathiash\Argyll\Application\A NCS\SSSC\Roadshow\JPEG\Be includ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8856662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dirty="0" smtClean="0"/>
              <a:t>3. I am confident in the people who support and care for me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 smtClean="0"/>
          </a:p>
          <a:p>
            <a:pPr marL="982663" indent="-982663">
              <a:buFont typeface="Arial" charset="0"/>
              <a:buNone/>
              <a:defRPr/>
            </a:pPr>
            <a:r>
              <a:rPr lang="en-GB" sz="3000" dirty="0" smtClean="0"/>
              <a:t>3.1	“I experience people speaking and listening to me in a way that is courteous and respectful, with my care and support being the main focus of people’s attention.”</a:t>
            </a:r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>
              <a:defRPr/>
            </a:pPr>
            <a:endParaRPr lang="en-GB" sz="500" dirty="0" smtClean="0"/>
          </a:p>
        </p:txBody>
      </p:sp>
      <p:pic>
        <p:nvPicPr>
          <p:cNvPr id="45060" name="Picture 2" descr="D:\userdata\mathiash\Argyll\Application\A NCS\SSSC\Roadshow\JPEG\Dignity and resp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smtClean="0"/>
              <a:t>4. I am confident in the organisation providing my care and support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 smtClean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 marL="0" indent="0">
              <a:buFont typeface="Arial" charset="0"/>
              <a:buNone/>
              <a:defRPr/>
            </a:pPr>
            <a:r>
              <a:rPr lang="en-GB" sz="3000" dirty="0" smtClean="0"/>
              <a:t>4.15</a:t>
            </a:r>
            <a:r>
              <a:rPr lang="en-GB" sz="3000" dirty="0"/>
              <a:t>	</a:t>
            </a:r>
            <a:r>
              <a:rPr lang="en-GB" sz="3000" dirty="0" smtClean="0"/>
              <a:t>“If I am supported and cared for by a team or more 	than one organisation, this is well co-ordinated so 	that I experience consistency and continuity.”</a:t>
            </a: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>
              <a:defRPr/>
            </a:pPr>
            <a:endParaRPr lang="en-GB" sz="500" dirty="0" smtClean="0"/>
          </a:p>
        </p:txBody>
      </p:sp>
      <p:pic>
        <p:nvPicPr>
          <p:cNvPr id="14340" name="Picture 2" descr="D:\userdata\mathiash\Argyll\Application\A NCS\SSSC\Roadshow\JPEG\Dignity and resp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349500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D:\userdata\mathiash\Argyll\Application\A NCS\SSSC\Roadshow\JPEG\Compa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35426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D:\userdata\mathiash\Argyll\Application\A NCS\SSSC\Roadshow\JPEG\Be includ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282825"/>
            <a:ext cx="88566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D:\userdata\mathiash\Argyll\Application\A NCS\SSSC\Roadshow\JPEG\Responsive care and suppo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282825"/>
            <a:ext cx="88900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smtClean="0"/>
              <a:t>4. I am confident in the organisation providing my care and support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 smtClean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 marL="0" indent="0">
              <a:buFont typeface="Arial" charset="0"/>
              <a:buNone/>
              <a:defRPr/>
            </a:pPr>
            <a:r>
              <a:rPr lang="en-GB" sz="3000" dirty="0" smtClean="0"/>
              <a:t>4.18</a:t>
            </a:r>
            <a:r>
              <a:rPr lang="en-GB" sz="3000" dirty="0"/>
              <a:t>	</a:t>
            </a:r>
            <a:r>
              <a:rPr lang="en-GB" sz="3000" dirty="0" smtClean="0"/>
              <a:t>“I am confident that the service I use and the 	organisation providing it are well led.”</a:t>
            </a:r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>
              <a:defRPr/>
            </a:pPr>
            <a:endParaRPr lang="en-GB" sz="500" dirty="0" smtClean="0"/>
          </a:p>
        </p:txBody>
      </p:sp>
      <p:pic>
        <p:nvPicPr>
          <p:cNvPr id="17412" name="Picture 2" descr="D:\userdata\mathiash\Argyll\Application\A NCS\SSSC\Roadshow\JPEG\Dignity and resp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349500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D:\userdata\mathiash\Argyll\Application\A NCS\SSSC\Roadshow\JPEG\Compa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354263"/>
            <a:ext cx="85550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D:\userdata\mathiash\Argyll\Application\A NCS\SSSC\Roadshow\JPEG\Be includ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282825"/>
            <a:ext cx="858996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" descr="D:\userdata\mathiash\Argyll\Application\A NCS\SSSC\Roadshow\JPEG\Responsive care and suppo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354263"/>
            <a:ext cx="8589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" descr="D:\userdata\mathiash\Argyll\Application\A NCS\SSSC\Roadshow\JPEG\Wellbe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82825"/>
            <a:ext cx="87852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smtClean="0"/>
              <a:t>4. I am confident in the organisation providing my care and support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 smtClean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 marL="0" indent="0">
              <a:buFont typeface="Arial" charset="0"/>
              <a:buNone/>
              <a:defRPr/>
            </a:pPr>
            <a:r>
              <a:rPr lang="en-GB" sz="3000" dirty="0" smtClean="0"/>
              <a:t>4.1</a:t>
            </a:r>
            <a:r>
              <a:rPr lang="en-GB" sz="3000" dirty="0"/>
              <a:t>	</a:t>
            </a:r>
            <a:r>
              <a:rPr lang="en-GB" sz="3000" dirty="0" smtClean="0"/>
              <a:t>“I am confident and experience that my human 	rights are central to the organisation that supports 	and cares for me, and that it helps tackle 	inequalities.”</a:t>
            </a: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>
              <a:defRPr/>
            </a:pPr>
            <a:endParaRPr lang="en-GB" sz="500" dirty="0" smtClean="0"/>
          </a:p>
        </p:txBody>
      </p:sp>
      <p:pic>
        <p:nvPicPr>
          <p:cNvPr id="28676" name="Picture 2" descr="D:\userdata\mathiash\Argyll\Application\A NCS\SSSC\Roadshow\JPEG\Dignity and resp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349500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smtClean="0"/>
              <a:t>4. I am confident in the organisation providing my care and support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 smtClean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 marL="0" indent="0">
              <a:buFont typeface="Arial" charset="0"/>
              <a:buNone/>
              <a:defRPr/>
            </a:pPr>
            <a:r>
              <a:rPr lang="en-GB" sz="3000" dirty="0" smtClean="0"/>
              <a:t>4.2</a:t>
            </a:r>
            <a:r>
              <a:rPr lang="en-GB" sz="3000" dirty="0"/>
              <a:t>	</a:t>
            </a:r>
            <a:r>
              <a:rPr lang="en-GB" sz="3000" dirty="0" smtClean="0"/>
              <a:t>“I receive an apology if things go wrong with my 	care and support or my human rights are not 	respected and the organisation takes responsibility 	for its actions.”</a:t>
            </a:r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>
              <a:defRPr/>
            </a:pPr>
            <a:endParaRPr lang="en-GB" sz="500" dirty="0" smtClean="0"/>
          </a:p>
        </p:txBody>
      </p:sp>
      <p:pic>
        <p:nvPicPr>
          <p:cNvPr id="23556" name="Picture 2" descr="D:\userdata\mathiash\Argyll\Application\A NCS\SSSC\Roadshow\JPEG\Dignity and resp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349500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D:\userdata\mathiash\Argyll\Application\A NCS\SSSC\Roadshow\JPEG\Compas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354263"/>
            <a:ext cx="88566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smtClean="0"/>
              <a:t>5. And if the organisation also provides the premises I use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 smtClean="0"/>
          </a:p>
          <a:p>
            <a:pPr marL="0" indent="0">
              <a:buFont typeface="Arial" charset="0"/>
              <a:buNone/>
              <a:defRPr/>
            </a:pPr>
            <a:r>
              <a:rPr lang="en-GB" sz="3000" dirty="0" smtClean="0"/>
              <a:t>5.5	“I have a secure place to keep my belongings.”</a:t>
            </a:r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>
              <a:defRPr/>
            </a:pPr>
            <a:endParaRPr lang="en-GB" sz="500" dirty="0" smtClean="0"/>
          </a:p>
        </p:txBody>
      </p:sp>
      <p:pic>
        <p:nvPicPr>
          <p:cNvPr id="27652" name="Picture 2" descr="D:\userdata\mathiash\Argyll\Application\A NCS\SSSC\Roadshow\JPEG\Dignity and resp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smtClean="0"/>
              <a:t>5. And if the organisation also provides the premises I use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 smtClean="0"/>
          </a:p>
          <a:p>
            <a:pPr marL="0" indent="0">
              <a:buFont typeface="Arial" charset="0"/>
              <a:buNone/>
              <a:defRPr/>
            </a:pPr>
            <a:r>
              <a:rPr lang="en-GB" sz="3000" dirty="0" smtClean="0"/>
              <a:t>5.12	“I experience a service as near as possible to people 	who are important to me and my home area if I 	want this and if it is safe.”</a:t>
            </a:r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>
              <a:defRPr/>
            </a:pPr>
            <a:endParaRPr lang="en-GB" sz="500" dirty="0" smtClean="0"/>
          </a:p>
        </p:txBody>
      </p:sp>
      <p:pic>
        <p:nvPicPr>
          <p:cNvPr id="44036" name="Picture 2" descr="D:\userdata\mathiash\Argyll\Application\A NCS\SSSC\Roadshow\JPEG\Dignity and resp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D:\userdata\mathiash\Argyll\Application\A NCS\SSSC\Roadshow\JPEG\Be includ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54213"/>
            <a:ext cx="87852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/>
              <a:t>Why review?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0" y="2276475"/>
            <a:ext cx="6396038" cy="42481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 dirty="0" smtClean="0"/>
              <a:t>2002 Standards only for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dirty="0" smtClean="0"/>
              <a:t>    registered services</a:t>
            </a:r>
          </a:p>
          <a:p>
            <a:pPr>
              <a:defRPr/>
            </a:pPr>
            <a:r>
              <a:rPr lang="en-GB" altLang="en-US" dirty="0" smtClean="0"/>
              <a:t>23 sets of Standards for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dirty="0"/>
              <a:t> </a:t>
            </a:r>
            <a:r>
              <a:rPr lang="en-GB" altLang="en-US" dirty="0" smtClean="0"/>
              <a:t>   different service types </a:t>
            </a:r>
          </a:p>
          <a:p>
            <a:pPr>
              <a:defRPr/>
            </a:pPr>
            <a:r>
              <a:rPr lang="en-GB" altLang="en-US" dirty="0" smtClean="0"/>
              <a:t>Care is changing</a:t>
            </a:r>
          </a:p>
          <a:p>
            <a:pPr>
              <a:defRPr/>
            </a:pPr>
            <a:r>
              <a:rPr lang="en-GB" altLang="en-US" dirty="0" smtClean="0"/>
              <a:t>Human rights and wellbeing</a:t>
            </a:r>
          </a:p>
          <a:p>
            <a:pPr>
              <a:defRPr/>
            </a:pPr>
            <a:r>
              <a:rPr lang="en-GB" altLang="en-US" dirty="0" smtClean="0"/>
              <a:t>Expectations increasing</a:t>
            </a:r>
          </a:p>
        </p:txBody>
      </p:sp>
      <p:sp>
        <p:nvSpPr>
          <p:cNvPr id="3076" name="AutoShape 8" descr="data:image/jpeg;base64,/9j/4AAQSkZJRgABAQAAAQABAAD/2wCEAAkGBxASEhUSExAPFhIXFxUVEBASEhAPEBUQFxEWFhUSFxUYKCggGBolGxUVITEhJikrLi4uFx8zODQtNygtLisBCgoKDg0OGhAQGTclHyUvLS0tLS0vLy0tLS0tLi8tLS0tLS81LS0tLS0tLTUtLS0tLS8rLSstLS0tLS0tKy0vLf/AABEIAPkAygMBEQACEQEDEQH/xAAbAAEAAgMBAQAAAAAAAAAAAAAAAwYBAgQHBf/EAD0QAAIBAgIDDQcCBgMBAAAAAAABAgMRBCESMdEFBgcWM0FRU2Fxc5LCExQiNJGisTKBIyRCUnKhFWLBQ//EABoBAQACAwEAAAAAAAAAAAAAAAABAgMFBgT/xAA0EQEAAQEECAUDAwUBAQAAAAAAAQIDBBFxBRIVMTNRUqETFCEywUFhsSKR8DRCgdHhUyP/2gAMAwEAAhEDEQA/APMd7O96niacpznNNS0Uo6NraKfOu08V5vNVlVERDZ3G40W9E1VTO99jiRQ62t9mw820K+UPbsiy6p7HEih1tb7Ng2hXyg2RZdU9jiRQ62t9mwbQr5QbIsuqexxIodbW+zYNoV8oNkWXVPY4kUOtrfZsG0K+UGyLLqnscSKHW1vs2DaFfKDZFl1T2OJFDra32bBtCvlBsiy6p7HEih1tb7Ng2hXyg2RZdU9jiRQ62t9mwbQr5QbIsuqexxIodbW+zYNoV8oNkWXVPY4kUOtrfZsG0K+UGyLLqnsmjvCoc9Wt9mwbQr5Qrsqy6p7M8QsP1tf7Ng2hXyhGyrLqnsw94WH62t9mwbQr5QbKsuqeyKW8agv/AK1vs2DaFfKFo0TZdU9mOJFDra32bBtCvlCdkWXVPY4kUOtrfZsG0K+UGyLLqnscSKHW1vs2DaFfKDZFl1T2OJFDra32bBtCvlBsiy6p7HEih1tb7Ng2hXyg2RZdU9mvEvD9dV+sNhG0a+UJ2PZ85OJeH66r9YbBtGvlBsez5ycS8P11X6w2DaNfKDY9nzlz7o70qFOjUqRq1G4xcknoNXS57IyWV+rrrinCPVht9F2dnZ1VYz6Qpps2kXzg/wCRqeJ6Imp0h74ydBojhVZ/C0HgbUAAAAAAAAAAJqMOf6BWZShUAAYkrgc84WC8Ti1CQAAA+9ht+uEg4YDGUZRpexoOGLouSqRcqMX8ej8Szb+JX7Ub+7xHhU5Q5W+VVePaev1lzbqbxd0m41MDujUxOGqNaEvbKM4J/wBz1SS6Vn2GXCOTza9XOf3fawG5dLcuPtMZiq+MxWuOHjKXsovo0W7P/Kf7IascjXq591Q36brSxeFeIlShSlKjVTpwzilCtVgs8ru0VnY194jC8Uf4bi6zM3K0x+/4eNmxaVfOD/kanieiJqdIe+MnQaI4VWfwtB4G1AAAAAAAAAGYq7CHUFAAAAAYnG6BE4OVoMgAAAfcobwqVVwx+MruOG9jQ0aNJSdWbjRimm1mrtPKKu+lHQXfhU5Q5O+f1FpnP5fQjv2dPRpYLA1aOHi8tPD1FKfa42yv259xleZ9qhjMJj/hlTnQxEllKVKahKVulpJ9zsyR55v53KqYXDyoVHBzjRrO8G3FxnXqyi1fsaNbeP6mj/DdXT+itP8AP4eMGxaVfOD/AJGp4noianSHvjJ0GiOFVn8LQeBtQAAAAAAAABJQWYRO5OFAAAAAAIa8ecLUyiCwAAuO4lBuhTvSpTjnJt/w/h0paMdNLWrdy59aNlYUz4cYxi1N4riLWrCZjv2dFDAuKanTo/FUlKC9q7xi5cm8n0Na8r/TJTZ4RhMRvY6rXGcaZndy7/zem92Wi70aGitf8Sz1/wCN75X513ltX7Qpr+vunHL/AKovCJGyxC0Yx/hZqN3G7hpZZLpWrLJnkq/qaf8AD2Y43Or1x9JeLG4c2vnB/wAjU8T0RNTpD3xk6DRHCqz+FoPA2oAAAAAAAAAlw+thWpMFQAAAAAMTV0CHKGQAAZ0n0vuuTjKMDSfS/qMZThBpPpf1GMowh8/d9/y1bw5fgy2HFpzYL3wK8peVG/ckvnB/yNTxPRE1OkPfGToNEcKrP4Wg8DagAAAAAAAACSg8wircnCgAAAAAADmqLMLw1CQAAAAcG7/y1bw5fgzWHFpzee98CvKXlRv3JL5wf8jU8T0RNTpD3xk6DRHCqz+FoPA2oAAAAAAAAAzB2YRLqCgAAAAAACCuswtSjCwAAAAODd/5at4cvwZrDi05vPe+BXlLyo37kl84P+RqeJ6Imp0h74ydBojhVZ/C0HgbUAAAAAAAAAAOmnK6CktggAAAAACHEcwWpRBYAAAAHBu/8tW8OX4M1hxac3nvfAryl5Ub9yS+cH/I1PE9ETU6Q98ZOg0Rwqs/haDwNqAAAAAAAAAAElGXMFZThUAAAAACCvrC1LaFNNAmWHR6GDWRyi0E4sBIBwbv/LVvDl+DNYcWnN573wK8peVG/ckvnB/yNTxPRE1OkPfGToNEcKrP4Wg8DagAAAAAAAADaNNsImScbAicU9OV0FZjBsEAAAAA56ruwvG50JBQAARTpdH0C0ShCzg3f+WreHL8Gaw4tObz3vgV5S8qN+5JfOD/AJGp4noianSHvjJ0GiOFVn8LQeBtQAAAAAAGYxbCE8KSQVmW4Q1nG6CYnBBCVn+QtPq6UwoAAAGJuyBCCkrsLzudAUAAADSrC/eExL5G7/y1bw5fgzXfi05sV74FeUvKjfuSXzg/5Gp4noianSHvjJ0GiOFVn8LQeBtW9OnfuCJnBMoLoCuMjproBjKKdLoCYqRhZvTp37giZwTxVgoyAAAR1YX7wmJR0527gtMYuhMKAACCtO+QWiElKNkETLcIAAAAB8jfJG2HreHL8Ga78WnNivM//CvKXk5v3Jr5wf8AI1PE9ETU6Q98ZOg0Rwqs/haYq7PA2jqQUAAADSpTv3hMSihO3/oWmMXQmFAAAAAaVKd+8JiUKk0FvSUqrII1Ws6vQCKWKUL5gmU4VAAAAAA+ZvmX8rW/wl+DNYcWnNgvPBryl5Gb9yq+cH/I1PE9ETU6Q98ZOg0Rwqs/ha6Os8DaTudAUAAAABHVhfPnCYlpRnbIJmE4VAABsCN1kE6rVyb5gnCIYVFhOMM+xfSgjWPZy6fyDGDTktaBhEpYyTCsxgyAAAAPm75Pla/hy/BmsOLTmwXrg15S8iN+5VfOD/kanieiJqdIe+MnQaI4VWfwtVN5o8DaTudIUAAAAAAgrQtmF4lJSndBWYbSmkCIRe0b1IJwiN7KpdLBrJqNG7sram7voSuyJnBWanTHAT/6pa73ytbJlPEhTXhj3KV7ZXte10no6r91yfEjBOtDNPAyfRbJ3WeWWa+pFVrFMTJrQ+hPcG3we1vX0YTdJUqkoaM2rJTV7uz6LHum7eurj+r09MJ+v3eWL3j+rV/T6xjjH0+ztW9FSdliI2UpQm3BZSjTc72jJ5fDazs+wyeS5Vfz92LaGG+n798OX/HLDetFwVSGJh8cZTpKUYwUox/uvLSV7PUnbnK+UiacYq3+sMk36Yq1aqN3pP1+MO75awU7f082V+m+w1/iQ9evB7jPV8N7XtfPR6e7MnxKTXhlYGTtZxd1fJ5DxIjejXhiODlqvC9rpX1/Eo/n8DxITrPj76abjhq6ev2cv9xPRdpxtKZ+7DeZxsK8pePnQOWXzg/5Gp4noianSHvjJ0GiOFVn8LQeBtXVF3QY5ZAAAAADEo3QHMm0F00aXSETUkSCoBlNrV3fs8mBKsTP++XR+3R3FdSnkrqw0ni5L+uX1GrHJMUxyRe/VFkpNJZLPUugTTE/RbUj6pv+axWgoe8VdBW0YqVraLvFX12T5rmfx7TDDWY/LWOtrasYtp7vYt68RV53rSV2mm7Lns39SZt7Wf7kRdbGN1EI8PutiIQ9lGtUVPNaCdkk9aT1pPoRSLWuKdWJ9FqrCzqq15p9X06GMwv92J/Srr4WnLK+rpzL6t25SwVUW/2SPF4VSv8AzErOyelb4NJdt9XN09hOF3j6SrqW8x9GlLGUFBaXvDqJZ2lFQ0uznS1FIpsNX1icflaqi11vTDBtDFYRWX8ylne0o3bvf6XL4XefpKNS3+yt79KkJUK7hp6Gg9HTtpWUNX1uLGKYto1d2KbWKou9Wtvwl44b5y6+cH/I1PE9ETU6Q98ZOg0Rwqs/haDwNqloS5grVCYKgAAAAAQV45halLSd0ES2CAA3YCGdboC0QiCwAAAbqhNrSUJ6P9yjJx+pOrO/DsrrU44YpY4SqpJeyqXul+iXOTNFWOGE/sr4lExjrR+7o92qdXU1tZRk1dOzV+8alXLsrr082XhaiTk6dRJa24SSQ1KsMcEa9OOGMJP+OrdVP6FvBr5K+NZ9T4e+ynKNCtGSakqcrp609EvYxMW1MTzhW3mKrvXMcpeRG+cqvnB/yNTxPRE1OkPfGToNEcKrP4Wg8DaiYHVCV0GOYZAAAAADSssgmN7TDvWE1Jgq0nUS7wmIQSk2FmAkAAAAHXh91K9OOjCrKMVayWjbJt866W/qZKba0pjCJYqrCzqnGql0Q3cxTtF15W6NGm8ranlmW8xa9X4/0pN1sY9dX8pKW6deLvGrJa+aL1tt610tv9ysW1pG6r8Imws6t9LFXdKvJNSqSad9LKOd9K98v+0vqJta59Jn8EWNnG6G3/LYjrXzf001q1c2VrL6E+NadX4/0jy9ny/Ku76cRKpQryk7t05Z2SyUbLJZai1jVNVrTMz9YLxRFF3riOUvJTfOUXzg/wCRqeJ6Imp0h74ydBojhVZ/C0HgbVtCFwiZwZhKz/IJjF0JhQAAAAGJ6mCEFF5heW1Sr0BEQiCwAAAAAAABLQjzhWpMFQDStKyCYh8jd/5at4cvwZrDi05sV74FeUvKjfuSXzg/5Gp4noianSHvjJ0GiOFVn8LQeBtXRRjkFJYq07584IlHTnbuC0xi6EwoAAAGJamCHKGQAAAAAAAAAZirgdUVYMYAbA5ZyuwvEYPn7v8Ay1bw5fgzWHFpzYL3wK8peVG/ckvnB/yNTxPRE1OkPfGToNEcKrP4WhI8DautBjGwOfRcrsL7mIza2AmMU8ZphSYbAAIq0+YLRCELAAAAAAAAADopQt3hSZbhABBWnfILRCMLODd/5at4cvwZrDi05vPe+BXlLyo37kl84P8AkanieiJqdIe+MnQaI4VWfwtdFZngbSdzoCiKs+YLRzSRVkFZYnBMJiUMqbQWxFUaBhA6rBhDQJAAAAAAAAAE9KnbNhWZSBUAhq1OZBaIRBYA4N3/AJat4cvwZrvxac3nvfAryl5Ub9yS+cH/ACNTxPRE1OkPfGToNEcKrP4W3D854GzqTMKoqSu2wtPJKFQAAaQHNOV+4Lw1CQAAAAAABAT06dtesKTKQIAIalXmQWiEQWT4GpTjNSqQ04rXC9rsvRNMVY1RjDHaU1TThTOEvpvG4G+WFlZp6V5O6bfMr52XPl+xm8Swx9jz+HeMPf8Az9lc3xVIe74jRp5OE9BuUtKMbZasmzHY+ttTMekYrXqKvL1Yz9Hkh0DlF84P+RqeJ6Imp0h74ydBojhVZ/C24fnPA2dTeq8giN5SWQJ3twgAAR15ZWC1KALAAAAAAAMxjcDohC3eFJnFsEMSmkCIc85theIwahIB14GlRak6tSUbW0VFaTlk+zpSX7mSimiYmapwYrSq0jDUjF1e7YJ6sRW15J07Zd9ub/fYX1LCf7p/b/jFr3iP7I/d8HfHGmsPiEpTdoTUHZJNWyb6CLHjU4bsS8zVN3qx5PJDfuUXzg/5Gp4noianSHvjJ0GiOFVn8LZQeZ4G0nc3r6grS3p6kCd7IQAAI60LhMSgC4AAyovoYQ2VJgxglBLW/wBkCJxIU79wJnBPGNgoy3YCGdbo+oWilEwsAAAHRgcMqk9FzhBa3KbsrXS+uf8Apl7OjXqwxwY7SvUpxwxydsdxk1f3rDa1a8rZPn7DNF3jrhhm8zH9kvhb48Mlh8Sva0/hhNKzk9Ky1xysY7L9NtTG/wBUXmrG71Thvh5GdA5VfOD/AJGp4noianSHvjJ0GiOFVn8LQmeBtXQ80FN0sUJZWBUkCAAAAWAxoroQMWbAGwInUbyQWww3swpdOsImW8pJBGCKVboC2qjbuFmAAAAAA3oUZTkoxTcnqS1smmmapwhWqqKYxnc71uDirX9jK2fPFalfPPIy+Xtelh83Y7tZ8Td/CVPdsR8L+GE1K7Saeje1iLGdW2ppnfireq6ZsKvXfEvJDoHKL5wf8jU8T0RNTpD3xk6DRHCqz+FoPA2ranOwRMYtpZfEtQR9pTRmmFZjBkAAAAAI5VegJilroN5yYTjyZ9pFagYTLSVVhODQJAAAAAAyovofZkycJRjDaVKS1xks7fpevoGrPJEVRP1KWmmnHS0uZxve/ZbvEY4+hOGHqnjiK7zU6ztrd5v6l4qtN8TPdWaLPdhHZ8ffHf2FfSvpaE27/qu1d37S1hj4tOPNivOHl68N2EvKTfuTXzg/5Gp4noianSHvjJ0GiOFVn8LQeBtQAmAA3VVhGENlW7AjVPb9gNUdZ9CBqtJTbCcGFIJYAAAAAAAAAAO/C7t4iklGFWyVrLRhK1s8rrtMtN4tKYwifwwV3WyrnGqn8plvjxd03Vulf4XGCTumnfRSepst5m1x3qeTscPSlpT3exEf01Es3LKMP1OUpN59spfUiLzafSVpullO+P5/IbcYsXdv2zzsv007ZXtlbtZPmrXq/CPJ2OHt/L4e+TGVJYfENzlecJudvhUm1m2lkRY/qtqap34q3mimm71REboeRm/cqvnB/wAjU8T0RNTpD3xk6DRHCqz+FoPA2oAAAAAAAAAAAAAAAAAAAHfufuhCmrSoUqnxKWlJfFbL4V2Zf7Zms7WKYwmmJYLWxqrnGKph1Ut3IJaPulDRf6ueTXRdovF4iIw1IwY5utUzj4koKW6kVG3u1B/E5OTjd2bb0exK6t/iisW0RGGrC82EzOOvLMN10lNe70HpSc3pK9npNpdyv9EhFvGExqxzRN3mZidefSME0N3IJv8AlMNZ5ZRWS5y0XiOiFZutX/pKvb4sT/L4i1OmlKE2lo3cVbJRfYY7GMbamfuXqnCwq9fo8jOgcqvnB/yNTxPRE1OkPfGToNEcKrP4Wg8DagAAAAAAAAAAAAAAAAAAAAAAAAA4N3/lq3hy/BmsOLTm8974FeUvKjfuSWveju1QoUpxqSabndJRlLLRS5u4197u9dpVE0x9G30fe7Kxs5iufq+7xswfWS8k9h5PJW3Lu9+0rv1dpONmD6yXknsHkrbl3NpXfq7ScbMH1kvJPYPJW3LubSu/V2k42YPrJeSeweStuXc2ld+rtJxswfWS8k9g8lbcu5tK79XaTjZg+sl5J7B5K25dzaV36u0nGzB9ZLyT2DyVty7m0rv1dpONmD6yXknsHkrbl3NpXfq7ScbMH1kvJPYPJW3LubSu/V2k42YPrJeSeweStuXc2ld+rtJxswfWS8k9g8lbcu5tK79XaTjZg+sl5J7B5K25dzaV36u0nGzB9ZLyT2DyVty7m0rv1dpONmD6yXknsHkrbl3NpXfq7ScbMH1kvJPYPJW3LubSu/V2k42YPrJeSeweStuXc2ld+rtJxswfWS8k9g8lbcu5tK79XaTjZg+sl5J7B5K25dzaV36u0nGzB9ZLyT2DyVty7m0rv1dpONmD6yXknsHkrbl3NpXfq7ScbMH1kvJPYPJW3LubSu/V2k42YPrJeSeweStuXc2ld+rtJxswfWS8k9g8lbcu5tK79XaXJutvlws6NSEZycpQkorQms2sszJZXS1priZj6sN4v9hXZVUxPrMclCNu58AAAAAAAAAAAAAAAAAAAAAAAAAAAAAAf//Z"/>
          <p:cNvSpPr>
            <a:spLocks noChangeAspect="1" noChangeArrowheads="1"/>
          </p:cNvSpPr>
          <p:nvPr/>
        </p:nvSpPr>
        <p:spPr bwMode="auto">
          <a:xfrm>
            <a:off x="155575" y="-1690688"/>
            <a:ext cx="285750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AutoShape 10" descr="data:image/jpeg;base64,/9j/4AAQSkZJRgABAQAAAQABAAD/2wCEAAkGBxASEhUSExAPFhIXFxUVEBASEhAPEBUQFxEWFhUSFxUYKCggGBolGxUVITEhJikrLi4uFx8zODQtNygtLisBCgoKDg0OGhAQGTclHyUvLS0tLS0vLy0tLS0tLi8tLS0tLS81LS0tLS0tLTUtLS0tLS8rLSstLS0tLS0tKy0vLf/AABEIAPkAygMBEQACEQEDEQH/xAAbAAEAAgMBAQAAAAAAAAAAAAAAAwYBAgQHBf/EAD0QAAIBAgIDDQcCBgMBAAAAAAABAgMRBCESMdEFBgcWM0FRU2Fxc5LCExQiNJGisTKBIyRCUnKhFWLBQ//EABoBAQACAwEAAAAAAAAAAAAAAAABAgMFBgT/xAA0EQEAAQEECAUDAwUBAQAAAAAAAQIDBBFxBRIVMTNRUqETFCEywUFhsSKR8DRCgdHhUyP/2gAMAwEAAhEDEQA/APMd7O96niacpznNNS0Uo6NraKfOu08V5vNVlVERDZ3G40W9E1VTO99jiRQ62t9mw820K+UPbsiy6p7HEih1tb7Ng2hXyg2RZdU9jiRQ62t9mwbQr5QbIsuqexxIodbW+zYNoV8oNkWXVPY4kUOtrfZsG0K+UGyLLqnscSKHW1vs2DaFfKDZFl1T2OJFDra32bBtCvlBsiy6p7HEih1tb7Ng2hXyg2RZdU9jiRQ62t9mwbQr5QbIsuqexxIodbW+zYNoV8oNkWXVPY4kUOtrfZsG0K+UGyLLqnsmjvCoc9Wt9mwbQr5Qrsqy6p7M8QsP1tf7Ng2hXyhGyrLqnsw94WH62t9mwbQr5QbKsuqeyKW8agv/AK1vs2DaFfKFo0TZdU9mOJFDra32bBtCvlCdkWXVPY4kUOtrfZsG0K+UGyLLqnscSKHW1vs2DaFfKDZFl1T2OJFDra32bBtCvlBsiy6p7HEih1tb7Ng2hXyg2RZdU9mvEvD9dV+sNhG0a+UJ2PZ85OJeH66r9YbBtGvlBsez5ycS8P11X6w2DaNfKDY9nzlz7o70qFOjUqRq1G4xcknoNXS57IyWV+rrrinCPVht9F2dnZ1VYz6Qpps2kXzg/wCRqeJ6Imp0h74ydBojhVZ/C0HgbUAAAAAAAAAAJqMOf6BWZShUAAYkrgc84WC8Ti1CQAAA+9ht+uEg4YDGUZRpexoOGLouSqRcqMX8ej8Szb+JX7Ub+7xHhU5Q5W+VVePaev1lzbqbxd0m41MDujUxOGqNaEvbKM4J/wBz1SS6Vn2GXCOTza9XOf3fawG5dLcuPtMZiq+MxWuOHjKXsovo0W7P/Kf7IascjXq591Q36brSxeFeIlShSlKjVTpwzilCtVgs8ru0VnY194jC8Uf4bi6zM3K0x+/4eNmxaVfOD/kanieiJqdIe+MnQaI4VWfwtB4G1AAAAAAAAAGYq7CHUFAAAAAYnG6BE4OVoMgAAAfcobwqVVwx+MruOG9jQ0aNJSdWbjRimm1mrtPKKu+lHQXfhU5Q5O+f1FpnP5fQjv2dPRpYLA1aOHi8tPD1FKfa42yv259xleZ9qhjMJj/hlTnQxEllKVKahKVulpJ9zsyR55v53KqYXDyoVHBzjRrO8G3FxnXqyi1fsaNbeP6mj/DdXT+itP8AP4eMGxaVfOD/AJGp4noianSHvjJ0GiOFVn8LQeBtQAAAAAAAABJQWYRO5OFAAAAAAIa8ecLUyiCwAAuO4lBuhTvSpTjnJt/w/h0paMdNLWrdy59aNlYUz4cYxi1N4riLWrCZjv2dFDAuKanTo/FUlKC9q7xi5cm8n0Na8r/TJTZ4RhMRvY6rXGcaZndy7/zem92Wi70aGitf8Sz1/wCN75X513ltX7Qpr+vunHL/AKovCJGyxC0Yx/hZqN3G7hpZZLpWrLJnkq/qaf8AD2Y43Or1x9JeLG4c2vnB/wAjU8T0RNTpD3xk6DRHCqz+FoPA2oAAAAAAAAAlw+thWpMFQAAAAAMTV0CHKGQAAZ0n0vuuTjKMDSfS/qMZThBpPpf1GMowh8/d9/y1bw5fgy2HFpzYL3wK8peVG/ckvnB/yNTxPRE1OkPfGToNEcKrP4Wg8DagAAAAAAAACSg8wircnCgAAAAAADmqLMLw1CQAAAAcG7/y1bw5fgzWHFpzee98CvKXlRv3JL5wf8jU8T0RNTpD3xk6DRHCqz+FoPA2oAAAAAAAAAzB2YRLqCgAAAAAACCuswtSjCwAAAAODd/5at4cvwZrDi05vPe+BXlLyo37kl84P+RqeJ6Imp0h74ydBojhVZ/C0HgbUAAAAAAAAAAOmnK6CktggAAAAACHEcwWpRBYAAAAHBu/8tW8OX4M1hxac3nvfAryl5Ub9yS+cH/I1PE9ETU6Q98ZOg0Rwqs/haDwNqAAAAAAAAAAElGXMFZThUAAAAACCvrC1LaFNNAmWHR6GDWRyi0E4sBIBwbv/LVvDl+DNYcWnN573wK8peVG/ckvnB/yNTxPRE1OkPfGToNEcKrP4Wg8DagAAAAAAAADaNNsImScbAicU9OV0FZjBsEAAAAA56ruwvG50JBQAARTpdH0C0ShCzg3f+WreHL8Gaw4tObz3vgV5S8qN+5JfOD/AJGp4noianSHvjJ0GiOFVn8LQeBtQAAAAAAGYxbCE8KSQVmW4Q1nG6CYnBBCVn+QtPq6UwoAAAGJuyBCCkrsLzudAUAAADSrC/eExL5G7/y1bw5fgzXfi05sV74FeUvKjfuSXzg/5Gp4noianSHvjJ0GiOFVn8LQeBtW9OnfuCJnBMoLoCuMjproBjKKdLoCYqRhZvTp37giZwTxVgoyAAAR1YX7wmJR0527gtMYuhMKAACCtO+QWiElKNkETLcIAAAAB8jfJG2HreHL8Ga78WnNivM//CvKXk5v3Jr5wf8AI1PE9ETU6Q98ZOg0Rwqs/haYq7PA2jqQUAAADSpTv3hMSihO3/oWmMXQmFAAAAAaVKd+8JiUKk0FvSUqrII1Ws6vQCKWKUL5gmU4VAAAAAA+ZvmX8rW/wl+DNYcWnNgvPBryl5Gb9yq+cH/I1PE9ETU6Q98ZOg0Rwqs/ha6Os8DaTudAUAAAABHVhfPnCYlpRnbIJmE4VAABsCN1kE6rVyb5gnCIYVFhOMM+xfSgjWPZy6fyDGDTktaBhEpYyTCsxgyAAAAPm75Pla/hy/BmsOLTmwXrg15S8iN+5VfOD/kanieiJqdIe+MnQaI4VWfwtVN5o8DaTudIUAAAAAAgrQtmF4lJSndBWYbSmkCIRe0b1IJwiN7KpdLBrJqNG7sram7voSuyJnBWanTHAT/6pa73ytbJlPEhTXhj3KV7ZXte10no6r91yfEjBOtDNPAyfRbJ3WeWWa+pFVrFMTJrQ+hPcG3we1vX0YTdJUqkoaM2rJTV7uz6LHum7eurj+r09MJ+v3eWL3j+rV/T6xjjH0+ztW9FSdliI2UpQm3BZSjTc72jJ5fDazs+wyeS5Vfz92LaGG+n798OX/HLDetFwVSGJh8cZTpKUYwUox/uvLSV7PUnbnK+UiacYq3+sMk36Yq1aqN3pP1+MO75awU7f082V+m+w1/iQ9evB7jPV8N7XtfPR6e7MnxKTXhlYGTtZxd1fJ5DxIjejXhiODlqvC9rpX1/Eo/n8DxITrPj76abjhq6ev2cv9xPRdpxtKZ+7DeZxsK8pePnQOWXzg/5Gp4noianSHvjJ0GiOFVn8LQeBtXVF3QY5ZAAAAADEo3QHMm0F00aXSETUkSCoBlNrV3fs8mBKsTP++XR+3R3FdSnkrqw0ni5L+uX1GrHJMUxyRe/VFkpNJZLPUugTTE/RbUj6pv+axWgoe8VdBW0YqVraLvFX12T5rmfx7TDDWY/LWOtrasYtp7vYt68RV53rSV2mm7Lns39SZt7Wf7kRdbGN1EI8PutiIQ9lGtUVPNaCdkk9aT1pPoRSLWuKdWJ9FqrCzqq15p9X06GMwv92J/Srr4WnLK+rpzL6t25SwVUW/2SPF4VSv8AzErOyelb4NJdt9XN09hOF3j6SrqW8x9GlLGUFBaXvDqJZ2lFQ0uznS1FIpsNX1icflaqi11vTDBtDFYRWX8ylne0o3bvf6XL4XefpKNS3+yt79KkJUK7hp6Gg9HTtpWUNX1uLGKYto1d2KbWKou9Wtvwl44b5y6+cH/I1PE9ETU6Q98ZOg0Rwqs/haDwNqloS5grVCYKgAAAAAQV45halLSd0ES2CAA3YCGdboC0QiCwAAAbqhNrSUJ6P9yjJx+pOrO/DsrrU44YpY4SqpJeyqXul+iXOTNFWOGE/sr4lExjrR+7o92qdXU1tZRk1dOzV+8alXLsrr082XhaiTk6dRJa24SSQ1KsMcEa9OOGMJP+OrdVP6FvBr5K+NZ9T4e+ynKNCtGSakqcrp609EvYxMW1MTzhW3mKrvXMcpeRG+cqvnB/yNTxPRE1OkPfGToNEcKrP4Wg8DaiYHVCV0GOYZAAAAADSssgmN7TDvWE1Jgq0nUS7wmIQSk2FmAkAAAAHXh91K9OOjCrKMVayWjbJt866W/qZKba0pjCJYqrCzqnGql0Q3cxTtF15W6NGm8ranlmW8xa9X4/0pN1sY9dX8pKW6deLvGrJa+aL1tt610tv9ysW1pG6r8Imws6t9LFXdKvJNSqSad9LKOd9K98v+0vqJta59Jn8EWNnG6G3/LYjrXzf001q1c2VrL6E+NadX4/0jy9ny/Ku76cRKpQryk7t05Z2SyUbLJZai1jVNVrTMz9YLxRFF3riOUvJTfOUXzg/wCRqeJ6Imp0h74ydBojhVZ/C0HgbVtCFwiZwZhKz/IJjF0JhQAAAAGJ6mCEFF5heW1Sr0BEQiCwAAAAAAABLQjzhWpMFQDStKyCYh8jd/5at4cvwZrDi05sV74FeUvKjfuSXzg/5Gp4noianSHvjJ0GiOFVn8LQeBtXRRjkFJYq07584IlHTnbuC0xi6EwoAAAGJamCHKGQAAAAAAAAAZirgdUVYMYAbA5ZyuwvEYPn7v8Ay1bw5fgzWHFpzYL3wK8peVG/ckvnB/yNTxPRE1OkPfGToNEcKrP4WhI8DautBjGwOfRcrsL7mIza2AmMU8ZphSYbAAIq0+YLRCELAAAAAAAAADopQt3hSZbhABBWnfILRCMLODd/5at4cvwZrDi05vPe+BXlLyo37kl84P8AkanieiJqdIe+MnQaI4VWfwtdFZngbSdzoCiKs+YLRzSRVkFZYnBMJiUMqbQWxFUaBhA6rBhDQJAAAAAAAAAE9KnbNhWZSBUAhq1OZBaIRBYA4N3/AJat4cvwZrvxac3nvfAryl5Ub9yS+cH/ACNTxPRE1OkPfGToNEcKrP4W3D854GzqTMKoqSu2wtPJKFQAAaQHNOV+4Lw1CQAAAAAABAT06dtesKTKQIAIalXmQWiEQWT4GpTjNSqQ04rXC9rsvRNMVY1RjDHaU1TThTOEvpvG4G+WFlZp6V5O6bfMr52XPl+xm8Swx9jz+HeMPf8Az9lc3xVIe74jRp5OE9BuUtKMbZasmzHY+ttTMekYrXqKvL1Yz9Hkh0DlF84P+RqeJ6Imp0h74ydBojhVZ/C24fnPA2dTeq8giN5SWQJ3twgAAR15ZWC1KALAAAAAAAMxjcDohC3eFJnFsEMSmkCIc85theIwahIB14GlRak6tSUbW0VFaTlk+zpSX7mSimiYmapwYrSq0jDUjF1e7YJ6sRW15J07Zd9ub/fYX1LCf7p/b/jFr3iP7I/d8HfHGmsPiEpTdoTUHZJNWyb6CLHjU4bsS8zVN3qx5PJDfuUXzg/5Gp4noianSHvjJ0GiOFVn8LZQeZ4G0nc3r6grS3p6kCd7IQAAI60LhMSgC4AAyovoYQ2VJgxglBLW/wBkCJxIU79wJnBPGNgoy3YCGdbo+oWilEwsAAAHRgcMqk9FzhBa3KbsrXS+uf8Apl7OjXqwxwY7SvUpxwxydsdxk1f3rDa1a8rZPn7DNF3jrhhm8zH9kvhb48Mlh8Sva0/hhNKzk9Ky1xysY7L9NtTG/wBUXmrG71Thvh5GdA5VfOD/AJGp4noianSHvjJ0GiOFVn8LQmeBtXQ80FN0sUJZWBUkCAAAAWAxoroQMWbAGwInUbyQWww3swpdOsImW8pJBGCKVboC2qjbuFmAAAAAA3oUZTkoxTcnqS1smmmapwhWqqKYxnc71uDirX9jK2fPFalfPPIy+Xtelh83Y7tZ8Td/CVPdsR8L+GE1K7Saeje1iLGdW2ppnfireq6ZsKvXfEvJDoHKL5wf8jU8T0RNTpD3xk6DRHCqz+FoPA2ranOwRMYtpZfEtQR9pTRmmFZjBkAAAAAI5VegJilroN5yYTjyZ9pFagYTLSVVhODQJAAAAAAyovofZkycJRjDaVKS1xks7fpevoGrPJEVRP1KWmmnHS0uZxve/ZbvEY4+hOGHqnjiK7zU6ztrd5v6l4qtN8TPdWaLPdhHZ8ffHf2FfSvpaE27/qu1d37S1hj4tOPNivOHl68N2EvKTfuTXzg/5Gp4noianSHvjJ0GiOFVn8LQeBtQAmAA3VVhGENlW7AjVPb9gNUdZ9CBqtJTbCcGFIJYAAAAAAAAAAO/C7t4iklGFWyVrLRhK1s8rrtMtN4tKYwifwwV3WyrnGqn8plvjxd03Vulf4XGCTumnfRSepst5m1x3qeTscPSlpT3exEf01Es3LKMP1OUpN59spfUiLzafSVpullO+P5/IbcYsXdv2zzsv007ZXtlbtZPmrXq/CPJ2OHt/L4e+TGVJYfENzlecJudvhUm1m2lkRY/qtqap34q3mimm71REboeRm/cqvnB/wAjU8T0RNTpD3xk6DRHCqz+FoPA2oAAAAAAAAAAAAAAAAAAAHfufuhCmrSoUqnxKWlJfFbL4V2Zf7Zms7WKYwmmJYLWxqrnGKph1Ut3IJaPulDRf6ueTXRdovF4iIw1IwY5utUzj4koKW6kVG3u1B/E5OTjd2bb0exK6t/iisW0RGGrC82EzOOvLMN10lNe70HpSc3pK9npNpdyv9EhFvGExqxzRN3mZidefSME0N3IJv8AlMNZ5ZRWS5y0XiOiFZutX/pKvb4sT/L4i1OmlKE2lo3cVbJRfYY7GMbamfuXqnCwq9fo8jOgcqvnB/yNTxPRE1OkPfGToNEcKrP4Wg8DagAAAAAAAAAAAAAAAAAAAAAAAAA4N3/lq3hy/BmsOLTm8974FeUvKjfuSWveju1QoUpxqSabndJRlLLRS5u4197u9dpVE0x9G30fe7Kxs5iufq+7xswfWS8k9h5PJW3Lu9+0rv1dpONmD6yXknsHkrbl3NpXfq7ScbMH1kvJPYPJW3LubSu/V2k42YPrJeSeweStuXc2ld+rtJxswfWS8k9g8lbcu5tK79XaTjZg+sl5J7B5K25dzaV36u0nGzB9ZLyT2DyVty7m0rv1dpONmD6yXknsHkrbl3NpXfq7ScbMH1kvJPYPJW3LubSu/V2k42YPrJeSeweStuXc2ld+rtJxswfWS8k9g8lbcu5tK79XaTjZg+sl5J7B5K25dzaV36u0nGzB9ZLyT2DyVty7m0rv1dpONmD6yXknsHkrbl3NpXfq7ScbMH1kvJPYPJW3LubSu/V2k42YPrJeSeweStuXc2ld+rtJxswfWS8k9g8lbcu5tK79XaTjZg+sl5J7B5K25dzaV36u0nGzB9ZLyT2DyVty7m0rv1dpONmD6yXknsHkrbl3NpXfq7ScbMH1kvJPYPJW3LubSu/V2k42YPrJeSeweStuXc2ld+rtJxswfWS8k9g8lbcu5tK79XaXJutvlws6NSEZycpQkorQms2sszJZXS1priZj6sN4v9hXZVUxPrMclCNu58AAAAAAAAAAAAAAAAAAAAAAAAAAAAAAf//Z"/>
          <p:cNvSpPr>
            <a:spLocks noChangeAspect="1" noChangeArrowheads="1"/>
          </p:cNvSpPr>
          <p:nvPr/>
        </p:nvSpPr>
        <p:spPr bwMode="auto">
          <a:xfrm>
            <a:off x="307975" y="-1538288"/>
            <a:ext cx="2857500" cy="35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3078" name="Picture 14" descr="http://www.disabilitiesfife.org.uk/Miscellaneous/Documents/SCSWIS%20%28Care%20Commission%29/National%20Care/Nationalcarestandardscarehomesforpeoplewithmentalhealthproblemsbl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805113"/>
            <a:ext cx="3065463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http://www.disabilitiesfife.org.uk/Miscellaneous/Documents/SCSWIS%20%28Care%20Commission%29/National%20Care/Nationalcarestandardsshortbreaksandrespitecareservicesforadults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2074">
            <a:off x="6865938" y="2039938"/>
            <a:ext cx="174942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 descr="http://www.disabilitiesfife.org.uk/Miscellaneous/Documents/SCSWIS%20%28Care%20Commission%29/National%20Care/nationalcarestandardscarehomesforchildrenandyoungpeoplebla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00">
            <a:off x="5516563" y="1873250"/>
            <a:ext cx="1760537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http://hub.careinspectorate.com/media/161242/ncs-care-homes-physical-and-sensory-impairmen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1027">
            <a:off x="5233988" y="3757613"/>
            <a:ext cx="1585912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dirty="0" smtClean="0"/>
              <a:t>6. And where my liberty is restricted by law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 smtClean="0"/>
          </a:p>
          <a:p>
            <a:pPr marL="982663" indent="-982663">
              <a:buFont typeface="Arial" charset="0"/>
              <a:buNone/>
              <a:defRPr/>
            </a:pPr>
            <a:r>
              <a:rPr lang="en-GB" sz="3000" dirty="0" smtClean="0"/>
              <a:t>6.2	“I am helped to understand how and why my behaviour affects my rights, including the use of any physical intervention, sanctions or incentives.”</a:t>
            </a:r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>
              <a:defRPr/>
            </a:pPr>
            <a:endParaRPr lang="en-GB" sz="500" dirty="0" smtClean="0"/>
          </a:p>
        </p:txBody>
      </p:sp>
      <p:pic>
        <p:nvPicPr>
          <p:cNvPr id="45060" name="Picture 2" descr="D:\userdata\mathiash\Argyll\Application\A NCS\SSSC\Roadshow\JPEG\Dignity and resp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dirty="0" smtClean="0"/>
              <a:t>6. And where my liberty is restricted by law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b="1" dirty="0" smtClean="0"/>
          </a:p>
          <a:p>
            <a:pPr>
              <a:defRPr/>
            </a:pPr>
            <a:endParaRPr lang="en-GB" dirty="0" smtClean="0"/>
          </a:p>
          <a:p>
            <a:pPr marL="982663" indent="-982663">
              <a:buFont typeface="Arial" charset="0"/>
              <a:buNone/>
              <a:defRPr/>
            </a:pPr>
            <a:r>
              <a:rPr lang="en-GB" sz="3000" dirty="0" smtClean="0"/>
              <a:t>6.8	“The environment is specially designed and managed to minimise the risk of me harming myself or others.”</a:t>
            </a:r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/>
          </a:p>
          <a:p>
            <a:pPr marL="0" indent="0">
              <a:buFont typeface="Arial" charset="0"/>
              <a:buNone/>
              <a:defRPr/>
            </a:pPr>
            <a:endParaRPr lang="en-GB" sz="3000" dirty="0" smtClean="0"/>
          </a:p>
          <a:p>
            <a:pPr>
              <a:defRPr/>
            </a:pPr>
            <a:endParaRPr lang="en-GB" sz="500" dirty="0" smtClean="0"/>
          </a:p>
        </p:txBody>
      </p:sp>
      <p:pic>
        <p:nvPicPr>
          <p:cNvPr id="6" name="Picture 2" descr="D:\userdata\mathiash\Argyll\Application\A NCS\SSSC\Roadshow\JPEG\Wellbe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928802"/>
            <a:ext cx="87852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642938" y="428625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smtClean="0"/>
              <a:t>How can I get involved?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12 week consultation (ends 22 Jan 2017) </a:t>
            </a:r>
          </a:p>
          <a:p>
            <a:pPr lvl="1">
              <a:defRPr/>
            </a:pPr>
            <a:r>
              <a:rPr lang="en-GB" dirty="0" smtClean="0"/>
              <a:t>online survey</a:t>
            </a:r>
          </a:p>
          <a:p>
            <a:pPr lvl="1">
              <a:defRPr/>
            </a:pPr>
            <a:r>
              <a:rPr lang="en-GB" dirty="0" err="1" smtClean="0"/>
              <a:t>roadshow</a:t>
            </a:r>
            <a:r>
              <a:rPr lang="en-GB" dirty="0" smtClean="0"/>
              <a:t> public meetings</a:t>
            </a:r>
          </a:p>
          <a:p>
            <a:pPr lvl="1">
              <a:defRPr/>
            </a:pPr>
            <a:r>
              <a:rPr lang="en-GB" dirty="0" smtClean="0"/>
              <a:t>facilitated events</a:t>
            </a:r>
          </a:p>
          <a:p>
            <a:pPr marL="457200" lvl="1" indent="0">
              <a:buFont typeface="Arial" charset="0"/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err="1" smtClean="0"/>
              <a:t>enquiries@newcarestandards.scot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 bwMode="auto">
          <a:xfrm>
            <a:off x="642938" y="428625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smtClean="0"/>
              <a:t>Where can I find out more?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2787">
            <a:off x="309319" y="2305073"/>
            <a:ext cx="5142235" cy="379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2143108" y="6215082"/>
            <a:ext cx="5072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b="1" dirty="0"/>
              <a:t>www.newcarestandards.scot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8858">
            <a:off x="5281457" y="3250762"/>
            <a:ext cx="3267075" cy="2686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smtClean="0"/>
              <a:t>5 Principles</a:t>
            </a: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539750" y="1916113"/>
            <a:ext cx="8772525" cy="378618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Following public consultation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in 2015 the Principles were agreed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and signed by the Minister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>
                <a:latin typeface="+mn-lt"/>
                <a:cs typeface="+mn-cs"/>
              </a:rPr>
              <a:t>in February 2016: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Dignity and respect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7030A0"/>
                </a:solidFill>
                <a:latin typeface="Comic Sans MS" pitchFamily="66" charset="0"/>
                <a:cs typeface="+mn-cs"/>
              </a:rPr>
              <a:t>Compassion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70C0"/>
                </a:solidFill>
                <a:latin typeface="Comic Sans MS" pitchFamily="66" charset="0"/>
                <a:cs typeface="+mn-cs"/>
              </a:rPr>
              <a:t>Be included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92D050"/>
                </a:solidFill>
                <a:latin typeface="Comic Sans MS" pitchFamily="66" charset="0"/>
                <a:cs typeface="+mn-cs"/>
              </a:rPr>
              <a:t>Responsive care and support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FFC000"/>
                </a:solidFill>
                <a:latin typeface="Comic Sans MS" pitchFamily="66" charset="0"/>
                <a:cs typeface="+mn-cs"/>
              </a:rPr>
              <a:t>Wellbeing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3229">
            <a:off x="4997579" y="1334983"/>
            <a:ext cx="3662625" cy="5263584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/>
              <a:t>7 Standards</a:t>
            </a:r>
            <a:endParaRPr lang="en-GB" altLang="en-US" smtClean="0"/>
          </a:p>
        </p:txBody>
      </p:sp>
      <p:sp>
        <p:nvSpPr>
          <p:cNvPr id="6" name="Rectangle 5"/>
          <p:cNvSpPr/>
          <p:nvPr/>
        </p:nvSpPr>
        <p:spPr>
          <a:xfrm>
            <a:off x="573088" y="2193925"/>
            <a:ext cx="8391525" cy="4370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>
              <a:tabLst>
                <a:tab pos="531813" algn="l"/>
              </a:tabLst>
              <a:defRPr/>
            </a:pPr>
            <a:r>
              <a:rPr lang="en-GB" sz="3200" dirty="0">
                <a:latin typeface="+mj-lt"/>
              </a:rPr>
              <a:t>1.	I experience high quality care &amp; support that 	is right for me</a:t>
            </a:r>
          </a:p>
          <a:p>
            <a:pPr marL="95250">
              <a:tabLst>
                <a:tab pos="531813" algn="l"/>
              </a:tabLst>
              <a:defRPr/>
            </a:pPr>
            <a:endParaRPr lang="en-GB" dirty="0">
              <a:latin typeface="+mj-lt"/>
            </a:endParaRPr>
          </a:p>
          <a:p>
            <a:pPr marL="95250">
              <a:tabLst>
                <a:tab pos="531813" algn="l"/>
              </a:tabLst>
              <a:defRPr/>
            </a:pPr>
            <a:r>
              <a:rPr lang="en-GB" sz="3200" dirty="0">
                <a:latin typeface="+mj-lt"/>
              </a:rPr>
              <a:t>2.	I am at the heart of decisions about my care 	and support</a:t>
            </a:r>
          </a:p>
          <a:p>
            <a:pPr marL="531813" indent="-436563">
              <a:buFont typeface="Arial" pitchFamily="34" charset="0"/>
              <a:buChar char="•"/>
              <a:tabLst>
                <a:tab pos="531813" algn="l"/>
              </a:tabLst>
              <a:defRPr/>
            </a:pPr>
            <a:endParaRPr lang="en-GB" dirty="0">
              <a:latin typeface="+mj-lt"/>
            </a:endParaRPr>
          </a:p>
          <a:p>
            <a:pPr marL="95250">
              <a:tabLst>
                <a:tab pos="531813" algn="l"/>
              </a:tabLst>
              <a:defRPr/>
            </a:pPr>
            <a:r>
              <a:rPr lang="en-GB" sz="3200" dirty="0">
                <a:latin typeface="+mj-lt"/>
              </a:rPr>
              <a:t>3. I am confident in the people who support 	and care for me</a:t>
            </a:r>
          </a:p>
          <a:p>
            <a:pPr marL="531813" indent="-436563">
              <a:buFont typeface="Arial" pitchFamily="34" charset="0"/>
              <a:buChar char="•"/>
              <a:tabLst>
                <a:tab pos="531813" algn="l"/>
              </a:tabLst>
              <a:defRPr/>
            </a:pPr>
            <a:endParaRPr lang="en-GB" dirty="0">
              <a:latin typeface="+mj-lt"/>
            </a:endParaRPr>
          </a:p>
          <a:p>
            <a:pPr marL="95250">
              <a:tabLst>
                <a:tab pos="531813" algn="l"/>
              </a:tabLst>
              <a:defRPr/>
            </a:pPr>
            <a:r>
              <a:rPr lang="en-GB" sz="3200" dirty="0">
                <a:latin typeface="+mj-lt"/>
              </a:rPr>
              <a:t>4. I am confident in the service that I am using</a:t>
            </a:r>
          </a:p>
        </p:txBody>
      </p:sp>
      <p:pic>
        <p:nvPicPr>
          <p:cNvPr id="6148" name="Picture 2" descr="D:\userdata\mathiash\Argyll\Application\A NCS\SSSC\Roadshow\JPEG\Standard 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7852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D:\userdata\mathiash\Argyll\Application\A NCS\SSSC\Roadshow\JPEG\Standard tw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46413"/>
            <a:ext cx="87852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D:\userdata\mathiash\Argyll\Application\A NCS\SSSC\Roadshow\JPEG\Standard th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52900"/>
            <a:ext cx="87852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 descr="D:\userdata\mathiash\Argyll\Application\A NCS\SSSC\Roadshow\JPEG\Standard fou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54650"/>
            <a:ext cx="87852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/>
              <a:t>7 Standards</a:t>
            </a:r>
            <a:endParaRPr lang="en-GB" altLang="en-US" smtClean="0"/>
          </a:p>
        </p:txBody>
      </p:sp>
      <p:sp>
        <p:nvSpPr>
          <p:cNvPr id="6" name="Rectangle 5"/>
          <p:cNvSpPr/>
          <p:nvPr/>
        </p:nvSpPr>
        <p:spPr>
          <a:xfrm>
            <a:off x="500063" y="2193925"/>
            <a:ext cx="8215312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0">
              <a:tabLst>
                <a:tab pos="531813" algn="l"/>
              </a:tabLst>
              <a:defRPr/>
            </a:pPr>
            <a:r>
              <a:rPr lang="en-GB" sz="3200" dirty="0">
                <a:latin typeface="+mn-lt"/>
              </a:rPr>
              <a:t>5.	And if the organisation also provides the 	premises I use</a:t>
            </a:r>
          </a:p>
          <a:p>
            <a:pPr marL="95250">
              <a:tabLst>
                <a:tab pos="531813" algn="l"/>
              </a:tabLst>
              <a:defRPr/>
            </a:pPr>
            <a:endParaRPr lang="en-GB" dirty="0">
              <a:latin typeface="+mj-lt"/>
            </a:endParaRPr>
          </a:p>
          <a:p>
            <a:pPr marL="609600" indent="-514350">
              <a:buFontTx/>
              <a:buAutoNum type="arabicPeriod" startAt="6"/>
              <a:tabLst>
                <a:tab pos="531813" algn="l"/>
              </a:tabLst>
              <a:defRPr/>
            </a:pPr>
            <a:r>
              <a:rPr lang="en-GB" sz="3200" dirty="0">
                <a:latin typeface="+mn-lt"/>
              </a:rPr>
              <a:t>And where my liberty is restricted by law</a:t>
            </a:r>
          </a:p>
          <a:p>
            <a:pPr marL="438150" indent="-342900">
              <a:buFontTx/>
              <a:buAutoNum type="arabicPeriod" startAt="6"/>
              <a:tabLst>
                <a:tab pos="531813" algn="l"/>
              </a:tabLst>
              <a:defRPr/>
            </a:pPr>
            <a:endParaRPr lang="en-GB" sz="3200" dirty="0">
              <a:latin typeface="+mn-lt"/>
            </a:endParaRPr>
          </a:p>
          <a:p>
            <a:pPr marL="95250">
              <a:tabLst>
                <a:tab pos="531813" algn="l"/>
              </a:tabLst>
              <a:defRPr/>
            </a:pPr>
            <a:r>
              <a:rPr lang="en-GB" sz="3200" dirty="0">
                <a:latin typeface="+mn-lt"/>
              </a:rPr>
              <a:t>7.	 And if I am a child or young person needing 	social work care and support</a:t>
            </a:r>
            <a:endParaRPr lang="en-GB" sz="3200" dirty="0">
              <a:latin typeface="+mj-lt"/>
            </a:endParaRPr>
          </a:p>
        </p:txBody>
      </p:sp>
      <p:pic>
        <p:nvPicPr>
          <p:cNvPr id="7172" name="Picture 4" descr="D:\userdata\mathiash\Argyll\Application\A NCS\SSSC\Roadshow\JPEG\Standard f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88566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userdata\mathiash\Argyll\Application\A NCS\SSSC\Roadshow\JPEG\Standard si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997200"/>
            <a:ext cx="88661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userdata\mathiash\Argyll\Application\A NCS\SSSC\Roadshow\JPEG\Standard sev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88741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914400" y="404813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/>
              <a:t>What’s new?</a:t>
            </a:r>
            <a:br>
              <a:rPr lang="en-GB" altLang="en-US" b="1" dirty="0" smtClean="0"/>
            </a:br>
            <a:r>
              <a:rPr lang="en-GB" altLang="en-US" b="1" dirty="0" smtClean="0"/>
              <a:t>scope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214313" y="2071688"/>
            <a:ext cx="8713787" cy="38877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Based on needs of people experiencing care and support rather than settings being inspected</a:t>
            </a:r>
          </a:p>
          <a:p>
            <a:r>
              <a:rPr lang="en-GB" altLang="en-US" dirty="0" smtClean="0"/>
              <a:t>Every person, every time</a:t>
            </a:r>
          </a:p>
          <a:p>
            <a:r>
              <a:rPr lang="en-GB" altLang="en-US" dirty="0" smtClean="0"/>
              <a:t>Same high quality of care for all</a:t>
            </a:r>
          </a:p>
          <a:p>
            <a:r>
              <a:rPr lang="en-GB" altLang="en-US" dirty="0" smtClean="0"/>
              <a:t>For all health and social care settings</a:t>
            </a:r>
          </a:p>
          <a:p>
            <a:r>
              <a:rPr lang="en-GB" altLang="en-US" dirty="0" smtClean="0"/>
              <a:t>Replace and streamline previous Standards</a:t>
            </a:r>
          </a:p>
          <a:p>
            <a:r>
              <a:rPr lang="en-GB" altLang="en-US" dirty="0" smtClean="0"/>
              <a:t>Service and strategic level inspections</a:t>
            </a:r>
          </a:p>
          <a:p>
            <a:r>
              <a:rPr lang="en-GB" altLang="en-US" dirty="0" smtClean="0"/>
              <a:t>Integrated approach to care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b="1" smtClean="0"/>
              <a:t>Scope</a:t>
            </a:r>
          </a:p>
        </p:txBody>
      </p:sp>
      <p:pic>
        <p:nvPicPr>
          <p:cNvPr id="4" name="Picture 1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31" t="41658" r="29713" b="16683"/>
          <a:stretch/>
        </p:blipFill>
        <p:spPr bwMode="auto">
          <a:xfrm>
            <a:off x="0" y="1988840"/>
            <a:ext cx="9036496" cy="48691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914400" y="404813"/>
            <a:ext cx="82296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/>
              <a:t>What’s new?</a:t>
            </a:r>
            <a:br>
              <a:rPr lang="en-GB" altLang="en-US" b="1" dirty="0" smtClean="0"/>
            </a:br>
            <a:r>
              <a:rPr lang="en-GB" altLang="en-US" b="1" dirty="0" smtClean="0"/>
              <a:t>approach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250825" y="1844675"/>
            <a:ext cx="8713788" cy="46799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 dirty="0" smtClean="0"/>
              <a:t>Focus on compassion</a:t>
            </a:r>
          </a:p>
          <a:p>
            <a:pPr>
              <a:defRPr/>
            </a:pPr>
            <a:r>
              <a:rPr lang="en-GB" altLang="en-US" dirty="0" smtClean="0"/>
              <a:t>Human rights, wellbeing and empowerment expressed in plain and direct language</a:t>
            </a:r>
          </a:p>
          <a:p>
            <a:pPr>
              <a:defRPr/>
            </a:pPr>
            <a:r>
              <a:rPr lang="en-GB" altLang="en-US" dirty="0" smtClean="0"/>
              <a:t>Individual personal outcomes rather than technical provider inputs</a:t>
            </a:r>
          </a:p>
          <a:p>
            <a:pPr>
              <a:defRPr/>
            </a:pPr>
            <a:r>
              <a:rPr lang="en-GB" altLang="en-US" dirty="0" smtClean="0"/>
              <a:t>Owned by people using and working in care</a:t>
            </a:r>
          </a:p>
          <a:p>
            <a:pPr>
              <a:defRPr/>
            </a:pPr>
            <a:r>
              <a:rPr lang="en-GB" altLang="en-US" dirty="0" smtClean="0"/>
              <a:t>Designed for improvement, not just compliance</a:t>
            </a:r>
          </a:p>
          <a:p>
            <a:pPr>
              <a:defRPr/>
            </a:pPr>
            <a:r>
              <a:rPr lang="en-GB" altLang="en-US" dirty="0" smtClean="0"/>
              <a:t>Support future innovation and flexibility</a:t>
            </a:r>
          </a:p>
          <a:p>
            <a:pPr>
              <a:defRPr/>
            </a:pPr>
            <a:r>
              <a:rPr lang="en-GB" altLang="en-US" dirty="0" smtClean="0"/>
              <a:t>Will need new ways of inspecting</a:t>
            </a:r>
          </a:p>
          <a:p>
            <a:pPr marL="0" indent="0">
              <a:buFont typeface="Arial" charset="0"/>
              <a:buNone/>
              <a:defRPr/>
            </a:pPr>
            <a:endParaRPr lang="en-GB" altLang="en-US" b="1" dirty="0" smtClean="0"/>
          </a:p>
          <a:p>
            <a:pPr>
              <a:defRPr/>
            </a:pPr>
            <a:endParaRPr lang="en-GB" alt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596187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b="1" smtClean="0"/>
              <a:t>1. I experience high quality care and support that is right for me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0" y="1857375"/>
            <a:ext cx="9144000" cy="5000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GB" dirty="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en-GB" dirty="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en-GB" sz="3000" dirty="0" smtClean="0"/>
              <a:t>1.13 	“My emotional, psychological and physical needs 	are assessed by a qualified professional at an early 	stage, regularly and when my needs change.”</a:t>
            </a:r>
          </a:p>
          <a:p>
            <a:pPr marL="0" indent="0">
              <a:buFont typeface="Arial" charset="0"/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1.25	“I experience proper planning and am helped when 	using a new service, or when I move between 	services.”</a:t>
            </a:r>
          </a:p>
          <a:p>
            <a:pPr marL="0" indent="0">
              <a:buFont typeface="Arial" charset="0"/>
              <a:buNone/>
            </a:pPr>
            <a:endParaRPr lang="en-GB" sz="3000" dirty="0" smtClean="0"/>
          </a:p>
          <a:p>
            <a:pPr marL="0" indent="0">
              <a:buFont typeface="Arial" charset="0"/>
              <a:buNone/>
            </a:pPr>
            <a:endParaRPr lang="en-GB" sz="1000" dirty="0" smtClean="0"/>
          </a:p>
          <a:p>
            <a:pPr marL="0" indent="0">
              <a:buFont typeface="Arial" charset="0"/>
              <a:buNone/>
            </a:pPr>
            <a:endParaRPr lang="en-GB" dirty="0" smtClean="0"/>
          </a:p>
        </p:txBody>
      </p:sp>
      <p:pic>
        <p:nvPicPr>
          <p:cNvPr id="11268" name="Picture 2" descr="D:\userdata\mathiash\Argyll\Application\A NCS\SSSC\Roadshow\JPEG\Responsive care and supp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06600"/>
            <a:ext cx="88566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402</Words>
  <Application>Microsoft Office PowerPoint</Application>
  <PresentationFormat>On-screen Show (4:3)</PresentationFormat>
  <Paragraphs>165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Why review?</vt:lpstr>
      <vt:lpstr>5 Principles</vt:lpstr>
      <vt:lpstr>7 Standards</vt:lpstr>
      <vt:lpstr>7 Standards</vt:lpstr>
      <vt:lpstr>What’s new? scope</vt:lpstr>
      <vt:lpstr>Scope</vt:lpstr>
      <vt:lpstr>What’s new? approach</vt:lpstr>
      <vt:lpstr>1. I experience high quality care and support that is right for me</vt:lpstr>
      <vt:lpstr>1. I experience high quality care and support that is right for me</vt:lpstr>
      <vt:lpstr>1. I experience high quality care and support that is right for me</vt:lpstr>
      <vt:lpstr>2. I am at the heart of decisions about my care and support</vt:lpstr>
      <vt:lpstr>3. I am confident in the people who support and care for me</vt:lpstr>
      <vt:lpstr>4. I am confident in the organisation providing my care and support</vt:lpstr>
      <vt:lpstr>4. I am confident in the organisation providing my care and support</vt:lpstr>
      <vt:lpstr>4. I am confident in the organisation providing my care and support</vt:lpstr>
      <vt:lpstr>4. I am confident in the organisation providing my care and support</vt:lpstr>
      <vt:lpstr>5. And if the organisation also provides the premises I use</vt:lpstr>
      <vt:lpstr>5. And if the organisation also provides the premises I use</vt:lpstr>
      <vt:lpstr>6. And where my liberty is restricted by law</vt:lpstr>
      <vt:lpstr>6. And where my liberty is restricted by law</vt:lpstr>
      <vt:lpstr>How can I get involved?</vt:lpstr>
      <vt:lpstr>Where can I find out more?</vt:lpstr>
    </vt:vector>
  </TitlesOfParts>
  <Company>Social Care and Social Work Improvement Scotland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muirl</dc:creator>
  <cp:lastModifiedBy>FionaW</cp:lastModifiedBy>
  <cp:revision>286</cp:revision>
  <cp:lastPrinted>2016-09-07T09:44:48Z</cp:lastPrinted>
  <dcterms:created xsi:type="dcterms:W3CDTF">2015-10-30T15:17:53Z</dcterms:created>
  <dcterms:modified xsi:type="dcterms:W3CDTF">2016-12-08T14:05:04Z</dcterms:modified>
</cp:coreProperties>
</file>