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7E0404-E11E-419E-9D7F-4C8F0EE04BDC}" type="datetimeFigureOut">
              <a:rPr lang="en-GB" smtClean="0"/>
              <a:t>13/10/2014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101237-DAA5-47FC-8C1E-0CDE1641D415}" type="slidenum">
              <a:rPr lang="en-GB" smtClean="0"/>
              <a:t>‹#›</a:t>
            </a:fld>
            <a:endParaRPr lang="en-GB"/>
          </a:p>
        </p:txBody>
      </p:sp>
    </p:spTree>
    <p:extLst>
      <p:ext uri="{BB962C8B-B14F-4D97-AF65-F5344CB8AC3E}">
        <p14:creationId xmlns:p14="http://schemas.microsoft.com/office/powerpoint/2010/main" val="46911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It is estimated that there are currently 4705 persons living in Scotland who have been diagnosed HIV-positive. </a:t>
            </a:r>
            <a:r>
              <a:rPr lang="en-GB" sz="1200" kern="1200" dirty="0" smtClean="0">
                <a:solidFill>
                  <a:schemeClr val="tx1"/>
                </a:solidFill>
                <a:effectLst/>
                <a:latin typeface="+mn-lt"/>
                <a:ea typeface="+mn-ea"/>
                <a:cs typeface="+mn-cs"/>
              </a:rPr>
              <a:t>During 2013, NHS Scotland laboratories reported 354</a:t>
            </a:r>
            <a:r>
              <a:rPr lang="en-GB" sz="1200" kern="1200" baseline="0" dirty="0" smtClean="0">
                <a:solidFill>
                  <a:schemeClr val="tx1"/>
                </a:solidFill>
                <a:effectLst/>
                <a:latin typeface="+mn-lt"/>
                <a:ea typeface="+mn-ea"/>
                <a:cs typeface="+mn-cs"/>
              </a:rPr>
              <a:t> new cases – almost one a day.  </a:t>
            </a:r>
          </a:p>
          <a:p>
            <a:pPr marL="171450" indent="-171450">
              <a:buFont typeface="Arial" panose="020B0604020202020204" pitchFamily="34" charset="0"/>
              <a:buChar char="•"/>
            </a:pPr>
            <a:r>
              <a:rPr lang="en-GB" sz="1200" b="0" i="0" u="none" strike="noStrike" kern="1200" baseline="0" dirty="0" smtClean="0">
                <a:solidFill>
                  <a:schemeClr val="tx1"/>
                </a:solidFill>
                <a:latin typeface="+mn-lt"/>
                <a:ea typeface="+mn-ea"/>
                <a:cs typeface="+mn-cs"/>
              </a:rPr>
              <a:t>A considerable proportion (around 25%) of people with HIV in Scotland remain undiagnosed.</a:t>
            </a:r>
          </a:p>
          <a:p>
            <a:pPr marL="171450" indent="-171450">
              <a:buFont typeface="Arial" panose="020B0604020202020204" pitchFamily="34" charset="0"/>
              <a:buChar char="•"/>
            </a:pPr>
            <a:r>
              <a:rPr lang="en-GB" sz="1200" b="0" i="0" u="none" strike="noStrike" kern="1200" baseline="0" dirty="0" smtClean="0">
                <a:solidFill>
                  <a:schemeClr val="tx1"/>
                </a:solidFill>
                <a:effectLst/>
                <a:latin typeface="+mn-lt"/>
                <a:ea typeface="+mn-ea"/>
                <a:cs typeface="+mn-cs"/>
              </a:rPr>
              <a:t>Of the people know to be living with HIV, </a:t>
            </a:r>
            <a:r>
              <a:rPr lang="en-GB" sz="1200" kern="1200" dirty="0" smtClean="0">
                <a:solidFill>
                  <a:schemeClr val="tx1"/>
                </a:solidFill>
                <a:effectLst/>
                <a:latin typeface="+mn-lt"/>
                <a:ea typeface="+mn-ea"/>
                <a:cs typeface="+mn-cs"/>
              </a:rPr>
              <a:t>3941 were attending specialist services for monitoring and treatment. D</a:t>
            </a:r>
          </a:p>
          <a:p>
            <a:pPr marL="171450" indent="-171450">
              <a:buFont typeface="Arial" panose="020B0604020202020204" pitchFamily="34" charset="0"/>
              <a:buChar char="•"/>
            </a:pPr>
            <a:endParaRPr lang="en-GB" sz="1200" b="0" i="0" u="none" strike="noStrike"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1200" b="0" i="0" u="none" strike="noStrike"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1200" b="0" i="0" u="none" strike="noStrike"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endParaRPr lang="en-GB" sz="1200" b="0" i="0" u="none" strike="noStrike" kern="1200" baseline="0" dirty="0" smtClean="0">
              <a:solidFill>
                <a:schemeClr val="tx1"/>
              </a:solidFill>
              <a:effectLst/>
              <a:latin typeface="+mn-lt"/>
              <a:ea typeface="+mn-ea"/>
              <a:cs typeface="+mn-cs"/>
            </a:endParaRPr>
          </a:p>
          <a:p>
            <a:endParaRPr lang="en-GB" sz="1200" b="0" i="0" u="none" strike="noStrike" kern="1200" baseline="0" dirty="0" smtClean="0">
              <a:solidFill>
                <a:schemeClr val="tx1"/>
              </a:solidFill>
              <a:latin typeface="+mn-lt"/>
              <a:ea typeface="+mn-ea"/>
              <a:cs typeface="+mn-cs"/>
            </a:endParaRPr>
          </a:p>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185311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solidFill>
                  <a:schemeClr val="bg1"/>
                </a:solidFill>
              </a:rPr>
              <a:t>Medications </a:t>
            </a:r>
          </a:p>
          <a:p>
            <a:r>
              <a:rPr lang="en-GB" sz="1200" dirty="0" smtClean="0">
                <a:solidFill>
                  <a:schemeClr val="bg1"/>
                </a:solidFill>
              </a:rPr>
              <a:t>“Taking 17 drugs a day sometimes you are going to have problems… the drugs get so mixed up”</a:t>
            </a:r>
          </a:p>
          <a:p>
            <a:r>
              <a:rPr lang="en-GB" sz="1200" dirty="0" smtClean="0">
                <a:solidFill>
                  <a:schemeClr val="bg1"/>
                </a:solidFill>
              </a:rPr>
              <a:t>  “The wards in the hospitals, apart from HIV wards, cannot dispense HIV drugs, so I’ve got to get a message through to other wards to get my drugs sorted, and that's quite complicated and very frustrating”</a:t>
            </a:r>
          </a:p>
          <a:p>
            <a:endParaRPr lang="en-GB" dirty="0" smtClean="0"/>
          </a:p>
          <a:p>
            <a:r>
              <a:rPr lang="en-GB" sz="1200" dirty="0" smtClean="0">
                <a:solidFill>
                  <a:schemeClr val="bg1"/>
                </a:solidFill>
              </a:rPr>
              <a:t> “I have a plethora of consultants and the interlocking exchange of information is very poor. There is a lack of clarity.”</a:t>
            </a:r>
          </a:p>
          <a:p>
            <a:endParaRPr lang="en-GB" sz="1200" dirty="0" smtClean="0">
              <a:solidFill>
                <a:schemeClr val="bg1"/>
              </a:solidFill>
            </a:endParaRPr>
          </a:p>
          <a:p>
            <a:r>
              <a:rPr lang="en-GB" sz="1200" dirty="0" smtClean="0">
                <a:solidFill>
                  <a:schemeClr val="bg1"/>
                </a:solidFill>
              </a:rPr>
              <a:t>“I feel, that despite what they say, housing, social work and hospitals that don’t talk very well to each other. </a:t>
            </a:r>
          </a:p>
          <a:p>
            <a:pPr>
              <a:buClr>
                <a:srgbClr val="EC008C"/>
              </a:buClr>
              <a:buSzPct val="120000"/>
            </a:pPr>
            <a:r>
              <a:rPr lang="en-GB" sz="1200" dirty="0" smtClean="0">
                <a:solidFill>
                  <a:schemeClr val="bg1"/>
                </a:solidFill>
                <a:latin typeface="Frutiger LT Std 45 Light" panose="020B0402020204020204" pitchFamily="34" charset="0"/>
              </a:rPr>
              <a:t>Care and treatment is complex: </a:t>
            </a:r>
          </a:p>
          <a:p>
            <a:endParaRPr lang="en-GB" sz="1200" dirty="0" smtClean="0">
              <a:solidFill>
                <a:schemeClr val="bg1"/>
              </a:solidFill>
            </a:endParaRPr>
          </a:p>
          <a:p>
            <a:r>
              <a:rPr lang="en-GB" sz="1200" dirty="0" smtClean="0">
                <a:solidFill>
                  <a:schemeClr val="bg1"/>
                </a:solidFill>
              </a:rPr>
              <a:t> “I have a plethora of consultants and the interlocking exchange of information is very poor. There is a lack of clarity.”</a:t>
            </a:r>
          </a:p>
          <a:p>
            <a:endParaRPr lang="en-GB" sz="1200" dirty="0" smtClean="0">
              <a:solidFill>
                <a:schemeClr val="bg1"/>
              </a:solidFill>
            </a:endParaRPr>
          </a:p>
          <a:p>
            <a:r>
              <a:rPr lang="en-GB" sz="1200" dirty="0" smtClean="0">
                <a:solidFill>
                  <a:schemeClr val="bg1"/>
                </a:solidFill>
              </a:rPr>
              <a:t>“I feel, that despite what they say, housing, social work and hospitals that don’t talk very well to each other. </a:t>
            </a:r>
          </a:p>
          <a:p>
            <a:endParaRPr lang="en-GB" sz="1200" dirty="0" smtClean="0">
              <a:solidFill>
                <a:schemeClr val="bg1"/>
              </a:solidFill>
            </a:endParaRPr>
          </a:p>
          <a:p>
            <a:endParaRPr lang="en-GB" dirty="0" smtClean="0"/>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415298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3008364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“I am trying to introduce the idea of addressing the deficit of democracy.  We should be able to have some kind of process where we look at everything that has happened over a month and say: ‘who really made the decision about that?’” </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JH: I would like to see more emergency stuff, to stop people getting onto that process of going into hospital.  If we can put the energy and effort into the community properly with well-staffed, and staff who have a value system, I mean part of the problem now is that we have people working without a value system.  Violence is done. Some shocking stories about hospitals, I mean it is best to take the overdose before you end up in hospital.  We watch it, we keep a little note to say someone has gone into hospital.  We go ad visit and we start to stir up a bit, the warden doesn’t like it, she thinks it is her job, but I say, oh no, no, no, they are our colleagues, our fellow tenants. </a:t>
            </a: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bg1"/>
                </a:solidFill>
                <a:latin typeface="Frutiger LT Std 45 Light" panose="020B0402020204020204" pitchFamily="34" charset="0"/>
              </a:rPr>
              <a:t>“I am very keen to keep on prodding out to the community.  We look like a secret service building or prison, but we are actually quite nice and if you would like a cup of coffee come in and see us.  So we are working away at that level.  It is a hard slog.”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1357099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3768695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“You have to come out again when you move into a place like this.  People would say, in the main there is no discussion about sexuality, but in actual fact they are quite sexual places...”   </a:t>
            </a:r>
          </a:p>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bg1"/>
                </a:solidFill>
                <a:latin typeface="Frutiger LT Std 45 Light" panose="020B0402020204020204" pitchFamily="34" charset="0"/>
              </a:rPr>
              <a:t>“There are a disproportionate number of retired and elderly gays who have no housing support and feel very lonely… there is a lack of thinking things through… for example there are no proper facilities at Gay Pride for the elderly… so I couldn’t go to Pride this year.”</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2630801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3679074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1742587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18</a:t>
            </a:fld>
            <a:endParaRPr lang="en-GB">
              <a:solidFill>
                <a:prstClr val="black"/>
              </a:solidFill>
            </a:endParaRPr>
          </a:p>
        </p:txBody>
      </p:sp>
    </p:spTree>
    <p:extLst>
      <p:ext uri="{BB962C8B-B14F-4D97-AF65-F5344CB8AC3E}">
        <p14:creationId xmlns:p14="http://schemas.microsoft.com/office/powerpoint/2010/main" val="3157987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effectLst/>
                <a:latin typeface="+mn-lt"/>
                <a:ea typeface="+mn-ea"/>
                <a:cs typeface="+mn-cs"/>
              </a:rPr>
              <a:t>With more the availability of increasingly affected treatments, HIV</a:t>
            </a:r>
            <a:r>
              <a:rPr lang="en-GB" sz="1200" b="0" i="0" u="none" strike="noStrike" kern="1200" baseline="0" dirty="0" smtClean="0">
                <a:solidFill>
                  <a:schemeClr val="tx1"/>
                </a:solidFill>
                <a:latin typeface="+mn-lt"/>
                <a:ea typeface="+mn-ea"/>
                <a:cs typeface="+mn-cs"/>
              </a:rPr>
              <a:t> has gone from a death sentence to a manageable chronic condition that need not threaten normal life expectancy if managed carefully and identified early.  </a:t>
            </a:r>
            <a:r>
              <a:rPr lang="en-GB" sz="1200" b="0" i="0" u="none" strike="noStrike" kern="1200" baseline="0" dirty="0" smtClean="0">
                <a:solidFill>
                  <a:schemeClr val="tx1"/>
                </a:solidFill>
                <a:effectLst/>
                <a:latin typeface="+mn-lt"/>
                <a:ea typeface="+mn-ea"/>
                <a:cs typeface="+mn-cs"/>
              </a:rPr>
              <a:t>This means</a:t>
            </a:r>
            <a:r>
              <a:rPr lang="en-GB" sz="1200" kern="1200" dirty="0" smtClean="0">
                <a:solidFill>
                  <a:schemeClr val="tx1"/>
                </a:solidFill>
                <a:effectLst/>
                <a:latin typeface="+mn-lt"/>
                <a:ea typeface="+mn-ea"/>
                <a:cs typeface="+mn-cs"/>
              </a:rPr>
              <a:t> people are living with HIV into old age – for the first</a:t>
            </a:r>
            <a:r>
              <a:rPr lang="en-GB" sz="1200" kern="1200" baseline="0" dirty="0" smtClean="0">
                <a:solidFill>
                  <a:schemeClr val="tx1"/>
                </a:solidFill>
                <a:effectLst/>
                <a:latin typeface="+mn-lt"/>
                <a:ea typeface="+mn-ea"/>
                <a:cs typeface="+mn-cs"/>
              </a:rPr>
              <a:t> time - </a:t>
            </a:r>
            <a:r>
              <a:rPr lang="en-GB" sz="1200" kern="1200" dirty="0" smtClean="0">
                <a:solidFill>
                  <a:schemeClr val="tx1"/>
                </a:solidFill>
                <a:effectLst/>
                <a:latin typeface="+mn-lt"/>
                <a:ea typeface="+mn-ea"/>
                <a:cs typeface="+mn-cs"/>
              </a:rPr>
              <a:t> and will increasingly need social and clinical support.  </a:t>
            </a:r>
            <a:endParaRPr lang="en-GB"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For many people, age 50 may not seem to be ‘old’, but increasingly 50 is being used to record and analyse statistics on older people living with HIV.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It is estimated that 24,510 people living with HIV in the UK in 2012 were aged 50 or over.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Older people are the fastest-growing group in the UK living with HIV.  These numbers are set to double over the next five years</a:t>
            </a:r>
          </a:p>
          <a:p>
            <a:endParaRPr lang="en-GB" dirty="0" smtClean="0"/>
          </a:p>
          <a:p>
            <a:r>
              <a:rPr lang="en-GB" sz="1200" b="0" i="0" u="none" strike="noStrike" kern="1200" baseline="0" dirty="0" smtClean="0">
                <a:solidFill>
                  <a:schemeClr val="tx1"/>
                </a:solidFill>
                <a:latin typeface="+mn-lt"/>
                <a:ea typeface="+mn-ea"/>
                <a:cs typeface="+mn-cs"/>
              </a:rPr>
              <a:t>Furthermore, people over 50 are newly contracting HIV in higher numbers.</a:t>
            </a:r>
          </a:p>
          <a:p>
            <a:endParaRPr lang="en-GB"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Despite</a:t>
            </a:r>
            <a:r>
              <a:rPr lang="en-GB" baseline="0" dirty="0" smtClean="0"/>
              <a:t> this there is very limited data and research about the experiences and needs of a population aging with HIV.   However, the evidence that does exist </a:t>
            </a:r>
            <a:r>
              <a:rPr lang="en-GB" sz="1200" kern="1200" baseline="0" dirty="0" smtClean="0">
                <a:solidFill>
                  <a:schemeClr val="tx1"/>
                </a:solidFill>
                <a:effectLst/>
                <a:latin typeface="+mn-lt"/>
                <a:ea typeface="+mn-ea"/>
                <a:cs typeface="+mn-cs"/>
              </a:rPr>
              <a:t> points to some common themes.  </a:t>
            </a:r>
            <a:endParaRPr lang="en-GB" sz="1200" kern="1200" dirty="0" smtClean="0">
              <a:solidFill>
                <a:schemeClr val="tx1"/>
              </a:solidFill>
              <a:effectLst/>
              <a:latin typeface="+mn-lt"/>
              <a:ea typeface="+mn-ea"/>
              <a:cs typeface="+mn-cs"/>
            </a:endParaRPr>
          </a:p>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4201549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Co morbidities – On top of an already complex condition are layered the complications and co morbidities arising from increased life expectancy, the interaction between HIV and ageing presents highly complex clinical challenges.  The diseases and conditions of ageing present earlier or more severely in people who also have HIV. It is unclear as yet how much of this relates to HIV itself damaging the body and effectively ageing someone prematurely, and how much of it relates to the side effects of earlier, more toxic treatments. Both appear to be implicated in the premature ageing of people with HIV and these relationships are the subject of considerable current clinical research. What this means for older people with HIV is that, despite treatment keeping them alive far longer than previously expected, their level of health and resulting quality of life are still highly uncertain.  Little is also known about the long term effects of HIV treatment.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Given the uncertain long-term prognosis for HIV, the rapidly changing estimates of life expectancy and health levels and the amount of public prejudice and stigma surrounding the condition, it is unsurprising that mental health issues are of concern to people with HIV and those who care for them. People with HIV, particularly but not solely the long-term diagnosed, experience the combined stresses of a life-threatening condition with public stigma and frequent, complex information change.  They also face poor healthcare experiences, social isolation and financial disadvantage, all of which can impact on mental health. Depression and poor mental health are also often present in old age. Concerns over mental health and depression are of particular concern to older gay and bisexual men. Reported levels of depression and anxiety are significantly high in relation to the general population and suggest that action needs to be taken to identify and prioritise appropriate mental health support.</a:t>
            </a:r>
            <a:endParaRPr lang="en-GB" dirty="0" smtClean="0"/>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4104958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As people living with HIV live longer they will increasingly require the same range of social care support that many require in later life.  We have also known from the start of the HIV epidemic that people living with HIV can have a high level of social care need. </a:t>
            </a:r>
          </a:p>
          <a:p>
            <a:endParaRPr lang="en-GB"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latin typeface="+mn-lt"/>
                <a:ea typeface="+mn-ea"/>
                <a:cs typeface="+mn-cs"/>
              </a:rPr>
              <a:t>It is likely that generic services will be used to meet the needs of the older person living with HIV. It will therefore be crucial that these services are both accessible and appropriate to the needs of those with HIV – equipped to understand the complexities and nuances of treating and caring for those patients with HIV.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However, people are extremely concerned about future access to social care such as home help. Many people have expressed anxiety about needing to use home care or residential care because of perceived, and sometimes experienced, prejudice and ignorance about HIV within these services. Providers of social care services to older people need to train their staff and define good practice in management of clients with HIV, while funders should ensure this is included amongst quality measures. Personalised care budgets could drive change. </a:t>
            </a:r>
          </a:p>
          <a:p>
            <a:endParaRPr lang="en-GB" sz="1200" b="1"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latin typeface="+mn-lt"/>
                <a:ea typeface="+mn-ea"/>
                <a:cs typeface="+mn-cs"/>
              </a:rPr>
              <a:t>Social well-being and seeking support – </a:t>
            </a:r>
            <a:r>
              <a:rPr lang="en-GB" sz="1200" b="0" i="0" u="none" strike="noStrike" kern="1200" baseline="0" dirty="0" smtClean="0">
                <a:solidFill>
                  <a:srgbClr val="E6007E"/>
                </a:solidFill>
                <a:latin typeface="Verdana" pitchFamily="34" charset="0"/>
                <a:ea typeface="Verdana" pitchFamily="34" charset="0"/>
                <a:cs typeface="Verdana" pitchFamily="34" charset="0"/>
              </a:rPr>
              <a:t>There is evidence to show that o</a:t>
            </a:r>
            <a:r>
              <a:rPr lang="en-GB" sz="1200" dirty="0" smtClean="0">
                <a:solidFill>
                  <a:srgbClr val="E6007E"/>
                </a:solidFill>
                <a:latin typeface="Verdana" pitchFamily="34" charset="0"/>
                <a:ea typeface="Verdana" pitchFamily="34" charset="0"/>
                <a:cs typeface="Verdana" pitchFamily="34" charset="0"/>
              </a:rPr>
              <a:t>lder PLWH have weaker social support systems, and</a:t>
            </a:r>
            <a:r>
              <a:rPr lang="en-GB" sz="1200" baseline="0" dirty="0" smtClean="0">
                <a:solidFill>
                  <a:srgbClr val="E6007E"/>
                </a:solidFill>
                <a:latin typeface="Verdana" pitchFamily="34" charset="0"/>
                <a:ea typeface="Verdana" pitchFamily="34" charset="0"/>
                <a:cs typeface="Verdana" pitchFamily="34" charset="0"/>
              </a:rPr>
              <a:t> can be</a:t>
            </a:r>
            <a:r>
              <a:rPr lang="en-GB" sz="1200" dirty="0" smtClean="0">
                <a:solidFill>
                  <a:srgbClr val="E6007E"/>
                </a:solidFill>
                <a:latin typeface="Verdana" pitchFamily="34" charset="0"/>
                <a:ea typeface="Verdana" pitchFamily="34" charset="0"/>
                <a:cs typeface="Verdana" pitchFamily="34" charset="0"/>
              </a:rPr>
              <a:t> more isolated and lonely.</a:t>
            </a:r>
            <a:r>
              <a:rPr lang="en-GB" sz="1200" baseline="0" dirty="0" smtClean="0">
                <a:solidFill>
                  <a:srgbClr val="E6007E"/>
                </a:solidFill>
                <a:latin typeface="Verdana" pitchFamily="34" charset="0"/>
                <a:ea typeface="Verdana" pitchFamily="34" charset="0"/>
                <a:cs typeface="Verdana" pitchFamily="34" charset="0"/>
              </a:rPr>
              <a:t>  </a:t>
            </a:r>
            <a:r>
              <a:rPr lang="en-GB" sz="1200" b="0" i="0" u="none" strike="noStrike" kern="1200" baseline="0" dirty="0" smtClean="0">
                <a:solidFill>
                  <a:schemeClr val="tx1"/>
                </a:solidFill>
                <a:latin typeface="+mn-lt"/>
                <a:ea typeface="+mn-ea"/>
                <a:cs typeface="+mn-cs"/>
              </a:rPr>
              <a:t>Many have reported a need for greater social contact, including general social support. This is currently more likely to be met in services for older people than those for HIV. Again, however, the perception from many was that mainstream organisations for older people may not understand HIV.</a:t>
            </a:r>
            <a:endParaRPr lang="en-GB" dirty="0" smtClean="0"/>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618959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Many who had not expected to live were long-term unemployed with few savings, while others had lost employment due to ill health or discrimination.</a:t>
            </a:r>
            <a:endParaRPr lang="en-GB" dirty="0" smtClean="0"/>
          </a:p>
          <a:p>
            <a:endParaRPr lang="en-GB" dirty="0" smtClean="0"/>
          </a:p>
          <a:p>
            <a:r>
              <a:rPr lang="en-GB" dirty="0" smtClean="0"/>
              <a:t>Work and finance – Many who were diagnosed with HIV early on in their lives were not able to secure mortgages and pensions. Others cashed in pensions early expecting reduced life</a:t>
            </a:r>
          </a:p>
          <a:p>
            <a:r>
              <a:rPr lang="en-GB" dirty="0" smtClean="0"/>
              <a:t>expectancy. Support from family may be less as often there is no partner and/or no children. </a:t>
            </a:r>
          </a:p>
          <a:p>
            <a:endParaRPr lang="en-GB" dirty="0" smtClean="0"/>
          </a:p>
          <a:p>
            <a:r>
              <a:rPr lang="en-GB" dirty="0" smtClean="0"/>
              <a:t>Now facing later life with the prospect of having little</a:t>
            </a:r>
            <a:r>
              <a:rPr lang="en-GB" baseline="0" dirty="0" smtClean="0"/>
              <a:t> or no finances can be a </a:t>
            </a:r>
            <a:r>
              <a:rPr lang="en-GB" dirty="0" smtClean="0"/>
              <a:t>real concern and source of anxiety.</a:t>
            </a:r>
            <a:r>
              <a:rPr lang="en-GB" baseline="0" dirty="0" smtClean="0"/>
              <a:t> </a:t>
            </a:r>
            <a:r>
              <a:rPr lang="en-GB" sz="1200" b="0" i="0" u="none" strike="noStrike" kern="1200" baseline="0" dirty="0" smtClean="0">
                <a:solidFill>
                  <a:schemeClr val="tx1"/>
                </a:solidFill>
                <a:latin typeface="+mn-lt"/>
                <a:ea typeface="+mn-ea"/>
                <a:cs typeface="+mn-cs"/>
              </a:rPr>
              <a:t>Older people with HIV need support on money and benefits entitlement issues, including the understanding that such help is available to them.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Poverty can also have a huge impact on people’s ability to live well and to manage their condition! </a:t>
            </a:r>
            <a:endParaRPr lang="en-GB" dirty="0" smtClean="0"/>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2878643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Confidentiality – Previously those living with HIV will have been familiar with working with specialist healthcare professionals who have maintained confidentiality. As the group widens to</a:t>
            </a:r>
          </a:p>
          <a:p>
            <a:r>
              <a:rPr lang="en-GB" dirty="0" smtClean="0"/>
              <a:t>include care providers (such as care workers and personal assistants) there is the fear of other people becoming aware of their condition and the risk of confidentiality being compromised</a:t>
            </a:r>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2149050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Confidentiality – Previously those living with HIV will have been familiar with working with specialist healthcare professionals who have maintained confidentiality. As the group widens to</a:t>
            </a:r>
          </a:p>
          <a:p>
            <a:r>
              <a:rPr lang="en-GB" dirty="0" smtClean="0"/>
              <a:t>include care providers (such as care workers and personal assistants) there is the fear of other people becoming aware of their condition and the risk of confidentiality being compromised</a:t>
            </a:r>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63714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Been</a:t>
            </a:r>
            <a:r>
              <a:rPr lang="en-GB" baseline="0" dirty="0" smtClean="0"/>
              <a:t> in hospital every day for 21 years </a:t>
            </a:r>
            <a:endParaRPr lang="en-GB" dirty="0" smtClean="0"/>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530500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 think I was pretty unlucky to get Parkinson’s on top but people are much more sympathetic to the Parkinson’s than to the HIV. In comparison you are almost blessed to get Parkinson’s.  Parkinson’s covers it up, because I have to take Parkinson’s pills as well, I can say my HIV medication is for my Parkinson’s.”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CF21F8CE-18F6-4D98-B8D7-771D50DAEF9F}"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950467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717F4F7-11BE-4C73-BB71-DCB3FFC88C82}" type="datetimeFigureOut">
              <a:rPr lang="en-GB" smtClean="0"/>
              <a:t>13/10/2014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78E7B-1FF0-4652-AED1-85447B516BCE}" type="slidenum">
              <a:rPr lang="en-GB" smtClean="0"/>
              <a:t>‹#›</a:t>
            </a:fld>
            <a:endParaRPr lang="en-GB"/>
          </a:p>
        </p:txBody>
      </p:sp>
    </p:spTree>
    <p:extLst>
      <p:ext uri="{BB962C8B-B14F-4D97-AF65-F5344CB8AC3E}">
        <p14:creationId xmlns:p14="http://schemas.microsoft.com/office/powerpoint/2010/main" val="644534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17F4F7-11BE-4C73-BB71-DCB3FFC88C82}" type="datetimeFigureOut">
              <a:rPr lang="en-GB" smtClean="0"/>
              <a:t>13/10/2014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78E7B-1FF0-4652-AED1-85447B516BCE}" type="slidenum">
              <a:rPr lang="en-GB" smtClean="0"/>
              <a:t>‹#›</a:t>
            </a:fld>
            <a:endParaRPr lang="en-GB"/>
          </a:p>
        </p:txBody>
      </p:sp>
    </p:spTree>
    <p:extLst>
      <p:ext uri="{BB962C8B-B14F-4D97-AF65-F5344CB8AC3E}">
        <p14:creationId xmlns:p14="http://schemas.microsoft.com/office/powerpoint/2010/main" val="111976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17F4F7-11BE-4C73-BB71-DCB3FFC88C82}" type="datetimeFigureOut">
              <a:rPr lang="en-GB" smtClean="0"/>
              <a:t>13/10/2014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78E7B-1FF0-4652-AED1-85447B516BCE}" type="slidenum">
              <a:rPr lang="en-GB" smtClean="0"/>
              <a:t>‹#›</a:t>
            </a:fld>
            <a:endParaRPr lang="en-GB"/>
          </a:p>
        </p:txBody>
      </p:sp>
    </p:spTree>
    <p:extLst>
      <p:ext uri="{BB962C8B-B14F-4D97-AF65-F5344CB8AC3E}">
        <p14:creationId xmlns:p14="http://schemas.microsoft.com/office/powerpoint/2010/main" val="200952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17F4F7-11BE-4C73-BB71-DCB3FFC88C82}" type="datetimeFigureOut">
              <a:rPr lang="en-GB" smtClean="0"/>
              <a:t>13/10/2014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78E7B-1FF0-4652-AED1-85447B516BCE}" type="slidenum">
              <a:rPr lang="en-GB" smtClean="0"/>
              <a:t>‹#›</a:t>
            </a:fld>
            <a:endParaRPr lang="en-GB"/>
          </a:p>
        </p:txBody>
      </p:sp>
    </p:spTree>
    <p:extLst>
      <p:ext uri="{BB962C8B-B14F-4D97-AF65-F5344CB8AC3E}">
        <p14:creationId xmlns:p14="http://schemas.microsoft.com/office/powerpoint/2010/main" val="3967568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17F4F7-11BE-4C73-BB71-DCB3FFC88C82}" type="datetimeFigureOut">
              <a:rPr lang="en-GB" smtClean="0"/>
              <a:t>13/10/2014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778E7B-1FF0-4652-AED1-85447B516BCE}" type="slidenum">
              <a:rPr lang="en-GB" smtClean="0"/>
              <a:t>‹#›</a:t>
            </a:fld>
            <a:endParaRPr lang="en-GB"/>
          </a:p>
        </p:txBody>
      </p:sp>
    </p:spTree>
    <p:extLst>
      <p:ext uri="{BB962C8B-B14F-4D97-AF65-F5344CB8AC3E}">
        <p14:creationId xmlns:p14="http://schemas.microsoft.com/office/powerpoint/2010/main" val="1802626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717F4F7-11BE-4C73-BB71-DCB3FFC88C82}" type="datetimeFigureOut">
              <a:rPr lang="en-GB" smtClean="0"/>
              <a:t>13/10/2014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778E7B-1FF0-4652-AED1-85447B516BCE}" type="slidenum">
              <a:rPr lang="en-GB" smtClean="0"/>
              <a:t>‹#›</a:t>
            </a:fld>
            <a:endParaRPr lang="en-GB"/>
          </a:p>
        </p:txBody>
      </p:sp>
    </p:spTree>
    <p:extLst>
      <p:ext uri="{BB962C8B-B14F-4D97-AF65-F5344CB8AC3E}">
        <p14:creationId xmlns:p14="http://schemas.microsoft.com/office/powerpoint/2010/main" val="2087921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717F4F7-11BE-4C73-BB71-DCB3FFC88C82}" type="datetimeFigureOut">
              <a:rPr lang="en-GB" smtClean="0"/>
              <a:t>13/10/2014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778E7B-1FF0-4652-AED1-85447B516BCE}" type="slidenum">
              <a:rPr lang="en-GB" smtClean="0"/>
              <a:t>‹#›</a:t>
            </a:fld>
            <a:endParaRPr lang="en-GB"/>
          </a:p>
        </p:txBody>
      </p:sp>
    </p:spTree>
    <p:extLst>
      <p:ext uri="{BB962C8B-B14F-4D97-AF65-F5344CB8AC3E}">
        <p14:creationId xmlns:p14="http://schemas.microsoft.com/office/powerpoint/2010/main" val="4006754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717F4F7-11BE-4C73-BB71-DCB3FFC88C82}" type="datetimeFigureOut">
              <a:rPr lang="en-GB" smtClean="0"/>
              <a:t>13/10/2014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778E7B-1FF0-4652-AED1-85447B516BCE}" type="slidenum">
              <a:rPr lang="en-GB" smtClean="0"/>
              <a:t>‹#›</a:t>
            </a:fld>
            <a:endParaRPr lang="en-GB"/>
          </a:p>
        </p:txBody>
      </p:sp>
    </p:spTree>
    <p:extLst>
      <p:ext uri="{BB962C8B-B14F-4D97-AF65-F5344CB8AC3E}">
        <p14:creationId xmlns:p14="http://schemas.microsoft.com/office/powerpoint/2010/main" val="2481546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17F4F7-11BE-4C73-BB71-DCB3FFC88C82}" type="datetimeFigureOut">
              <a:rPr lang="en-GB" smtClean="0"/>
              <a:t>13/10/2014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778E7B-1FF0-4652-AED1-85447B516BCE}" type="slidenum">
              <a:rPr lang="en-GB" smtClean="0"/>
              <a:t>‹#›</a:t>
            </a:fld>
            <a:endParaRPr lang="en-GB"/>
          </a:p>
        </p:txBody>
      </p:sp>
    </p:spTree>
    <p:extLst>
      <p:ext uri="{BB962C8B-B14F-4D97-AF65-F5344CB8AC3E}">
        <p14:creationId xmlns:p14="http://schemas.microsoft.com/office/powerpoint/2010/main" val="1131495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17F4F7-11BE-4C73-BB71-DCB3FFC88C82}" type="datetimeFigureOut">
              <a:rPr lang="en-GB" smtClean="0"/>
              <a:t>13/10/2014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778E7B-1FF0-4652-AED1-85447B516BCE}" type="slidenum">
              <a:rPr lang="en-GB" smtClean="0"/>
              <a:t>‹#›</a:t>
            </a:fld>
            <a:endParaRPr lang="en-GB"/>
          </a:p>
        </p:txBody>
      </p:sp>
    </p:spTree>
    <p:extLst>
      <p:ext uri="{BB962C8B-B14F-4D97-AF65-F5344CB8AC3E}">
        <p14:creationId xmlns:p14="http://schemas.microsoft.com/office/powerpoint/2010/main" val="955310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17F4F7-11BE-4C73-BB71-DCB3FFC88C82}" type="datetimeFigureOut">
              <a:rPr lang="en-GB" smtClean="0"/>
              <a:t>13/10/2014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778E7B-1FF0-4652-AED1-85447B516BCE}" type="slidenum">
              <a:rPr lang="en-GB" smtClean="0"/>
              <a:t>‹#›</a:t>
            </a:fld>
            <a:endParaRPr lang="en-GB"/>
          </a:p>
        </p:txBody>
      </p:sp>
    </p:spTree>
    <p:extLst>
      <p:ext uri="{BB962C8B-B14F-4D97-AF65-F5344CB8AC3E}">
        <p14:creationId xmlns:p14="http://schemas.microsoft.com/office/powerpoint/2010/main" val="322425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17F4F7-11BE-4C73-BB71-DCB3FFC88C82}" type="datetimeFigureOut">
              <a:rPr lang="en-GB" smtClean="0"/>
              <a:t>13/10/2014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778E7B-1FF0-4652-AED1-85447B516BCE}" type="slidenum">
              <a:rPr lang="en-GB" smtClean="0"/>
              <a:t>‹#›</a:t>
            </a:fld>
            <a:endParaRPr lang="en-GB"/>
          </a:p>
        </p:txBody>
      </p:sp>
    </p:spTree>
    <p:extLst>
      <p:ext uri="{BB962C8B-B14F-4D97-AF65-F5344CB8AC3E}">
        <p14:creationId xmlns:p14="http://schemas.microsoft.com/office/powerpoint/2010/main" val="3854767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ctrTitle"/>
          </p:nvPr>
        </p:nvSpPr>
        <p:spPr/>
        <p:txBody>
          <a:bodyPr/>
          <a:lstStyle/>
          <a:p>
            <a:pPr eaLnBrk="1" hangingPunct="1"/>
            <a:endParaRPr lang="en-US" smtClean="0"/>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a:p>
        </p:txBody>
      </p:sp>
      <p:pic>
        <p:nvPicPr>
          <p:cNvPr id="47108" name="Picture 4" descr="Map with background resized.jpg"/>
          <p:cNvPicPr>
            <a:picLocks noChangeAspect="1"/>
          </p:cNvPicPr>
          <p:nvPr/>
        </p:nvPicPr>
        <p:blipFill>
          <a:blip r:embed="rId2" cstate="print"/>
          <a:srcRect/>
          <a:stretch>
            <a:fillRect/>
          </a:stretch>
        </p:blipFill>
        <p:spPr bwMode="auto">
          <a:xfrm>
            <a:off x="-76200" y="-459432"/>
            <a:ext cx="9596438" cy="7685088"/>
          </a:xfrm>
          <a:prstGeom prst="rect">
            <a:avLst/>
          </a:prstGeom>
          <a:noFill/>
          <a:ln w="9525">
            <a:noFill/>
            <a:miter lim="800000"/>
            <a:headEnd/>
            <a:tailEnd/>
          </a:ln>
        </p:spPr>
      </p:pic>
      <p:pic>
        <p:nvPicPr>
          <p:cNvPr id="47109" name="Picture 5" descr="For use on blue background - logo and strapline.tif"/>
          <p:cNvPicPr>
            <a:picLocks noChangeAspect="1"/>
          </p:cNvPicPr>
          <p:nvPr/>
        </p:nvPicPr>
        <p:blipFill>
          <a:blip r:embed="rId3" cstate="print"/>
          <a:srcRect/>
          <a:stretch>
            <a:fillRect/>
          </a:stretch>
        </p:blipFill>
        <p:spPr bwMode="auto">
          <a:xfrm>
            <a:off x="6443663" y="333375"/>
            <a:ext cx="2360612" cy="1816100"/>
          </a:xfrm>
          <a:prstGeom prst="rect">
            <a:avLst/>
          </a:prstGeom>
          <a:noFill/>
          <a:ln w="9525">
            <a:noFill/>
            <a:miter lim="800000"/>
            <a:headEnd/>
            <a:tailEnd/>
          </a:ln>
        </p:spPr>
      </p:pic>
      <p:sp>
        <p:nvSpPr>
          <p:cNvPr id="47110" name="TextBox 6"/>
          <p:cNvSpPr txBox="1">
            <a:spLocks noChangeArrowheads="1"/>
          </p:cNvSpPr>
          <p:nvPr/>
        </p:nvSpPr>
        <p:spPr bwMode="auto">
          <a:xfrm>
            <a:off x="-76200" y="3037532"/>
            <a:ext cx="7380312" cy="1200329"/>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GB" sz="3600" b="1" dirty="0" smtClean="0">
                <a:solidFill>
                  <a:srgbClr val="FFFFFF"/>
                </a:solidFill>
              </a:rPr>
              <a:t>Ageing with HIV: </a:t>
            </a:r>
          </a:p>
          <a:p>
            <a:pPr algn="r" fontAlgn="auto">
              <a:spcBef>
                <a:spcPts val="0"/>
              </a:spcBef>
              <a:spcAft>
                <a:spcPts val="0"/>
              </a:spcAft>
            </a:pPr>
            <a:r>
              <a:rPr lang="en-GB" sz="3600" b="1" dirty="0" smtClean="0">
                <a:solidFill>
                  <a:srgbClr val="FFFFFF"/>
                </a:solidFill>
              </a:rPr>
              <a:t>Are we meeting needs?</a:t>
            </a:r>
            <a:endParaRPr lang="en-GB" sz="3600" b="1" dirty="0">
              <a:solidFill>
                <a:srgbClr val="FFFFFF"/>
              </a:solidFill>
            </a:endParaRPr>
          </a:p>
        </p:txBody>
      </p:sp>
      <p:sp>
        <p:nvSpPr>
          <p:cNvPr id="7" name="TextBox 6"/>
          <p:cNvSpPr txBox="1">
            <a:spLocks noChangeArrowheads="1"/>
          </p:cNvSpPr>
          <p:nvPr/>
        </p:nvSpPr>
        <p:spPr bwMode="auto">
          <a:xfrm>
            <a:off x="-12154" y="5048386"/>
            <a:ext cx="6168330" cy="646331"/>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GB" sz="3600" dirty="0" smtClean="0">
                <a:solidFill>
                  <a:srgbClr val="FFFFFF"/>
                </a:solidFill>
              </a:rPr>
              <a:t>Aidan Collins</a:t>
            </a:r>
            <a:endParaRPr lang="en-GB" sz="3600" dirty="0">
              <a:solidFill>
                <a:srgbClr val="FFFFFF"/>
              </a:solidFill>
            </a:endParaRPr>
          </a:p>
        </p:txBody>
      </p:sp>
    </p:spTree>
    <p:extLst>
      <p:ext uri="{BB962C8B-B14F-4D97-AF65-F5344CB8AC3E}">
        <p14:creationId xmlns:p14="http://schemas.microsoft.com/office/powerpoint/2010/main" val="4219177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0" y="0"/>
            <a:ext cx="9144000" cy="7841737"/>
          </a:xfrm>
        </p:spPr>
      </p:pic>
      <p:sp>
        <p:nvSpPr>
          <p:cNvPr id="7" name="TextBox 6"/>
          <p:cNvSpPr txBox="1">
            <a:spLocks noChangeArrowheads="1"/>
          </p:cNvSpPr>
          <p:nvPr/>
        </p:nvSpPr>
        <p:spPr bwMode="auto">
          <a:xfrm>
            <a:off x="-2412268" y="416798"/>
            <a:ext cx="5112060" cy="523220"/>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US" sz="2800" b="1" dirty="0" smtClean="0">
                <a:solidFill>
                  <a:srgbClr val="FFFFFF"/>
                </a:solidFill>
              </a:rPr>
              <a:t>Jim’s story: </a:t>
            </a:r>
            <a:endParaRPr lang="en-US" sz="2800" b="1" dirty="0">
              <a:solidFill>
                <a:srgbClr val="FFFFFF"/>
              </a:solidFill>
            </a:endParaRPr>
          </a:p>
        </p:txBody>
      </p:sp>
      <p:sp>
        <p:nvSpPr>
          <p:cNvPr id="3" name="TextBox 2"/>
          <p:cNvSpPr txBox="1"/>
          <p:nvPr/>
        </p:nvSpPr>
        <p:spPr>
          <a:xfrm>
            <a:off x="755576" y="982384"/>
            <a:ext cx="8136904" cy="12772727"/>
          </a:xfrm>
          <a:prstGeom prst="rect">
            <a:avLst/>
          </a:prstGeom>
          <a:noFill/>
        </p:spPr>
        <p:txBody>
          <a:bodyPr wrap="square" rtlCol="0">
            <a:spAutoFit/>
          </a:bodyPr>
          <a:lstStyle/>
          <a:p>
            <a:pPr fontAlgn="auto">
              <a:spcBef>
                <a:spcPts val="0"/>
              </a:spcBef>
              <a:spcAft>
                <a:spcPts val="0"/>
              </a:spcAft>
              <a:buClr>
                <a:srgbClr val="EC008C"/>
              </a:buClr>
              <a:buSzPct val="120000"/>
            </a:pPr>
            <a:endParaRPr lang="en-GB" sz="2800" dirty="0">
              <a:solidFill>
                <a:prstClr val="white"/>
              </a:solidFill>
            </a:endParaRPr>
          </a:p>
          <a:p>
            <a:pPr fontAlgn="auto">
              <a:spcBef>
                <a:spcPts val="0"/>
              </a:spcBef>
              <a:spcAft>
                <a:spcPts val="0"/>
              </a:spcAft>
              <a:buClr>
                <a:srgbClr val="EC008C"/>
              </a:buClr>
              <a:buSzPct val="120000"/>
            </a:pPr>
            <a:endParaRPr lang="en-GB" sz="2800" dirty="0" smtClean="0">
              <a:solidFill>
                <a:prstClr val="white"/>
              </a:solidFill>
            </a:endParaRPr>
          </a:p>
          <a:p>
            <a:pPr fontAlgn="auto">
              <a:spcBef>
                <a:spcPts val="0"/>
              </a:spcBef>
              <a:spcAft>
                <a:spcPts val="0"/>
              </a:spcAft>
              <a:buClr>
                <a:srgbClr val="EC008C"/>
              </a:buClr>
              <a:buSzPct val="120000"/>
            </a:pPr>
            <a:r>
              <a:rPr lang="en-GB" sz="2800" dirty="0" smtClean="0">
                <a:solidFill>
                  <a:prstClr val="white"/>
                </a:solidFill>
              </a:rPr>
              <a:t>“I </a:t>
            </a:r>
            <a:r>
              <a:rPr lang="en-GB" sz="2800" dirty="0">
                <a:solidFill>
                  <a:prstClr val="white"/>
                </a:solidFill>
              </a:rPr>
              <a:t>think I was pretty unlucky </a:t>
            </a:r>
            <a:endParaRPr lang="en-GB" sz="2800" dirty="0" smtClean="0">
              <a:solidFill>
                <a:prstClr val="white"/>
              </a:solidFill>
            </a:endParaRPr>
          </a:p>
          <a:p>
            <a:pPr fontAlgn="auto">
              <a:spcBef>
                <a:spcPts val="0"/>
              </a:spcBef>
              <a:spcAft>
                <a:spcPts val="0"/>
              </a:spcAft>
              <a:buClr>
                <a:srgbClr val="EC008C"/>
              </a:buClr>
              <a:buSzPct val="120000"/>
            </a:pPr>
            <a:r>
              <a:rPr lang="en-GB" sz="2800" dirty="0">
                <a:solidFill>
                  <a:prstClr val="white"/>
                </a:solidFill>
              </a:rPr>
              <a:t>	</a:t>
            </a:r>
            <a:r>
              <a:rPr lang="en-GB" sz="2800" dirty="0" smtClean="0">
                <a:solidFill>
                  <a:prstClr val="white"/>
                </a:solidFill>
              </a:rPr>
              <a:t>to </a:t>
            </a:r>
            <a:r>
              <a:rPr lang="en-GB" sz="2800" dirty="0">
                <a:solidFill>
                  <a:prstClr val="white"/>
                </a:solidFill>
              </a:rPr>
              <a:t>get </a:t>
            </a:r>
            <a:r>
              <a:rPr lang="en-GB" sz="2800" dirty="0" smtClean="0">
                <a:solidFill>
                  <a:prstClr val="white"/>
                </a:solidFill>
              </a:rPr>
              <a:t>Parkinson’s </a:t>
            </a:r>
            <a:r>
              <a:rPr lang="en-GB" sz="2800" dirty="0">
                <a:solidFill>
                  <a:prstClr val="white"/>
                </a:solidFill>
              </a:rPr>
              <a:t>on </a:t>
            </a:r>
            <a:r>
              <a:rPr lang="en-GB" sz="2800" dirty="0" smtClean="0">
                <a:solidFill>
                  <a:prstClr val="white"/>
                </a:solidFill>
              </a:rPr>
              <a:t>top.</a:t>
            </a:r>
          </a:p>
          <a:p>
            <a:pPr fontAlgn="auto">
              <a:spcBef>
                <a:spcPts val="0"/>
              </a:spcBef>
              <a:spcAft>
                <a:spcPts val="0"/>
              </a:spcAft>
              <a:buClr>
                <a:srgbClr val="EC008C"/>
              </a:buClr>
              <a:buSzPct val="120000"/>
            </a:pPr>
            <a:endParaRPr lang="en-GB" sz="2800" dirty="0">
              <a:solidFill>
                <a:prstClr val="white"/>
              </a:solidFill>
            </a:endParaRPr>
          </a:p>
          <a:p>
            <a:pPr fontAlgn="auto">
              <a:spcBef>
                <a:spcPts val="0"/>
              </a:spcBef>
              <a:spcAft>
                <a:spcPts val="0"/>
              </a:spcAft>
              <a:buClr>
                <a:srgbClr val="EC008C"/>
              </a:buClr>
              <a:buSzPct val="120000"/>
            </a:pPr>
            <a:r>
              <a:rPr lang="en-GB" sz="2800" dirty="0" smtClean="0">
                <a:solidFill>
                  <a:prstClr val="white"/>
                </a:solidFill>
              </a:rPr>
              <a:t>“But </a:t>
            </a:r>
            <a:r>
              <a:rPr lang="en-GB" sz="2800" dirty="0">
                <a:solidFill>
                  <a:prstClr val="white"/>
                </a:solidFill>
              </a:rPr>
              <a:t>people are much </a:t>
            </a:r>
            <a:r>
              <a:rPr lang="en-GB" sz="4000" b="1" dirty="0">
                <a:solidFill>
                  <a:srgbClr val="EC008C"/>
                </a:solidFill>
              </a:rPr>
              <a:t>more sympathetic</a:t>
            </a:r>
            <a:r>
              <a:rPr lang="en-GB" sz="3200" dirty="0">
                <a:solidFill>
                  <a:prstClr val="white"/>
                </a:solidFill>
              </a:rPr>
              <a:t> </a:t>
            </a:r>
            <a:r>
              <a:rPr lang="en-GB" sz="2800" dirty="0" smtClean="0">
                <a:solidFill>
                  <a:prstClr val="white"/>
                </a:solidFill>
              </a:rPr>
              <a:t>	to </a:t>
            </a:r>
            <a:r>
              <a:rPr lang="en-GB" sz="2800" dirty="0">
                <a:solidFill>
                  <a:prstClr val="white"/>
                </a:solidFill>
              </a:rPr>
              <a:t>the Parkinson’s than to the </a:t>
            </a:r>
            <a:r>
              <a:rPr lang="en-GB" sz="2800" dirty="0" smtClean="0">
                <a:solidFill>
                  <a:prstClr val="white"/>
                </a:solidFill>
              </a:rPr>
              <a:t>HIV.” </a:t>
            </a:r>
            <a:endParaRPr lang="en-GB" sz="2800" dirty="0">
              <a:solidFill>
                <a:prstClr val="white"/>
              </a:solidFill>
            </a:endParaRPr>
          </a:p>
          <a:p>
            <a:pPr fontAlgn="auto">
              <a:spcBef>
                <a:spcPts val="0"/>
              </a:spcBef>
              <a:spcAft>
                <a:spcPts val="0"/>
              </a:spcAft>
              <a:buClr>
                <a:srgbClr val="EC008C"/>
              </a:buClr>
              <a:buSzPct val="120000"/>
            </a:pPr>
            <a:endParaRPr lang="en-GB" sz="2800" dirty="0" smtClean="0">
              <a:solidFill>
                <a:prstClr val="white"/>
              </a:solidFill>
            </a:endParaRPr>
          </a:p>
          <a:p>
            <a:pPr fontAlgn="auto">
              <a:spcBef>
                <a:spcPts val="0"/>
              </a:spcBef>
              <a:spcAft>
                <a:spcPts val="0"/>
              </a:spcAft>
              <a:buClr>
                <a:srgbClr val="EC008C"/>
              </a:buClr>
              <a:buSzPct val="120000"/>
            </a:pPr>
            <a:endParaRPr lang="en-GB" sz="2800" dirty="0">
              <a:solidFill>
                <a:prstClr val="white"/>
              </a:solidFill>
            </a:endParaRPr>
          </a:p>
          <a:p>
            <a:pPr fontAlgn="auto">
              <a:spcBef>
                <a:spcPts val="0"/>
              </a:spcBef>
              <a:spcAft>
                <a:spcPts val="0"/>
              </a:spcAft>
              <a:buClr>
                <a:srgbClr val="EC008C"/>
              </a:buClr>
              <a:buSzPct val="120000"/>
            </a:pPr>
            <a:endParaRPr lang="en-GB" sz="2800" dirty="0" smtClean="0">
              <a:solidFill>
                <a:prstClr val="white"/>
              </a:solidFill>
            </a:endParaRPr>
          </a:p>
          <a:p>
            <a:pPr fontAlgn="auto">
              <a:spcBef>
                <a:spcPts val="0"/>
              </a:spcBef>
              <a:spcAft>
                <a:spcPts val="0"/>
              </a:spcAft>
              <a:buClr>
                <a:srgbClr val="EC008C"/>
              </a:buClr>
              <a:buSzPct val="120000"/>
            </a:pPr>
            <a:endParaRPr lang="en-GB" sz="2800" dirty="0" smtClean="0">
              <a:solidFill>
                <a:prstClr val="white"/>
              </a:solidFill>
            </a:endParaRPr>
          </a:p>
          <a:p>
            <a:pPr fontAlgn="auto">
              <a:spcBef>
                <a:spcPts val="0"/>
              </a:spcBef>
              <a:spcAft>
                <a:spcPts val="0"/>
              </a:spcAft>
              <a:buClr>
                <a:srgbClr val="EC008C"/>
              </a:buClr>
              <a:buSzPct val="120000"/>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p:txBody>
      </p:sp>
    </p:spTree>
    <p:extLst>
      <p:ext uri="{BB962C8B-B14F-4D97-AF65-F5344CB8AC3E}">
        <p14:creationId xmlns:p14="http://schemas.microsoft.com/office/powerpoint/2010/main" val="646757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8317" y="0"/>
            <a:ext cx="9144000" cy="7841737"/>
          </a:xfrm>
        </p:spPr>
      </p:pic>
      <p:sp>
        <p:nvSpPr>
          <p:cNvPr id="7" name="TextBox 6"/>
          <p:cNvSpPr txBox="1">
            <a:spLocks noChangeArrowheads="1"/>
          </p:cNvSpPr>
          <p:nvPr/>
        </p:nvSpPr>
        <p:spPr bwMode="auto">
          <a:xfrm>
            <a:off x="-2412268" y="416798"/>
            <a:ext cx="5256076" cy="523220"/>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US" sz="2800" b="1" dirty="0" smtClean="0">
                <a:solidFill>
                  <a:srgbClr val="FFFFFF"/>
                </a:solidFill>
              </a:rPr>
              <a:t>Jim’s story: </a:t>
            </a:r>
            <a:endParaRPr lang="en-US" sz="2800" b="1" dirty="0">
              <a:solidFill>
                <a:srgbClr val="FFFFFF"/>
              </a:solidFill>
            </a:endParaRPr>
          </a:p>
        </p:txBody>
      </p:sp>
      <p:sp>
        <p:nvSpPr>
          <p:cNvPr id="3" name="TextBox 2"/>
          <p:cNvSpPr txBox="1"/>
          <p:nvPr/>
        </p:nvSpPr>
        <p:spPr>
          <a:xfrm>
            <a:off x="1043608" y="1628800"/>
            <a:ext cx="7632848" cy="10587514"/>
          </a:xfrm>
          <a:prstGeom prst="rect">
            <a:avLst/>
          </a:prstGeom>
          <a:noFill/>
        </p:spPr>
        <p:txBody>
          <a:bodyPr wrap="square" rtlCol="0">
            <a:spAutoFit/>
          </a:bodyPr>
          <a:lstStyle/>
          <a:p>
            <a:pPr fontAlgn="auto">
              <a:spcBef>
                <a:spcPts val="0"/>
              </a:spcBef>
              <a:spcAft>
                <a:spcPts val="0"/>
              </a:spcAft>
              <a:buClr>
                <a:srgbClr val="EC008C"/>
              </a:buClr>
              <a:buSzPct val="120000"/>
            </a:pPr>
            <a:endParaRPr lang="en-GB" sz="2800" dirty="0" smtClean="0">
              <a:solidFill>
                <a:prstClr val="white"/>
              </a:solidFill>
            </a:endParaRPr>
          </a:p>
          <a:p>
            <a:pPr fontAlgn="auto">
              <a:spcBef>
                <a:spcPts val="0"/>
              </a:spcBef>
              <a:spcAft>
                <a:spcPts val="600"/>
              </a:spcAft>
              <a:buClr>
                <a:srgbClr val="EC008C"/>
              </a:buClr>
              <a:buSzPct val="120000"/>
            </a:pPr>
            <a:r>
              <a:rPr lang="en-GB" sz="2800" dirty="0" smtClean="0">
                <a:solidFill>
                  <a:prstClr val="white"/>
                </a:solidFill>
              </a:rPr>
              <a:t>Taking medication can be tough:</a:t>
            </a:r>
          </a:p>
          <a:p>
            <a:pPr marL="1200150" lvl="2"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 17 pills a day </a:t>
            </a:r>
          </a:p>
          <a:p>
            <a:pPr fontAlgn="auto">
              <a:spcBef>
                <a:spcPts val="0"/>
              </a:spcBef>
              <a:spcAft>
                <a:spcPts val="0"/>
              </a:spcAft>
              <a:buClr>
                <a:srgbClr val="EC008C"/>
              </a:buClr>
              <a:buSzPct val="120000"/>
            </a:pPr>
            <a:endParaRPr lang="en-GB" sz="2800" dirty="0" smtClean="0">
              <a:solidFill>
                <a:prstClr val="white"/>
              </a:solidFill>
            </a:endParaRPr>
          </a:p>
          <a:p>
            <a:pPr fontAlgn="auto">
              <a:spcBef>
                <a:spcPts val="0"/>
              </a:spcBef>
              <a:spcAft>
                <a:spcPts val="600"/>
              </a:spcAft>
              <a:buClr>
                <a:srgbClr val="EC008C"/>
              </a:buClr>
              <a:buSzPct val="120000"/>
            </a:pPr>
            <a:r>
              <a:rPr lang="en-GB" sz="2800" dirty="0">
                <a:solidFill>
                  <a:prstClr val="white"/>
                </a:solidFill>
              </a:rPr>
              <a:t>Care and treatment is </a:t>
            </a:r>
            <a:r>
              <a:rPr lang="en-GB" sz="2800" dirty="0" smtClean="0">
                <a:solidFill>
                  <a:prstClr val="white"/>
                </a:solidFill>
              </a:rPr>
              <a:t>complex:</a:t>
            </a:r>
          </a:p>
          <a:p>
            <a:pPr marL="1200150" lvl="2"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Multiple consultants</a:t>
            </a:r>
          </a:p>
          <a:p>
            <a:pPr marL="1200150" lvl="2"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Poor co-ordination</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p:txBody>
      </p:sp>
    </p:spTree>
    <p:extLst>
      <p:ext uri="{BB962C8B-B14F-4D97-AF65-F5344CB8AC3E}">
        <p14:creationId xmlns:p14="http://schemas.microsoft.com/office/powerpoint/2010/main" val="5286893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0" y="14726"/>
            <a:ext cx="9144000" cy="7841737"/>
          </a:xfrm>
        </p:spPr>
      </p:pic>
      <p:sp>
        <p:nvSpPr>
          <p:cNvPr id="7" name="TextBox 6"/>
          <p:cNvSpPr txBox="1">
            <a:spLocks noChangeArrowheads="1"/>
          </p:cNvSpPr>
          <p:nvPr/>
        </p:nvSpPr>
        <p:spPr bwMode="auto">
          <a:xfrm>
            <a:off x="-2412268" y="416798"/>
            <a:ext cx="4824536" cy="523220"/>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US" sz="2800" b="1" dirty="0" smtClean="0">
                <a:solidFill>
                  <a:srgbClr val="FFFFFF"/>
                </a:solidFill>
              </a:rPr>
              <a:t>Jim’s story: </a:t>
            </a:r>
            <a:endParaRPr lang="en-US" sz="2800" b="1" dirty="0">
              <a:solidFill>
                <a:srgbClr val="FFFFFF"/>
              </a:solidFill>
            </a:endParaRPr>
          </a:p>
        </p:txBody>
      </p:sp>
      <p:sp>
        <p:nvSpPr>
          <p:cNvPr id="3" name="TextBox 2"/>
          <p:cNvSpPr txBox="1"/>
          <p:nvPr/>
        </p:nvSpPr>
        <p:spPr>
          <a:xfrm>
            <a:off x="755576" y="1628800"/>
            <a:ext cx="7632848" cy="4832092"/>
          </a:xfrm>
          <a:prstGeom prst="rect">
            <a:avLst/>
          </a:prstGeom>
          <a:noFill/>
        </p:spPr>
        <p:txBody>
          <a:bodyPr wrap="square" rtlCol="0">
            <a:spAutoFit/>
          </a:bodyPr>
          <a:lstStyle/>
          <a:p>
            <a:pPr fontAlgn="auto">
              <a:spcBef>
                <a:spcPts val="0"/>
              </a:spcBef>
              <a:spcAft>
                <a:spcPts val="0"/>
              </a:spcAft>
              <a:buClr>
                <a:srgbClr val="EC008C"/>
              </a:buClr>
              <a:buSzPct val="120000"/>
            </a:pPr>
            <a:r>
              <a:rPr lang="en-GB" sz="3200" dirty="0">
                <a:solidFill>
                  <a:prstClr val="white"/>
                </a:solidFill>
                <a:latin typeface="Calibri"/>
              </a:rPr>
              <a:t>“Some of the symptoms and issues about ageing, Parkinson’s and HIV are </a:t>
            </a:r>
            <a:r>
              <a:rPr lang="en-GB" sz="3200" b="1" dirty="0">
                <a:solidFill>
                  <a:srgbClr val="EC008C"/>
                </a:solidFill>
                <a:latin typeface="Calibri"/>
              </a:rPr>
              <a:t>interlocking</a:t>
            </a:r>
            <a:r>
              <a:rPr lang="en-GB" sz="3200" dirty="0">
                <a:solidFill>
                  <a:prstClr val="white"/>
                </a:solidFill>
                <a:latin typeface="Calibri"/>
              </a:rPr>
              <a:t> and you can’t always distinguish… </a:t>
            </a:r>
            <a:endParaRPr lang="en-GB" sz="3200" dirty="0" smtClean="0">
              <a:solidFill>
                <a:prstClr val="white"/>
              </a:solidFill>
              <a:latin typeface="Calibri"/>
            </a:endParaRPr>
          </a:p>
          <a:p>
            <a:pPr fontAlgn="auto">
              <a:spcBef>
                <a:spcPts val="0"/>
              </a:spcBef>
              <a:spcAft>
                <a:spcPts val="0"/>
              </a:spcAft>
              <a:buClr>
                <a:srgbClr val="EC008C"/>
              </a:buClr>
              <a:buSzPct val="120000"/>
            </a:pPr>
            <a:endParaRPr lang="en-GB" sz="3200" dirty="0">
              <a:solidFill>
                <a:prstClr val="white"/>
              </a:solidFill>
              <a:latin typeface="Calibri"/>
            </a:endParaRPr>
          </a:p>
          <a:p>
            <a:pPr fontAlgn="auto">
              <a:spcBef>
                <a:spcPts val="0"/>
              </a:spcBef>
              <a:spcAft>
                <a:spcPts val="0"/>
              </a:spcAft>
              <a:buClr>
                <a:srgbClr val="EC008C"/>
              </a:buClr>
              <a:buSzPct val="120000"/>
            </a:pPr>
            <a:r>
              <a:rPr lang="en-GB" sz="3200" dirty="0" smtClean="0">
                <a:solidFill>
                  <a:prstClr val="white"/>
                </a:solidFill>
                <a:latin typeface="Calibri"/>
              </a:rPr>
              <a:t>“I’d </a:t>
            </a:r>
            <a:r>
              <a:rPr lang="en-GB" sz="3200" dirty="0">
                <a:solidFill>
                  <a:prstClr val="white"/>
                </a:solidFill>
                <a:latin typeface="Calibri"/>
              </a:rPr>
              <a:t>like my care to be coordinated by a geriatrician who has </a:t>
            </a:r>
            <a:r>
              <a:rPr lang="en-GB" sz="3200" b="1" dirty="0">
                <a:solidFill>
                  <a:srgbClr val="EC008C"/>
                </a:solidFill>
                <a:latin typeface="Calibri"/>
              </a:rPr>
              <a:t>knowledge of HIV</a:t>
            </a:r>
            <a:r>
              <a:rPr lang="en-GB" sz="3200" dirty="0">
                <a:solidFill>
                  <a:prstClr val="white"/>
                </a:solidFill>
                <a:latin typeface="Calibri"/>
              </a:rPr>
              <a:t>, the heart and other things.” </a:t>
            </a:r>
            <a:endParaRPr lang="en-GB" sz="3200" dirty="0" smtClean="0">
              <a:solidFill>
                <a:prstClr val="white"/>
              </a:solidFill>
              <a:latin typeface="Calibri"/>
            </a:endParaRPr>
          </a:p>
          <a:p>
            <a:pPr fontAlgn="auto">
              <a:spcBef>
                <a:spcPts val="0"/>
              </a:spcBef>
              <a:spcAft>
                <a:spcPts val="0"/>
              </a:spcAft>
              <a:buClr>
                <a:srgbClr val="EC008C"/>
              </a:buClr>
              <a:buSzPct val="120000"/>
            </a:pPr>
            <a:endParaRPr lang="en-GB" sz="2800" dirty="0">
              <a:solidFill>
                <a:prstClr val="white"/>
              </a:solidFill>
            </a:endParaRPr>
          </a:p>
          <a:p>
            <a:pPr fontAlgn="auto">
              <a:spcBef>
                <a:spcPts val="0"/>
              </a:spcBef>
              <a:spcAft>
                <a:spcPts val="0"/>
              </a:spcAft>
              <a:buClr>
                <a:srgbClr val="EC008C"/>
              </a:buClr>
              <a:buSzPct val="120000"/>
            </a:pPr>
            <a:endParaRPr lang="en-GB" sz="2800" dirty="0" smtClean="0">
              <a:solidFill>
                <a:prstClr val="white"/>
              </a:solidFill>
            </a:endParaRPr>
          </a:p>
          <a:p>
            <a:pPr fontAlgn="auto">
              <a:spcBef>
                <a:spcPts val="0"/>
              </a:spcBef>
              <a:spcAft>
                <a:spcPts val="0"/>
              </a:spcAft>
              <a:buClr>
                <a:srgbClr val="EC008C"/>
              </a:buClr>
              <a:buSzPct val="120000"/>
            </a:pPr>
            <a:endParaRPr lang="en-GB" sz="2800" dirty="0">
              <a:solidFill>
                <a:prstClr val="white"/>
              </a:solidFill>
            </a:endParaRPr>
          </a:p>
        </p:txBody>
      </p:sp>
    </p:spTree>
    <p:extLst>
      <p:ext uri="{BB962C8B-B14F-4D97-AF65-F5344CB8AC3E}">
        <p14:creationId xmlns:p14="http://schemas.microsoft.com/office/powerpoint/2010/main" val="1259495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0" y="0"/>
            <a:ext cx="9144000" cy="7841737"/>
          </a:xfrm>
        </p:spPr>
      </p:pic>
      <p:sp>
        <p:nvSpPr>
          <p:cNvPr id="7" name="TextBox 6"/>
          <p:cNvSpPr txBox="1">
            <a:spLocks noChangeArrowheads="1"/>
          </p:cNvSpPr>
          <p:nvPr/>
        </p:nvSpPr>
        <p:spPr bwMode="auto">
          <a:xfrm>
            <a:off x="-2412268" y="416798"/>
            <a:ext cx="4824536" cy="523220"/>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US" sz="2800" b="1" dirty="0" smtClean="0">
                <a:solidFill>
                  <a:srgbClr val="FFFFFF"/>
                </a:solidFill>
              </a:rPr>
              <a:t>Jim’s story: </a:t>
            </a:r>
            <a:endParaRPr lang="en-US" sz="2800" b="1" dirty="0">
              <a:solidFill>
                <a:srgbClr val="FFFFFF"/>
              </a:solidFill>
            </a:endParaRPr>
          </a:p>
        </p:txBody>
      </p:sp>
      <p:sp>
        <p:nvSpPr>
          <p:cNvPr id="3" name="TextBox 2"/>
          <p:cNvSpPr txBox="1"/>
          <p:nvPr/>
        </p:nvSpPr>
        <p:spPr>
          <a:xfrm>
            <a:off x="971600" y="982081"/>
            <a:ext cx="7740352" cy="10310515"/>
          </a:xfrm>
          <a:prstGeom prst="rect">
            <a:avLst/>
          </a:prstGeom>
          <a:noFill/>
        </p:spPr>
        <p:txBody>
          <a:bodyPr wrap="square" rtlCol="0">
            <a:spAutoFit/>
          </a:bodyPr>
          <a:lstStyle/>
          <a:p>
            <a:pPr fontAlgn="auto">
              <a:spcBef>
                <a:spcPts val="0"/>
              </a:spcBef>
              <a:spcAft>
                <a:spcPts val="0"/>
              </a:spcAft>
              <a:buClr>
                <a:srgbClr val="EC008C"/>
              </a:buClr>
              <a:buSzPct val="120000"/>
            </a:pPr>
            <a:endParaRPr lang="en-GB" sz="2800" dirty="0" smtClean="0">
              <a:solidFill>
                <a:prstClr val="white"/>
              </a:solidFill>
            </a:endParaRPr>
          </a:p>
          <a:p>
            <a:pPr fontAlgn="auto">
              <a:spcBef>
                <a:spcPts val="0"/>
              </a:spcBef>
              <a:spcAft>
                <a:spcPts val="0"/>
              </a:spcAft>
              <a:buClr>
                <a:srgbClr val="EC008C"/>
              </a:buClr>
              <a:buSzPct val="120000"/>
            </a:pPr>
            <a:endParaRPr lang="en-GB" sz="2800" dirty="0">
              <a:solidFill>
                <a:prstClr val="white"/>
              </a:solidFill>
            </a:endParaRPr>
          </a:p>
          <a:p>
            <a:pPr fontAlgn="auto">
              <a:spcBef>
                <a:spcPts val="0"/>
              </a:spcBef>
              <a:spcAft>
                <a:spcPts val="0"/>
              </a:spcAft>
              <a:buClr>
                <a:srgbClr val="EC008C"/>
              </a:buClr>
              <a:buSzPct val="120000"/>
            </a:pPr>
            <a:r>
              <a:rPr lang="en-GB" sz="2800" dirty="0" smtClean="0">
                <a:solidFill>
                  <a:prstClr val="white"/>
                </a:solidFill>
              </a:rPr>
              <a:t>Jim now lives in Sheltered Housing: </a:t>
            </a:r>
          </a:p>
          <a:p>
            <a:pPr fontAlgn="auto">
              <a:spcBef>
                <a:spcPts val="0"/>
              </a:spcBef>
              <a:spcAft>
                <a:spcPts val="600"/>
              </a:spcAft>
            </a:pPr>
            <a:endParaRPr lang="en-GB" sz="2800" dirty="0" smtClean="0">
              <a:solidFill>
                <a:prstClr val="white"/>
              </a:solidFill>
              <a:latin typeface="Calibri"/>
            </a:endParaRPr>
          </a:p>
          <a:p>
            <a:pPr marL="742950" lvl="1" indent="-285750" fontAlgn="auto">
              <a:spcBef>
                <a:spcPts val="0"/>
              </a:spcBef>
              <a:spcAft>
                <a:spcPts val="600"/>
              </a:spcAft>
              <a:buClr>
                <a:srgbClr val="EC008C"/>
              </a:buClr>
              <a:buSzPct val="120000"/>
              <a:buFont typeface="Calibri" panose="020F0502020204030204" pitchFamily="34" charset="0"/>
              <a:buChar char="&gt;"/>
            </a:pPr>
            <a:r>
              <a:rPr lang="en-GB" sz="2800" dirty="0" smtClean="0">
                <a:solidFill>
                  <a:prstClr val="white"/>
                </a:solidFill>
              </a:rPr>
              <a:t>  Wants more involvement in decisions</a:t>
            </a:r>
          </a:p>
          <a:p>
            <a:pPr marL="742950" lvl="1" indent="-285750" fontAlgn="auto">
              <a:spcBef>
                <a:spcPts val="0"/>
              </a:spcBef>
              <a:spcAft>
                <a:spcPts val="600"/>
              </a:spcAft>
              <a:buClr>
                <a:srgbClr val="EC008C"/>
              </a:buClr>
              <a:buSzPct val="120000"/>
              <a:buFont typeface="Calibri" panose="020F0502020204030204" pitchFamily="34" charset="0"/>
              <a:buChar char="&gt;"/>
            </a:pPr>
            <a:r>
              <a:rPr lang="en-GB" sz="2800" dirty="0" smtClean="0">
                <a:solidFill>
                  <a:prstClr val="white"/>
                </a:solidFill>
              </a:rPr>
              <a:t>  Has found a sense of community</a:t>
            </a:r>
          </a:p>
          <a:p>
            <a:pPr marL="742950" lvl="1" indent="-285750" fontAlgn="auto">
              <a:spcBef>
                <a:spcPts val="0"/>
              </a:spcBef>
              <a:spcAft>
                <a:spcPts val="600"/>
              </a:spcAft>
              <a:buClr>
                <a:srgbClr val="EC008C"/>
              </a:buClr>
              <a:buSzPct val="120000"/>
              <a:buFont typeface="Calibri" panose="020F0502020204030204" pitchFamily="34" charset="0"/>
              <a:buChar char="&gt;"/>
            </a:pPr>
            <a:r>
              <a:rPr lang="en-GB" sz="2800" dirty="0" smtClean="0">
                <a:solidFill>
                  <a:prstClr val="white"/>
                </a:solidFill>
              </a:rPr>
              <a:t>  But feels cut off from the wider community  </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p:txBody>
      </p:sp>
    </p:spTree>
    <p:extLst>
      <p:ext uri="{BB962C8B-B14F-4D97-AF65-F5344CB8AC3E}">
        <p14:creationId xmlns:p14="http://schemas.microsoft.com/office/powerpoint/2010/main" val="3664624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0" y="0"/>
            <a:ext cx="9144000" cy="7841737"/>
          </a:xfrm>
        </p:spPr>
      </p:pic>
      <p:sp>
        <p:nvSpPr>
          <p:cNvPr id="7" name="TextBox 6"/>
          <p:cNvSpPr txBox="1">
            <a:spLocks noChangeArrowheads="1"/>
          </p:cNvSpPr>
          <p:nvPr/>
        </p:nvSpPr>
        <p:spPr bwMode="auto">
          <a:xfrm>
            <a:off x="-2412268" y="416798"/>
            <a:ext cx="4824536" cy="523220"/>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US" sz="2800" b="1" dirty="0" smtClean="0">
                <a:solidFill>
                  <a:srgbClr val="FFFFFF"/>
                </a:solidFill>
              </a:rPr>
              <a:t>Jim’s story: </a:t>
            </a:r>
            <a:endParaRPr lang="en-US" sz="2800" b="1" dirty="0">
              <a:solidFill>
                <a:srgbClr val="FFFFFF"/>
              </a:solidFill>
            </a:endParaRPr>
          </a:p>
        </p:txBody>
      </p:sp>
      <p:sp>
        <p:nvSpPr>
          <p:cNvPr id="3" name="TextBox 2"/>
          <p:cNvSpPr txBox="1"/>
          <p:nvPr/>
        </p:nvSpPr>
        <p:spPr>
          <a:xfrm>
            <a:off x="755576" y="2060848"/>
            <a:ext cx="7632848" cy="2800767"/>
          </a:xfrm>
          <a:prstGeom prst="rect">
            <a:avLst/>
          </a:prstGeom>
          <a:noFill/>
        </p:spPr>
        <p:txBody>
          <a:bodyPr wrap="square" rtlCol="0">
            <a:spAutoFit/>
          </a:bodyPr>
          <a:lstStyle/>
          <a:p>
            <a:pPr fontAlgn="auto">
              <a:spcBef>
                <a:spcPts val="0"/>
              </a:spcBef>
              <a:spcAft>
                <a:spcPts val="0"/>
              </a:spcAft>
              <a:defRPr/>
            </a:pPr>
            <a:r>
              <a:rPr lang="en-GB" sz="2800" dirty="0">
                <a:solidFill>
                  <a:prstClr val="white"/>
                </a:solidFill>
              </a:rPr>
              <a:t>“I am very keen to keep on prodding out to the community.  We look like a secret service building or prison, but we are actually quite nice and if you would like a cup of coffee come in and see us.  So we are working away at that level.  It is a </a:t>
            </a:r>
            <a:r>
              <a:rPr lang="en-GB" sz="3600" b="1" dirty="0">
                <a:solidFill>
                  <a:srgbClr val="EC008C"/>
                </a:solidFill>
              </a:rPr>
              <a:t>hard slog</a:t>
            </a:r>
            <a:r>
              <a:rPr lang="en-GB" sz="2800" dirty="0">
                <a:solidFill>
                  <a:prstClr val="white"/>
                </a:solidFill>
              </a:rPr>
              <a:t>.” </a:t>
            </a:r>
          </a:p>
        </p:txBody>
      </p:sp>
    </p:spTree>
    <p:extLst>
      <p:ext uri="{BB962C8B-B14F-4D97-AF65-F5344CB8AC3E}">
        <p14:creationId xmlns:p14="http://schemas.microsoft.com/office/powerpoint/2010/main" val="28247264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0" y="0"/>
            <a:ext cx="9144000" cy="7841737"/>
          </a:xfrm>
        </p:spPr>
      </p:pic>
      <p:sp>
        <p:nvSpPr>
          <p:cNvPr id="7" name="TextBox 6"/>
          <p:cNvSpPr txBox="1">
            <a:spLocks noChangeArrowheads="1"/>
          </p:cNvSpPr>
          <p:nvPr/>
        </p:nvSpPr>
        <p:spPr bwMode="auto">
          <a:xfrm>
            <a:off x="-2412268" y="416798"/>
            <a:ext cx="4824536" cy="523220"/>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US" sz="2800" b="1" dirty="0" smtClean="0">
                <a:solidFill>
                  <a:srgbClr val="FFFFFF"/>
                </a:solidFill>
              </a:rPr>
              <a:t>Jim’s story: </a:t>
            </a:r>
            <a:endParaRPr lang="en-US" sz="2800" b="1" dirty="0">
              <a:solidFill>
                <a:srgbClr val="FFFFFF"/>
              </a:solidFill>
            </a:endParaRPr>
          </a:p>
        </p:txBody>
      </p:sp>
      <p:sp>
        <p:nvSpPr>
          <p:cNvPr id="3" name="TextBox 2"/>
          <p:cNvSpPr txBox="1"/>
          <p:nvPr/>
        </p:nvSpPr>
        <p:spPr>
          <a:xfrm>
            <a:off x="1043608" y="1556792"/>
            <a:ext cx="7632848" cy="10002738"/>
          </a:xfrm>
          <a:prstGeom prst="rect">
            <a:avLst/>
          </a:prstGeom>
          <a:noFill/>
        </p:spPr>
        <p:txBody>
          <a:bodyPr wrap="square" rtlCol="0">
            <a:spAutoFit/>
          </a:bodyPr>
          <a:lstStyle/>
          <a:p>
            <a:pPr fontAlgn="auto">
              <a:spcBef>
                <a:spcPts val="0"/>
              </a:spcBef>
              <a:spcAft>
                <a:spcPts val="0"/>
              </a:spcAft>
              <a:buClr>
                <a:srgbClr val="EC008C"/>
              </a:buClr>
              <a:buSzPct val="120000"/>
            </a:pPr>
            <a:r>
              <a:rPr lang="en-GB" sz="2800" dirty="0" smtClean="0">
                <a:solidFill>
                  <a:prstClr val="white"/>
                </a:solidFill>
              </a:rPr>
              <a:t>As a gay man, Jim’s needs are not always met: </a:t>
            </a:r>
          </a:p>
          <a:p>
            <a:pPr fontAlgn="auto">
              <a:spcBef>
                <a:spcPts val="0"/>
              </a:spcBef>
              <a:spcAft>
                <a:spcPts val="0"/>
              </a:spcAft>
            </a:pPr>
            <a:endParaRPr lang="en-GB" sz="2800" dirty="0" smtClean="0">
              <a:solidFill>
                <a:prstClr val="white"/>
              </a:solidFill>
              <a:latin typeface="Calibri"/>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‘Coming out’</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Lack of LGBT resources and information</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Poor understanding of LGBT needs </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p:txBody>
      </p:sp>
    </p:spTree>
    <p:extLst>
      <p:ext uri="{BB962C8B-B14F-4D97-AF65-F5344CB8AC3E}">
        <p14:creationId xmlns:p14="http://schemas.microsoft.com/office/powerpoint/2010/main" val="309749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0" y="0"/>
            <a:ext cx="9144000" cy="7841737"/>
          </a:xfrm>
        </p:spPr>
      </p:pic>
      <p:sp>
        <p:nvSpPr>
          <p:cNvPr id="7" name="TextBox 6"/>
          <p:cNvSpPr txBox="1">
            <a:spLocks noChangeArrowheads="1"/>
          </p:cNvSpPr>
          <p:nvPr/>
        </p:nvSpPr>
        <p:spPr bwMode="auto">
          <a:xfrm>
            <a:off x="-2412268" y="416798"/>
            <a:ext cx="5184068" cy="523220"/>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US" sz="2800" b="1" dirty="0" smtClean="0">
                <a:solidFill>
                  <a:srgbClr val="FFFFFF"/>
                </a:solidFill>
              </a:rPr>
              <a:t>Jim’s story: </a:t>
            </a:r>
            <a:endParaRPr lang="en-US" sz="2800" b="1" dirty="0">
              <a:solidFill>
                <a:srgbClr val="FFFFFF"/>
              </a:solidFill>
            </a:endParaRPr>
          </a:p>
        </p:txBody>
      </p:sp>
      <p:sp>
        <p:nvSpPr>
          <p:cNvPr id="3" name="TextBox 2"/>
          <p:cNvSpPr txBox="1"/>
          <p:nvPr/>
        </p:nvSpPr>
        <p:spPr>
          <a:xfrm>
            <a:off x="971600" y="940018"/>
            <a:ext cx="7128792" cy="12403395"/>
          </a:xfrm>
          <a:prstGeom prst="rect">
            <a:avLst/>
          </a:prstGeom>
          <a:noFill/>
        </p:spPr>
        <p:txBody>
          <a:bodyPr wrap="square" rtlCol="0">
            <a:spAutoFit/>
          </a:bodyPr>
          <a:lstStyle/>
          <a:p>
            <a:pPr fontAlgn="auto">
              <a:spcBef>
                <a:spcPts val="0"/>
              </a:spcBef>
              <a:spcAft>
                <a:spcPts val="0"/>
              </a:spcAft>
              <a:buClr>
                <a:srgbClr val="EC008C"/>
              </a:buClr>
              <a:buSzPct val="120000"/>
            </a:pPr>
            <a:endParaRPr lang="en-GB" sz="2800" dirty="0" smtClean="0">
              <a:solidFill>
                <a:prstClr val="white"/>
              </a:solidFill>
            </a:endParaRPr>
          </a:p>
          <a:p>
            <a:pPr fontAlgn="auto">
              <a:spcBef>
                <a:spcPts val="0"/>
              </a:spcBef>
              <a:spcAft>
                <a:spcPts val="0"/>
              </a:spcAft>
              <a:buClr>
                <a:srgbClr val="EC008C"/>
              </a:buClr>
              <a:buSzPct val="120000"/>
            </a:pPr>
            <a:endParaRPr lang="en-GB" sz="2800" dirty="0">
              <a:solidFill>
                <a:prstClr val="white"/>
              </a:solidFill>
              <a:latin typeface="Calibri"/>
            </a:endParaRPr>
          </a:p>
          <a:p>
            <a:pPr fontAlgn="auto">
              <a:spcBef>
                <a:spcPts val="0"/>
              </a:spcBef>
              <a:spcAft>
                <a:spcPts val="0"/>
              </a:spcAft>
            </a:pPr>
            <a:endParaRPr lang="en-GB" sz="2800" dirty="0">
              <a:solidFill>
                <a:prstClr val="black"/>
              </a:solidFill>
              <a:latin typeface="Calibri"/>
            </a:endParaRPr>
          </a:p>
          <a:p>
            <a:pPr fontAlgn="auto">
              <a:spcBef>
                <a:spcPts val="0"/>
              </a:spcBef>
              <a:spcAft>
                <a:spcPts val="0"/>
              </a:spcAft>
              <a:defRPr/>
            </a:pPr>
            <a:r>
              <a:rPr lang="en-GB" sz="2800" dirty="0">
                <a:solidFill>
                  <a:prstClr val="white"/>
                </a:solidFill>
              </a:rPr>
              <a:t>“There are a disproportionate number of retired and elderly gays who have no housing support and feel very lonely… there is a </a:t>
            </a:r>
            <a:endParaRPr lang="en-GB" sz="2800" dirty="0" smtClean="0">
              <a:solidFill>
                <a:prstClr val="white"/>
              </a:solidFill>
            </a:endParaRPr>
          </a:p>
          <a:p>
            <a:pPr fontAlgn="auto">
              <a:spcBef>
                <a:spcPts val="0"/>
              </a:spcBef>
              <a:spcAft>
                <a:spcPts val="0"/>
              </a:spcAft>
              <a:defRPr/>
            </a:pPr>
            <a:r>
              <a:rPr lang="en-GB" sz="3300" b="1" dirty="0" smtClean="0">
                <a:solidFill>
                  <a:srgbClr val="EC008C"/>
                </a:solidFill>
              </a:rPr>
              <a:t>lack </a:t>
            </a:r>
            <a:r>
              <a:rPr lang="en-GB" sz="3300" b="1" dirty="0">
                <a:solidFill>
                  <a:srgbClr val="EC008C"/>
                </a:solidFill>
              </a:rPr>
              <a:t>of thinking things through</a:t>
            </a:r>
            <a:r>
              <a:rPr lang="en-GB" sz="2800" dirty="0">
                <a:solidFill>
                  <a:prstClr val="white"/>
                </a:solidFill>
              </a:rPr>
              <a:t>… </a:t>
            </a:r>
            <a:r>
              <a:rPr lang="en-GB" sz="2800" dirty="0" smtClean="0">
                <a:solidFill>
                  <a:prstClr val="white"/>
                </a:solidFill>
              </a:rPr>
              <a:t>  for </a:t>
            </a:r>
            <a:r>
              <a:rPr lang="en-GB" sz="2800" dirty="0">
                <a:solidFill>
                  <a:prstClr val="white"/>
                </a:solidFill>
              </a:rPr>
              <a:t>example there are no proper facilities at Gay Pride for the elderly… so I couldn’t go to Pride this year.”</a:t>
            </a:r>
          </a:p>
          <a:p>
            <a:pPr fontAlgn="auto">
              <a:spcBef>
                <a:spcPts val="0"/>
              </a:spcBef>
              <a:spcAft>
                <a:spcPts val="0"/>
              </a:spcAft>
              <a:buClr>
                <a:srgbClr val="EC008C"/>
              </a:buClr>
              <a:buSzPct val="120000"/>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p:txBody>
      </p:sp>
    </p:spTree>
    <p:extLst>
      <p:ext uri="{BB962C8B-B14F-4D97-AF65-F5344CB8AC3E}">
        <p14:creationId xmlns:p14="http://schemas.microsoft.com/office/powerpoint/2010/main" val="453692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0" y="-171400"/>
            <a:ext cx="9144000" cy="7841737"/>
          </a:xfrm>
        </p:spPr>
      </p:pic>
      <p:sp>
        <p:nvSpPr>
          <p:cNvPr id="7" name="TextBox 6"/>
          <p:cNvSpPr txBox="1">
            <a:spLocks noChangeArrowheads="1"/>
          </p:cNvSpPr>
          <p:nvPr/>
        </p:nvSpPr>
        <p:spPr bwMode="auto">
          <a:xfrm>
            <a:off x="-1981236" y="371180"/>
            <a:ext cx="4969060" cy="523220"/>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US" sz="2800" dirty="0" smtClean="0">
                <a:solidFill>
                  <a:srgbClr val="FFFFFF"/>
                </a:solidFill>
              </a:rPr>
              <a:t>What may help: </a:t>
            </a:r>
            <a:endParaRPr lang="en-US" sz="2800" dirty="0">
              <a:solidFill>
                <a:srgbClr val="FFFFFF"/>
              </a:solidFill>
            </a:endParaRPr>
          </a:p>
        </p:txBody>
      </p:sp>
      <p:sp>
        <p:nvSpPr>
          <p:cNvPr id="3" name="TextBox 2"/>
          <p:cNvSpPr txBox="1"/>
          <p:nvPr/>
        </p:nvSpPr>
        <p:spPr>
          <a:xfrm>
            <a:off x="1511152" y="1807193"/>
            <a:ext cx="7632848" cy="11726287"/>
          </a:xfrm>
          <a:prstGeom prst="rect">
            <a:avLst/>
          </a:prstGeom>
          <a:noFill/>
        </p:spPr>
        <p:txBody>
          <a:bodyPr wrap="square" rtlCol="0">
            <a:spAutoFit/>
          </a:bodyPr>
          <a:lstStyle/>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Human rights based approaches</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Empowerment</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Personalisation and integration</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Training and awareness raising </a:t>
            </a:r>
          </a:p>
          <a:p>
            <a:pPr fontAlgn="auto">
              <a:spcBef>
                <a:spcPts val="0"/>
              </a:spcBef>
              <a:spcAft>
                <a:spcPts val="0"/>
              </a:spcAft>
              <a:buClr>
                <a:srgbClr val="EC008C"/>
              </a:buClr>
              <a:buSzPct val="120000"/>
            </a:pPr>
            <a:endParaRPr lang="en-GB" sz="2800" dirty="0">
              <a:solidFill>
                <a:prstClr val="white"/>
              </a:solidFill>
              <a:latin typeface="Calibri"/>
            </a:endParaRPr>
          </a:p>
          <a:p>
            <a:pPr fontAlgn="auto">
              <a:spcBef>
                <a:spcPts val="0"/>
              </a:spcBef>
              <a:spcAft>
                <a:spcPts val="0"/>
              </a:spcAft>
            </a:pPr>
            <a:endParaRPr lang="en-GB" sz="2800" dirty="0">
              <a:solidFill>
                <a:prstClr val="black"/>
              </a:solidFill>
              <a:latin typeface="Calibri"/>
            </a:endParaRPr>
          </a:p>
          <a:p>
            <a:pPr fontAlgn="auto">
              <a:spcBef>
                <a:spcPts val="0"/>
              </a:spcBef>
              <a:spcAft>
                <a:spcPts val="0"/>
              </a:spcAft>
              <a:buClr>
                <a:srgbClr val="EC008C"/>
              </a:buClr>
              <a:buSzPct val="120000"/>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p:txBody>
      </p:sp>
    </p:spTree>
    <p:extLst>
      <p:ext uri="{BB962C8B-B14F-4D97-AF65-F5344CB8AC3E}">
        <p14:creationId xmlns:p14="http://schemas.microsoft.com/office/powerpoint/2010/main" val="3803340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0" y="-171400"/>
            <a:ext cx="9144000" cy="7841737"/>
          </a:xfrm>
        </p:spPr>
      </p:pic>
      <p:sp>
        <p:nvSpPr>
          <p:cNvPr id="3" name="TextBox 2"/>
          <p:cNvSpPr txBox="1"/>
          <p:nvPr/>
        </p:nvSpPr>
        <p:spPr>
          <a:xfrm>
            <a:off x="755576" y="1052736"/>
            <a:ext cx="7632848" cy="11295400"/>
          </a:xfrm>
          <a:prstGeom prst="rect">
            <a:avLst/>
          </a:prstGeom>
          <a:noFill/>
        </p:spPr>
        <p:txBody>
          <a:bodyPr wrap="square" rtlCol="0">
            <a:spAutoFit/>
          </a:bodyPr>
          <a:lstStyle/>
          <a:p>
            <a:pPr algn="ctr" fontAlgn="auto">
              <a:spcBef>
                <a:spcPts val="0"/>
              </a:spcBef>
              <a:spcAft>
                <a:spcPts val="0"/>
              </a:spcAft>
              <a:buClr>
                <a:srgbClr val="EC008C"/>
              </a:buClr>
              <a:buSzPct val="120000"/>
            </a:pPr>
            <a:r>
              <a:rPr lang="en-GB" sz="2800" dirty="0" smtClean="0">
                <a:solidFill>
                  <a:prstClr val="white"/>
                </a:solidFill>
                <a:latin typeface="Calibri"/>
              </a:rPr>
              <a:t>THANK YOU</a:t>
            </a:r>
          </a:p>
          <a:p>
            <a:pPr algn="ctr" fontAlgn="auto">
              <a:spcBef>
                <a:spcPts val="0"/>
              </a:spcBef>
              <a:spcAft>
                <a:spcPts val="0"/>
              </a:spcAft>
              <a:buClr>
                <a:srgbClr val="EC008C"/>
              </a:buClr>
              <a:buSzPct val="120000"/>
            </a:pPr>
            <a:endParaRPr lang="en-GB" sz="2800" dirty="0">
              <a:solidFill>
                <a:prstClr val="white"/>
              </a:solidFill>
              <a:latin typeface="Calibri"/>
            </a:endParaRPr>
          </a:p>
          <a:p>
            <a:pPr algn="ctr" fontAlgn="auto">
              <a:spcBef>
                <a:spcPts val="0"/>
              </a:spcBef>
              <a:spcAft>
                <a:spcPts val="0"/>
              </a:spcAft>
              <a:buClr>
                <a:srgbClr val="EC008C"/>
              </a:buClr>
              <a:buSzPct val="120000"/>
            </a:pPr>
            <a:endParaRPr lang="en-GB" sz="2800" dirty="0" smtClean="0">
              <a:solidFill>
                <a:prstClr val="white"/>
              </a:solidFill>
              <a:latin typeface="Calibri"/>
            </a:endParaRPr>
          </a:p>
          <a:p>
            <a:pPr algn="ctr" fontAlgn="auto">
              <a:spcBef>
                <a:spcPts val="0"/>
              </a:spcBef>
              <a:spcAft>
                <a:spcPts val="0"/>
              </a:spcAft>
              <a:buClr>
                <a:srgbClr val="EC008C"/>
              </a:buClr>
              <a:buSzPct val="120000"/>
            </a:pPr>
            <a:endParaRPr lang="en-GB" sz="2800" dirty="0">
              <a:solidFill>
                <a:prstClr val="white"/>
              </a:solidFill>
              <a:latin typeface="Calibri"/>
            </a:endParaRPr>
          </a:p>
          <a:p>
            <a:pPr algn="ctr" fontAlgn="auto">
              <a:spcBef>
                <a:spcPts val="0"/>
              </a:spcBef>
              <a:spcAft>
                <a:spcPts val="0"/>
              </a:spcAft>
              <a:buClr>
                <a:srgbClr val="EC008C"/>
              </a:buClr>
              <a:buSzPct val="120000"/>
            </a:pPr>
            <a:r>
              <a:rPr lang="en-GB" sz="2800" dirty="0" smtClean="0">
                <a:solidFill>
                  <a:prstClr val="white"/>
                </a:solidFill>
                <a:latin typeface="Calibri"/>
              </a:rPr>
              <a:t>Aidan.Collins@hivscotland.com </a:t>
            </a:r>
          </a:p>
          <a:p>
            <a:pPr fontAlgn="auto">
              <a:spcBef>
                <a:spcPts val="0"/>
              </a:spcBef>
              <a:spcAft>
                <a:spcPts val="0"/>
              </a:spcAft>
              <a:buClr>
                <a:srgbClr val="EC008C"/>
              </a:buClr>
              <a:buSzPct val="120000"/>
            </a:pPr>
            <a:endParaRPr lang="en-GB" sz="2800" dirty="0">
              <a:solidFill>
                <a:prstClr val="white"/>
              </a:solidFill>
              <a:latin typeface="Calibri"/>
            </a:endParaRPr>
          </a:p>
          <a:p>
            <a:pPr fontAlgn="auto">
              <a:spcBef>
                <a:spcPts val="0"/>
              </a:spcBef>
              <a:spcAft>
                <a:spcPts val="0"/>
              </a:spcAft>
              <a:buClr>
                <a:srgbClr val="EC008C"/>
              </a:buClr>
              <a:buSzPct val="120000"/>
            </a:pPr>
            <a:endParaRPr lang="en-GB" sz="2800" dirty="0">
              <a:solidFill>
                <a:prstClr val="white"/>
              </a:solidFill>
              <a:latin typeface="Calibri"/>
            </a:endParaRPr>
          </a:p>
          <a:p>
            <a:pPr fontAlgn="auto">
              <a:spcBef>
                <a:spcPts val="0"/>
              </a:spcBef>
              <a:spcAft>
                <a:spcPts val="0"/>
              </a:spcAft>
            </a:pPr>
            <a:endParaRPr lang="en-GB" sz="2800" dirty="0">
              <a:solidFill>
                <a:prstClr val="black"/>
              </a:solidFill>
              <a:latin typeface="Calibri"/>
            </a:endParaRPr>
          </a:p>
          <a:p>
            <a:pPr fontAlgn="auto">
              <a:spcBef>
                <a:spcPts val="0"/>
              </a:spcBef>
              <a:spcAft>
                <a:spcPts val="0"/>
              </a:spcAft>
              <a:buClr>
                <a:srgbClr val="EC008C"/>
              </a:buClr>
              <a:buSzPct val="120000"/>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p:txBody>
      </p:sp>
    </p:spTree>
    <p:extLst>
      <p:ext uri="{BB962C8B-B14F-4D97-AF65-F5344CB8AC3E}">
        <p14:creationId xmlns:p14="http://schemas.microsoft.com/office/powerpoint/2010/main" val="1437409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180528" y="-29294"/>
            <a:ext cx="9343578" cy="7841737"/>
          </a:xfrm>
        </p:spPr>
      </p:pic>
      <p:sp>
        <p:nvSpPr>
          <p:cNvPr id="7" name="TextBox 6"/>
          <p:cNvSpPr txBox="1">
            <a:spLocks noChangeArrowheads="1"/>
          </p:cNvSpPr>
          <p:nvPr/>
        </p:nvSpPr>
        <p:spPr bwMode="auto">
          <a:xfrm>
            <a:off x="-1981236" y="858970"/>
            <a:ext cx="4824536" cy="523220"/>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US" sz="2800" b="1" dirty="0" smtClean="0">
                <a:solidFill>
                  <a:srgbClr val="FFFFFF"/>
                </a:solidFill>
              </a:rPr>
              <a:t>About HIV</a:t>
            </a:r>
            <a:r>
              <a:rPr lang="en-US" sz="2800" dirty="0" smtClean="0">
                <a:solidFill>
                  <a:srgbClr val="FFFFFF"/>
                </a:solidFill>
              </a:rPr>
              <a:t> </a:t>
            </a:r>
            <a:endParaRPr lang="en-US" sz="2800" dirty="0">
              <a:solidFill>
                <a:srgbClr val="FFFFFF"/>
              </a:solidFill>
            </a:endParaRPr>
          </a:p>
        </p:txBody>
      </p:sp>
      <p:sp>
        <p:nvSpPr>
          <p:cNvPr id="3" name="TextBox 2"/>
          <p:cNvSpPr txBox="1"/>
          <p:nvPr/>
        </p:nvSpPr>
        <p:spPr>
          <a:xfrm>
            <a:off x="683568" y="1556792"/>
            <a:ext cx="7632848" cy="6555641"/>
          </a:xfrm>
          <a:prstGeom prst="rect">
            <a:avLst/>
          </a:prstGeom>
          <a:noFill/>
        </p:spPr>
        <p:txBody>
          <a:bodyPr wrap="square" rtlCol="0">
            <a:spAutoFit/>
          </a:bodyPr>
          <a:lstStyle/>
          <a:p>
            <a:pPr fontAlgn="auto">
              <a:spcBef>
                <a:spcPts val="0"/>
              </a:spcBef>
              <a:spcAft>
                <a:spcPts val="0"/>
              </a:spcAft>
              <a:buClr>
                <a:srgbClr val="EC008C"/>
              </a:buClr>
              <a:buSzPct val="120000"/>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  4705 people currently diagnosed in Scotland</a:t>
            </a:r>
          </a:p>
          <a:p>
            <a:pPr lvl="1" fontAlgn="auto">
              <a:spcBef>
                <a:spcPts val="0"/>
              </a:spcBef>
              <a:spcAft>
                <a:spcPts val="0"/>
              </a:spcAft>
              <a:buClr>
                <a:srgbClr val="EC008C"/>
              </a:buClr>
              <a:buSzPct val="120000"/>
            </a:pPr>
            <a:r>
              <a:rPr lang="en-GB" sz="2800" dirty="0" smtClean="0">
                <a:solidFill>
                  <a:srgbClr val="EC008C"/>
                </a:solidFill>
              </a:rPr>
              <a:t>	- </a:t>
            </a:r>
            <a:r>
              <a:rPr lang="en-GB" sz="2800" dirty="0" smtClean="0">
                <a:solidFill>
                  <a:prstClr val="white"/>
                </a:solidFill>
              </a:rPr>
              <a:t>354 newly diagnosed in 2013  </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  Approx. </a:t>
            </a:r>
            <a:r>
              <a:rPr lang="en-GB" sz="2800" dirty="0">
                <a:solidFill>
                  <a:prstClr val="white"/>
                </a:solidFill>
              </a:rPr>
              <a:t>25% remain undiagnosed </a:t>
            </a: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fontAlgn="auto">
              <a:spcBef>
                <a:spcPts val="0"/>
              </a:spcBef>
              <a:spcAft>
                <a:spcPts val="0"/>
              </a:spcAft>
              <a:buClr>
                <a:srgbClr val="EC008C"/>
              </a:buClr>
              <a:buSzPct val="120000"/>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  3941 attending </a:t>
            </a:r>
            <a:r>
              <a:rPr lang="en-GB" sz="2800" dirty="0">
                <a:solidFill>
                  <a:prstClr val="white"/>
                </a:solidFill>
              </a:rPr>
              <a:t>for </a:t>
            </a:r>
            <a:r>
              <a:rPr lang="en-GB" sz="2800" dirty="0" smtClean="0">
                <a:solidFill>
                  <a:prstClr val="white"/>
                </a:solidFill>
              </a:rPr>
              <a:t>care </a:t>
            </a:r>
            <a:r>
              <a:rPr lang="en-GB" sz="2800" dirty="0">
                <a:solidFill>
                  <a:prstClr val="white"/>
                </a:solidFill>
              </a:rPr>
              <a:t>and </a:t>
            </a:r>
            <a:r>
              <a:rPr lang="en-GB" sz="2800" dirty="0" smtClean="0">
                <a:solidFill>
                  <a:prstClr val="white"/>
                </a:solidFill>
              </a:rPr>
              <a:t>treatment</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p:txBody>
      </p:sp>
    </p:spTree>
    <p:extLst>
      <p:ext uri="{BB962C8B-B14F-4D97-AF65-F5344CB8AC3E}">
        <p14:creationId xmlns:p14="http://schemas.microsoft.com/office/powerpoint/2010/main" val="3255867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0" y="0"/>
            <a:ext cx="9144000" cy="7841737"/>
          </a:xfrm>
        </p:spPr>
      </p:pic>
      <p:sp>
        <p:nvSpPr>
          <p:cNvPr id="7" name="TextBox 6"/>
          <p:cNvSpPr txBox="1">
            <a:spLocks noChangeArrowheads="1"/>
          </p:cNvSpPr>
          <p:nvPr/>
        </p:nvSpPr>
        <p:spPr bwMode="auto">
          <a:xfrm>
            <a:off x="-756592" y="421504"/>
            <a:ext cx="5400600" cy="523220"/>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US" sz="2800" b="1" dirty="0" smtClean="0">
                <a:solidFill>
                  <a:srgbClr val="FFFFFF"/>
                </a:solidFill>
              </a:rPr>
              <a:t>Ageing HIV population </a:t>
            </a:r>
            <a:endParaRPr lang="en-US" sz="2800" b="1" dirty="0">
              <a:solidFill>
                <a:srgbClr val="FFFFFF"/>
              </a:solidFill>
            </a:endParaRPr>
          </a:p>
        </p:txBody>
      </p:sp>
      <p:sp>
        <p:nvSpPr>
          <p:cNvPr id="3" name="TextBox 2"/>
          <p:cNvSpPr txBox="1"/>
          <p:nvPr/>
        </p:nvSpPr>
        <p:spPr>
          <a:xfrm>
            <a:off x="755576" y="1366228"/>
            <a:ext cx="7632848" cy="9140964"/>
          </a:xfrm>
          <a:prstGeom prst="rect">
            <a:avLst/>
          </a:prstGeom>
          <a:noFill/>
        </p:spPr>
        <p:txBody>
          <a:bodyPr wrap="square" rtlCol="0">
            <a:spAutoFit/>
          </a:bodyPr>
          <a:lstStyle/>
          <a:p>
            <a:pPr fontAlgn="auto">
              <a:spcBef>
                <a:spcPts val="0"/>
              </a:spcBef>
              <a:spcAft>
                <a:spcPts val="0"/>
              </a:spcAft>
              <a:buClr>
                <a:srgbClr val="EC008C"/>
              </a:buClr>
              <a:buSzPct val="120000"/>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HIV </a:t>
            </a:r>
            <a:r>
              <a:rPr lang="en-GB" sz="2800" dirty="0">
                <a:solidFill>
                  <a:prstClr val="white"/>
                </a:solidFill>
              </a:rPr>
              <a:t>is now a manageable chronic condition</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a:solidFill>
                  <a:prstClr val="white"/>
                </a:solidFill>
              </a:rPr>
              <a:t>More people with HIV over 50 than ever before in the UK </a:t>
            </a:r>
            <a:r>
              <a:rPr lang="en-GB" sz="2800" dirty="0" smtClean="0">
                <a:solidFill>
                  <a:prstClr val="white"/>
                </a:solidFill>
              </a:rPr>
              <a:t> (24,510 people in 2012) </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Fastest </a:t>
            </a:r>
            <a:r>
              <a:rPr lang="en-GB" sz="2800" dirty="0">
                <a:solidFill>
                  <a:prstClr val="white"/>
                </a:solidFill>
              </a:rPr>
              <a:t>growing group with HIV in </a:t>
            </a:r>
            <a:r>
              <a:rPr lang="en-GB" sz="2800" dirty="0" smtClean="0">
                <a:solidFill>
                  <a:prstClr val="white"/>
                </a:solidFill>
              </a:rPr>
              <a:t>UK</a:t>
            </a:r>
          </a:p>
          <a:p>
            <a:pPr lvl="1" fontAlgn="auto">
              <a:spcBef>
                <a:spcPts val="0"/>
              </a:spcBef>
              <a:spcAft>
                <a:spcPts val="0"/>
              </a:spcAft>
              <a:buClr>
                <a:srgbClr val="EC008C"/>
              </a:buClr>
              <a:buSzPct val="120000"/>
            </a:pPr>
            <a:r>
              <a:rPr lang="en-GB" sz="2800" dirty="0" smtClean="0">
                <a:solidFill>
                  <a:srgbClr val="EC008C"/>
                </a:solidFill>
              </a:rPr>
              <a:t>-</a:t>
            </a:r>
            <a:r>
              <a:rPr lang="en-GB" sz="2800" dirty="0" smtClean="0">
                <a:solidFill>
                  <a:prstClr val="white"/>
                </a:solidFill>
              </a:rPr>
              <a:t> numbers set </a:t>
            </a:r>
            <a:r>
              <a:rPr lang="en-GB" sz="2800" dirty="0">
                <a:solidFill>
                  <a:prstClr val="white"/>
                </a:solidFill>
              </a:rPr>
              <a:t>to </a:t>
            </a:r>
            <a:r>
              <a:rPr lang="en-GB" sz="2800" dirty="0" smtClean="0">
                <a:solidFill>
                  <a:prstClr val="white"/>
                </a:solidFill>
              </a:rPr>
              <a:t>double in next 5 years</a:t>
            </a: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Increasing numbers being first diagnosed over the age of 50 </a:t>
            </a:r>
            <a:endParaRPr lang="en-GB" sz="2800" dirty="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p:txBody>
      </p:sp>
    </p:spTree>
    <p:extLst>
      <p:ext uri="{BB962C8B-B14F-4D97-AF65-F5344CB8AC3E}">
        <p14:creationId xmlns:p14="http://schemas.microsoft.com/office/powerpoint/2010/main" val="2767693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90264" y="-243408"/>
            <a:ext cx="9468544" cy="7841737"/>
          </a:xfrm>
        </p:spPr>
      </p:pic>
      <p:sp>
        <p:nvSpPr>
          <p:cNvPr id="7" name="TextBox 6"/>
          <p:cNvSpPr txBox="1">
            <a:spLocks noChangeArrowheads="1"/>
          </p:cNvSpPr>
          <p:nvPr/>
        </p:nvSpPr>
        <p:spPr bwMode="auto">
          <a:xfrm>
            <a:off x="-577080" y="429536"/>
            <a:ext cx="6013176" cy="523220"/>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US" sz="2800" b="1" dirty="0" smtClean="0">
                <a:solidFill>
                  <a:srgbClr val="FFFFFF"/>
                </a:solidFill>
              </a:rPr>
              <a:t>Physical and mental health: </a:t>
            </a:r>
            <a:endParaRPr lang="en-US" sz="2800" b="1" dirty="0">
              <a:solidFill>
                <a:srgbClr val="FFFFFF"/>
              </a:solidFill>
            </a:endParaRPr>
          </a:p>
        </p:txBody>
      </p:sp>
      <p:sp>
        <p:nvSpPr>
          <p:cNvPr id="3" name="TextBox 2"/>
          <p:cNvSpPr txBox="1"/>
          <p:nvPr/>
        </p:nvSpPr>
        <p:spPr>
          <a:xfrm>
            <a:off x="827584" y="1196752"/>
            <a:ext cx="7632848" cy="10864513"/>
          </a:xfrm>
          <a:prstGeom prst="rect">
            <a:avLst/>
          </a:prstGeom>
          <a:noFill/>
        </p:spPr>
        <p:txBody>
          <a:bodyPr wrap="square" rtlCol="0">
            <a:spAutoFit/>
          </a:bodyPr>
          <a:lstStyle/>
          <a:p>
            <a:pPr fontAlgn="auto">
              <a:spcBef>
                <a:spcPts val="0"/>
              </a:spcBef>
              <a:spcAft>
                <a:spcPts val="0"/>
              </a:spcAft>
              <a:buClr>
                <a:srgbClr val="EC008C"/>
              </a:buClr>
              <a:buSzPct val="120000"/>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a:solidFill>
                  <a:prstClr val="white"/>
                </a:solidFill>
              </a:rPr>
              <a:t>Co-morbidities </a:t>
            </a:r>
            <a:r>
              <a:rPr lang="en-GB" sz="2800" dirty="0" smtClean="0">
                <a:solidFill>
                  <a:prstClr val="white"/>
                </a:solidFill>
              </a:rPr>
              <a:t>and ageing prematurely  </a:t>
            </a:r>
          </a:p>
          <a:p>
            <a:pPr lvl="1" fontAlgn="auto">
              <a:spcBef>
                <a:spcPts val="0"/>
              </a:spcBef>
              <a:spcAft>
                <a:spcPts val="0"/>
              </a:spcAft>
              <a:buClr>
                <a:srgbClr val="EC008C"/>
              </a:buClr>
              <a:buSzPct val="120000"/>
            </a:pPr>
            <a:r>
              <a:rPr lang="en-GB" sz="2800" dirty="0" smtClean="0">
                <a:solidFill>
                  <a:srgbClr val="EC008C"/>
                </a:solidFill>
              </a:rPr>
              <a:t>-</a:t>
            </a:r>
            <a:r>
              <a:rPr lang="en-GB" sz="2800" dirty="0" smtClean="0">
                <a:solidFill>
                  <a:prstClr val="white"/>
                </a:solidFill>
              </a:rPr>
              <a:t> Cardiovascular </a:t>
            </a:r>
            <a:r>
              <a:rPr lang="en-GB" sz="2800" dirty="0">
                <a:solidFill>
                  <a:prstClr val="white"/>
                </a:solidFill>
              </a:rPr>
              <a:t>disease</a:t>
            </a:r>
          </a:p>
          <a:p>
            <a:pPr lvl="1" fontAlgn="auto">
              <a:spcBef>
                <a:spcPts val="0"/>
              </a:spcBef>
              <a:spcAft>
                <a:spcPts val="0"/>
              </a:spcAft>
              <a:buClr>
                <a:srgbClr val="EC008C"/>
              </a:buClr>
              <a:buSzPct val="120000"/>
            </a:pPr>
            <a:r>
              <a:rPr lang="en-GB" sz="2800" dirty="0" smtClean="0">
                <a:solidFill>
                  <a:srgbClr val="EC008C"/>
                </a:solidFill>
              </a:rPr>
              <a:t>-</a:t>
            </a:r>
            <a:r>
              <a:rPr lang="en-GB" sz="2800" dirty="0" smtClean="0">
                <a:solidFill>
                  <a:prstClr val="white"/>
                </a:solidFill>
              </a:rPr>
              <a:t> Diabetes</a:t>
            </a:r>
            <a:endParaRPr lang="en-GB" sz="2800" dirty="0">
              <a:solidFill>
                <a:prstClr val="white"/>
              </a:solidFill>
            </a:endParaRPr>
          </a:p>
          <a:p>
            <a:pPr lvl="1" fontAlgn="auto">
              <a:spcBef>
                <a:spcPts val="0"/>
              </a:spcBef>
              <a:spcAft>
                <a:spcPts val="0"/>
              </a:spcAft>
              <a:buClr>
                <a:srgbClr val="EC008C"/>
              </a:buClr>
              <a:buSzPct val="120000"/>
            </a:pPr>
            <a:r>
              <a:rPr lang="en-GB" sz="2800" dirty="0" smtClean="0">
                <a:solidFill>
                  <a:srgbClr val="EC008C"/>
                </a:solidFill>
              </a:rPr>
              <a:t>- </a:t>
            </a:r>
            <a:r>
              <a:rPr lang="en-GB" sz="2800" dirty="0" smtClean="0">
                <a:solidFill>
                  <a:prstClr val="white"/>
                </a:solidFill>
              </a:rPr>
              <a:t>Arthritis</a:t>
            </a: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Long term effects of medication?  </a:t>
            </a:r>
            <a:endParaRPr lang="en-GB" sz="2800" dirty="0">
              <a:solidFill>
                <a:prstClr val="white"/>
              </a:solidFill>
            </a:endParaRPr>
          </a:p>
          <a:p>
            <a:pPr fontAlgn="auto">
              <a:spcBef>
                <a:spcPts val="0"/>
              </a:spcBef>
              <a:spcAft>
                <a:spcPts val="0"/>
              </a:spcAft>
              <a:buClr>
                <a:srgbClr val="EC008C"/>
              </a:buClr>
              <a:buSzPct val="120000"/>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Poor mental health </a:t>
            </a:r>
          </a:p>
          <a:p>
            <a:pPr lvl="1" fontAlgn="auto">
              <a:spcBef>
                <a:spcPts val="0"/>
              </a:spcBef>
              <a:spcAft>
                <a:spcPts val="0"/>
              </a:spcAft>
              <a:buClr>
                <a:srgbClr val="EC008C"/>
              </a:buClr>
              <a:buSzPct val="120000"/>
            </a:pPr>
            <a:r>
              <a:rPr lang="en-GB" sz="2800" dirty="0" smtClean="0">
                <a:solidFill>
                  <a:srgbClr val="EC008C"/>
                </a:solidFill>
              </a:rPr>
              <a:t>-</a:t>
            </a:r>
            <a:r>
              <a:rPr lang="en-GB" sz="2800" dirty="0" smtClean="0">
                <a:solidFill>
                  <a:prstClr val="white"/>
                </a:solidFill>
              </a:rPr>
              <a:t> Long-term diagnosed </a:t>
            </a:r>
          </a:p>
          <a:p>
            <a:pPr lvl="1" fontAlgn="auto">
              <a:spcBef>
                <a:spcPts val="0"/>
              </a:spcBef>
              <a:spcAft>
                <a:spcPts val="0"/>
              </a:spcAft>
              <a:buClr>
                <a:srgbClr val="EC008C"/>
              </a:buClr>
              <a:buSzPct val="120000"/>
            </a:pPr>
            <a:r>
              <a:rPr lang="en-GB" sz="2800" dirty="0" smtClean="0">
                <a:solidFill>
                  <a:srgbClr val="EC008C"/>
                </a:solidFill>
              </a:rPr>
              <a:t>-</a:t>
            </a:r>
            <a:r>
              <a:rPr lang="en-GB" sz="2800" dirty="0" smtClean="0">
                <a:solidFill>
                  <a:prstClr val="white"/>
                </a:solidFill>
              </a:rPr>
              <a:t> Older gay and bisexual men </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p:txBody>
      </p:sp>
    </p:spTree>
    <p:extLst>
      <p:ext uri="{BB962C8B-B14F-4D97-AF65-F5344CB8AC3E}">
        <p14:creationId xmlns:p14="http://schemas.microsoft.com/office/powerpoint/2010/main" val="1255195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0" y="0"/>
            <a:ext cx="9144000" cy="7841737"/>
          </a:xfrm>
        </p:spPr>
      </p:pic>
      <p:sp>
        <p:nvSpPr>
          <p:cNvPr id="7" name="TextBox 6"/>
          <p:cNvSpPr txBox="1">
            <a:spLocks noChangeArrowheads="1"/>
          </p:cNvSpPr>
          <p:nvPr/>
        </p:nvSpPr>
        <p:spPr bwMode="auto">
          <a:xfrm>
            <a:off x="-1404664" y="429496"/>
            <a:ext cx="4824536" cy="523220"/>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US" sz="2800" b="1" dirty="0" smtClean="0">
                <a:solidFill>
                  <a:srgbClr val="FFFFFF"/>
                </a:solidFill>
              </a:rPr>
              <a:t>Social care: </a:t>
            </a:r>
            <a:endParaRPr lang="en-US" sz="2800" b="1" dirty="0">
              <a:solidFill>
                <a:srgbClr val="FFFFFF"/>
              </a:solidFill>
            </a:endParaRPr>
          </a:p>
        </p:txBody>
      </p:sp>
      <p:sp>
        <p:nvSpPr>
          <p:cNvPr id="3" name="TextBox 2"/>
          <p:cNvSpPr txBox="1"/>
          <p:nvPr/>
        </p:nvSpPr>
        <p:spPr>
          <a:xfrm>
            <a:off x="755576" y="1077628"/>
            <a:ext cx="7632848" cy="11726287"/>
          </a:xfrm>
          <a:prstGeom prst="rect">
            <a:avLst/>
          </a:prstGeom>
          <a:noFill/>
        </p:spPr>
        <p:txBody>
          <a:bodyPr wrap="square" rtlCol="0">
            <a:spAutoFit/>
          </a:bodyPr>
          <a:lstStyle/>
          <a:p>
            <a:pPr fontAlgn="auto">
              <a:spcBef>
                <a:spcPts val="0"/>
              </a:spcBef>
              <a:spcAft>
                <a:spcPts val="0"/>
              </a:spcAft>
              <a:buClr>
                <a:srgbClr val="EC008C"/>
              </a:buClr>
              <a:buSzPct val="120000"/>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High level of social care need</a:t>
            </a:r>
          </a:p>
          <a:p>
            <a:pPr lvl="1" fontAlgn="auto">
              <a:spcBef>
                <a:spcPts val="0"/>
              </a:spcBef>
              <a:spcAft>
                <a:spcPts val="0"/>
              </a:spcAft>
              <a:buClr>
                <a:srgbClr val="EC008C"/>
              </a:buClr>
              <a:buSzPct val="120000"/>
            </a:pPr>
            <a:r>
              <a:rPr lang="en-GB" sz="2800" dirty="0" smtClean="0">
                <a:solidFill>
                  <a:srgbClr val="EC008C"/>
                </a:solidFill>
              </a:rPr>
              <a:t>-</a:t>
            </a:r>
            <a:r>
              <a:rPr lang="en-GB" sz="2800" dirty="0" smtClean="0">
                <a:solidFill>
                  <a:prstClr val="white"/>
                </a:solidFill>
              </a:rPr>
              <a:t> Lack of specialist services </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HIV related stigma in care / housing</a:t>
            </a:r>
          </a:p>
          <a:p>
            <a:pPr lvl="1" fontAlgn="auto">
              <a:spcBef>
                <a:spcPts val="0"/>
              </a:spcBef>
              <a:spcAft>
                <a:spcPts val="0"/>
              </a:spcAft>
              <a:buClr>
                <a:srgbClr val="EC008C"/>
              </a:buClr>
              <a:buSzPct val="120000"/>
            </a:pPr>
            <a:r>
              <a:rPr lang="en-GB" sz="2800" dirty="0" smtClean="0">
                <a:solidFill>
                  <a:srgbClr val="EC008C"/>
                </a:solidFill>
              </a:rPr>
              <a:t>-</a:t>
            </a:r>
            <a:r>
              <a:rPr lang="en-GB" sz="2800" dirty="0" smtClean="0">
                <a:solidFill>
                  <a:prstClr val="white"/>
                </a:solidFill>
              </a:rPr>
              <a:t> Homophobia  </a:t>
            </a:r>
          </a:p>
          <a:p>
            <a:pPr fontAlgn="auto">
              <a:spcBef>
                <a:spcPts val="0"/>
              </a:spcBef>
              <a:spcAft>
                <a:spcPts val="0"/>
              </a:spcAft>
              <a:buClr>
                <a:srgbClr val="EC008C"/>
              </a:buClr>
              <a:buSzPct val="120000"/>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Increased isolation and loneliness</a:t>
            </a:r>
          </a:p>
          <a:p>
            <a:pPr lvl="1" fontAlgn="auto">
              <a:spcBef>
                <a:spcPts val="0"/>
              </a:spcBef>
              <a:spcAft>
                <a:spcPts val="0"/>
              </a:spcAft>
              <a:buClr>
                <a:srgbClr val="EC008C"/>
              </a:buClr>
              <a:buSzPct val="120000"/>
            </a:pPr>
            <a:r>
              <a:rPr lang="en-GB" sz="2800" dirty="0" smtClean="0">
                <a:solidFill>
                  <a:srgbClr val="EC008C"/>
                </a:solidFill>
              </a:rPr>
              <a:t>-</a:t>
            </a:r>
            <a:r>
              <a:rPr lang="en-GB" sz="2800" dirty="0" smtClean="0">
                <a:solidFill>
                  <a:prstClr val="white"/>
                </a:solidFill>
              </a:rPr>
              <a:t> Lack of confidence in mainstream support </a:t>
            </a: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p:txBody>
      </p:sp>
    </p:spTree>
    <p:extLst>
      <p:ext uri="{BB962C8B-B14F-4D97-AF65-F5344CB8AC3E}">
        <p14:creationId xmlns:p14="http://schemas.microsoft.com/office/powerpoint/2010/main" val="3591498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0" y="0"/>
            <a:ext cx="9144000" cy="7841737"/>
          </a:xfrm>
        </p:spPr>
      </p:pic>
      <p:sp>
        <p:nvSpPr>
          <p:cNvPr id="7" name="TextBox 6"/>
          <p:cNvSpPr txBox="1">
            <a:spLocks noChangeArrowheads="1"/>
          </p:cNvSpPr>
          <p:nvPr/>
        </p:nvSpPr>
        <p:spPr bwMode="auto">
          <a:xfrm>
            <a:off x="-577080" y="429536"/>
            <a:ext cx="5869160" cy="523220"/>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US" sz="2800" dirty="0" smtClean="0">
                <a:solidFill>
                  <a:srgbClr val="FFFFFF"/>
                </a:solidFill>
              </a:rPr>
              <a:t>Financial and housing needs: </a:t>
            </a:r>
            <a:endParaRPr lang="en-US" sz="2800" dirty="0">
              <a:solidFill>
                <a:srgbClr val="FFFFFF"/>
              </a:solidFill>
            </a:endParaRPr>
          </a:p>
        </p:txBody>
      </p:sp>
      <p:sp>
        <p:nvSpPr>
          <p:cNvPr id="3" name="TextBox 2"/>
          <p:cNvSpPr txBox="1"/>
          <p:nvPr/>
        </p:nvSpPr>
        <p:spPr>
          <a:xfrm>
            <a:off x="755576" y="1210300"/>
            <a:ext cx="7632848" cy="11295400"/>
          </a:xfrm>
          <a:prstGeom prst="rect">
            <a:avLst/>
          </a:prstGeom>
          <a:noFill/>
        </p:spPr>
        <p:txBody>
          <a:bodyPr wrap="square" rtlCol="0">
            <a:spAutoFit/>
          </a:bodyPr>
          <a:lstStyle/>
          <a:p>
            <a:pPr fontAlgn="auto">
              <a:spcBef>
                <a:spcPts val="0"/>
              </a:spcBef>
              <a:spcAft>
                <a:spcPts val="0"/>
              </a:spcAft>
              <a:buClr>
                <a:srgbClr val="EC008C"/>
              </a:buClr>
              <a:buSzPct val="120000"/>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Long-term unemployed with few savings</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Unable </a:t>
            </a:r>
            <a:r>
              <a:rPr lang="en-GB" sz="2800" dirty="0">
                <a:solidFill>
                  <a:prstClr val="white"/>
                </a:solidFill>
              </a:rPr>
              <a:t>to secure mortgages and </a:t>
            </a:r>
            <a:r>
              <a:rPr lang="en-GB" sz="2800" dirty="0" smtClean="0">
                <a:solidFill>
                  <a:prstClr val="white"/>
                </a:solidFill>
              </a:rPr>
              <a:t>pensions, or cashed in pensions early  </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Support </a:t>
            </a:r>
            <a:r>
              <a:rPr lang="en-GB" sz="2800" dirty="0">
                <a:solidFill>
                  <a:prstClr val="white"/>
                </a:solidFill>
              </a:rPr>
              <a:t>from family may be less </a:t>
            </a: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p:txBody>
      </p:sp>
    </p:spTree>
    <p:extLst>
      <p:ext uri="{BB962C8B-B14F-4D97-AF65-F5344CB8AC3E}">
        <p14:creationId xmlns:p14="http://schemas.microsoft.com/office/powerpoint/2010/main" val="432132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0" y="-603448"/>
            <a:ext cx="9144000" cy="7841737"/>
          </a:xfrm>
        </p:spPr>
      </p:pic>
      <p:sp>
        <p:nvSpPr>
          <p:cNvPr id="7" name="TextBox 6"/>
          <p:cNvSpPr txBox="1">
            <a:spLocks noChangeArrowheads="1"/>
          </p:cNvSpPr>
          <p:nvPr/>
        </p:nvSpPr>
        <p:spPr bwMode="auto">
          <a:xfrm>
            <a:off x="-577080" y="429536"/>
            <a:ext cx="5293096" cy="523220"/>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US" sz="2800" dirty="0" smtClean="0">
                <a:solidFill>
                  <a:srgbClr val="FFFFFF"/>
                </a:solidFill>
              </a:rPr>
              <a:t>Stigma and discrimination: </a:t>
            </a:r>
            <a:endParaRPr lang="en-US" sz="2800" dirty="0">
              <a:solidFill>
                <a:srgbClr val="FFFFFF"/>
              </a:solidFill>
            </a:endParaRPr>
          </a:p>
        </p:txBody>
      </p:sp>
      <p:sp>
        <p:nvSpPr>
          <p:cNvPr id="3" name="TextBox 2"/>
          <p:cNvSpPr txBox="1"/>
          <p:nvPr/>
        </p:nvSpPr>
        <p:spPr>
          <a:xfrm>
            <a:off x="899592" y="994856"/>
            <a:ext cx="7632848" cy="11726287"/>
          </a:xfrm>
          <a:prstGeom prst="rect">
            <a:avLst/>
          </a:prstGeom>
          <a:noFill/>
        </p:spPr>
        <p:txBody>
          <a:bodyPr wrap="square" rtlCol="0">
            <a:spAutoFit/>
          </a:bodyPr>
          <a:lstStyle/>
          <a:p>
            <a:pPr fontAlgn="auto">
              <a:spcBef>
                <a:spcPts val="0"/>
              </a:spcBef>
              <a:spcAft>
                <a:spcPts val="0"/>
              </a:spcAft>
              <a:buClr>
                <a:srgbClr val="EC008C"/>
              </a:buClr>
              <a:buSzPct val="120000"/>
            </a:pPr>
            <a:endParaRPr lang="en-GB" sz="2800" dirty="0" smtClean="0">
              <a:solidFill>
                <a:prstClr val="white"/>
              </a:solidFill>
            </a:endParaRPr>
          </a:p>
          <a:p>
            <a:pPr fontAlgn="auto">
              <a:spcBef>
                <a:spcPts val="0"/>
              </a:spcBef>
              <a:spcAft>
                <a:spcPts val="0"/>
              </a:spcAft>
              <a:buClr>
                <a:srgbClr val="EC008C"/>
              </a:buClr>
              <a:buSzPct val="120000"/>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Underpins many of the problems people face! </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HIV related stigma amongst peers </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r>
              <a:rPr lang="en-GB" sz="2800" dirty="0" smtClean="0">
                <a:solidFill>
                  <a:prstClr val="white"/>
                </a:solidFill>
              </a:rPr>
              <a:t>Disclosure and confidentiality </a:t>
            </a: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p:txBody>
      </p:sp>
    </p:spTree>
    <p:extLst>
      <p:ext uri="{BB962C8B-B14F-4D97-AF65-F5344CB8AC3E}">
        <p14:creationId xmlns:p14="http://schemas.microsoft.com/office/powerpoint/2010/main" val="1971002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0" y="-18256"/>
            <a:ext cx="9144000" cy="7841737"/>
          </a:xfrm>
        </p:spPr>
      </p:pic>
      <p:sp>
        <p:nvSpPr>
          <p:cNvPr id="3" name="TextBox 2"/>
          <p:cNvSpPr txBox="1"/>
          <p:nvPr/>
        </p:nvSpPr>
        <p:spPr>
          <a:xfrm>
            <a:off x="323528" y="548680"/>
            <a:ext cx="7632848" cy="8956298"/>
          </a:xfrm>
          <a:prstGeom prst="rect">
            <a:avLst/>
          </a:prstGeom>
          <a:noFill/>
        </p:spPr>
        <p:txBody>
          <a:bodyPr wrap="square" rtlCol="0">
            <a:spAutoFit/>
          </a:bodyPr>
          <a:lstStyle/>
          <a:p>
            <a:pPr fontAlgn="auto">
              <a:spcBef>
                <a:spcPts val="0"/>
              </a:spcBef>
              <a:spcAft>
                <a:spcPts val="0"/>
              </a:spcAft>
              <a:buClr>
                <a:srgbClr val="EC008C"/>
              </a:buClr>
              <a:buSzPct val="120000"/>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lvl="1" algn="ctr" fontAlgn="auto">
              <a:spcBef>
                <a:spcPts val="0"/>
              </a:spcBef>
              <a:spcAft>
                <a:spcPts val="0"/>
              </a:spcAft>
              <a:buClr>
                <a:srgbClr val="EC008C"/>
              </a:buClr>
              <a:buSzPct val="120000"/>
            </a:pPr>
            <a:r>
              <a:rPr lang="en-GB" sz="3600" dirty="0" smtClean="0">
                <a:solidFill>
                  <a:srgbClr val="EC008C"/>
                </a:solidFill>
              </a:rPr>
              <a:t> </a:t>
            </a:r>
            <a:r>
              <a:rPr lang="en-GB" sz="4800" b="1" dirty="0" smtClean="0">
                <a:solidFill>
                  <a:srgbClr val="EC008C"/>
                </a:solidFill>
              </a:rPr>
              <a:t>JIM’S </a:t>
            </a:r>
            <a:r>
              <a:rPr lang="en-GB" sz="4800" b="1" dirty="0" smtClean="0">
                <a:solidFill>
                  <a:prstClr val="white"/>
                </a:solidFill>
              </a:rPr>
              <a:t>STORY </a:t>
            </a:r>
            <a:endParaRPr lang="en-GB" sz="3600" b="1"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p:txBody>
      </p:sp>
      <p:sp>
        <p:nvSpPr>
          <p:cNvPr id="2" name="Rectangle 1"/>
          <p:cNvSpPr/>
          <p:nvPr/>
        </p:nvSpPr>
        <p:spPr>
          <a:xfrm>
            <a:off x="1304764" y="4293096"/>
            <a:ext cx="6534472" cy="954107"/>
          </a:xfrm>
          <a:prstGeom prst="rect">
            <a:avLst/>
          </a:prstGeom>
        </p:spPr>
        <p:txBody>
          <a:bodyPr wrap="square">
            <a:spAutoFit/>
          </a:bodyPr>
          <a:lstStyle/>
          <a:p>
            <a:pPr lvl="1" fontAlgn="auto">
              <a:spcBef>
                <a:spcPts val="0"/>
              </a:spcBef>
              <a:spcAft>
                <a:spcPts val="0"/>
              </a:spcAft>
              <a:buClr>
                <a:srgbClr val="EC008C"/>
              </a:buClr>
              <a:buSzPct val="120000"/>
            </a:pPr>
            <a:r>
              <a:rPr lang="en-GB" sz="2800" dirty="0">
                <a:solidFill>
                  <a:prstClr val="white"/>
                </a:solidFill>
              </a:rPr>
              <a:t>A 75 year old man living with HIV…</a:t>
            </a: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p:txBody>
      </p:sp>
    </p:spTree>
    <p:extLst>
      <p:ext uri="{BB962C8B-B14F-4D97-AF65-F5344CB8AC3E}">
        <p14:creationId xmlns:p14="http://schemas.microsoft.com/office/powerpoint/2010/main" val="21454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blue background.jpg"/>
          <p:cNvPicPr>
            <a:picLocks noGrp="1" noChangeAspect="1"/>
          </p:cNvPicPr>
          <p:nvPr>
            <p:ph idx="1"/>
          </p:nvPr>
        </p:nvPicPr>
        <p:blipFill>
          <a:blip r:embed="rId3" cstate="print"/>
          <a:stretch>
            <a:fillRect/>
          </a:stretch>
        </p:blipFill>
        <p:spPr>
          <a:xfrm>
            <a:off x="-22231" y="1"/>
            <a:ext cx="9144000" cy="6858000"/>
          </a:xfrm>
        </p:spPr>
      </p:pic>
      <p:sp>
        <p:nvSpPr>
          <p:cNvPr id="7" name="TextBox 6"/>
          <p:cNvSpPr txBox="1">
            <a:spLocks noChangeArrowheads="1"/>
          </p:cNvSpPr>
          <p:nvPr/>
        </p:nvSpPr>
        <p:spPr bwMode="auto">
          <a:xfrm>
            <a:off x="-2412268" y="416798"/>
            <a:ext cx="5400092" cy="523220"/>
          </a:xfrm>
          <a:prstGeom prst="rect">
            <a:avLst/>
          </a:prstGeom>
          <a:solidFill>
            <a:schemeClr val="accent1">
              <a:alpha val="36078"/>
            </a:schemeClr>
          </a:solidFill>
          <a:ln w="9525">
            <a:noFill/>
            <a:miter lim="800000"/>
            <a:headEnd/>
            <a:tailEnd/>
          </a:ln>
        </p:spPr>
        <p:txBody>
          <a:bodyPr wrap="square">
            <a:spAutoFit/>
          </a:bodyPr>
          <a:lstStyle/>
          <a:p>
            <a:pPr algn="r" fontAlgn="auto">
              <a:spcBef>
                <a:spcPts val="0"/>
              </a:spcBef>
              <a:spcAft>
                <a:spcPts val="0"/>
              </a:spcAft>
            </a:pPr>
            <a:r>
              <a:rPr lang="en-US" sz="2800" b="1" dirty="0" smtClean="0">
                <a:solidFill>
                  <a:srgbClr val="FFFFFF"/>
                </a:solidFill>
              </a:rPr>
              <a:t>Jim’s story: </a:t>
            </a:r>
            <a:endParaRPr lang="en-US" sz="2800" b="1" dirty="0">
              <a:solidFill>
                <a:srgbClr val="FFFFFF"/>
              </a:solidFill>
            </a:endParaRPr>
          </a:p>
        </p:txBody>
      </p:sp>
      <p:sp>
        <p:nvSpPr>
          <p:cNvPr id="3" name="TextBox 2"/>
          <p:cNvSpPr txBox="1"/>
          <p:nvPr/>
        </p:nvSpPr>
        <p:spPr>
          <a:xfrm>
            <a:off x="1187624" y="1356815"/>
            <a:ext cx="7632848" cy="13634502"/>
          </a:xfrm>
          <a:prstGeom prst="rect">
            <a:avLst/>
          </a:prstGeom>
          <a:noFill/>
        </p:spPr>
        <p:txBody>
          <a:bodyPr wrap="square" rtlCol="0">
            <a:spAutoFit/>
          </a:bodyPr>
          <a:lstStyle/>
          <a:p>
            <a:pPr fontAlgn="auto">
              <a:spcBef>
                <a:spcPts val="0"/>
              </a:spcBef>
              <a:spcAft>
                <a:spcPts val="0"/>
              </a:spcAft>
              <a:buClr>
                <a:srgbClr val="EC008C"/>
              </a:buClr>
              <a:buSzPct val="120000"/>
            </a:pPr>
            <a:endParaRPr lang="en-GB" sz="2800" dirty="0" smtClean="0">
              <a:solidFill>
                <a:prstClr val="white"/>
              </a:solidFill>
            </a:endParaRPr>
          </a:p>
          <a:p>
            <a:pPr fontAlgn="auto">
              <a:spcBef>
                <a:spcPts val="0"/>
              </a:spcBef>
              <a:spcAft>
                <a:spcPts val="0"/>
              </a:spcAft>
              <a:buClr>
                <a:srgbClr val="EC008C"/>
              </a:buClr>
              <a:buSzPct val="120000"/>
            </a:pPr>
            <a:r>
              <a:rPr lang="en-GB" sz="2800" dirty="0">
                <a:solidFill>
                  <a:prstClr val="white"/>
                </a:solidFill>
              </a:rPr>
              <a:t>“I wasn’t meant to live 6 months, </a:t>
            </a:r>
            <a:endParaRPr lang="en-GB" sz="2800" dirty="0" smtClean="0">
              <a:solidFill>
                <a:prstClr val="white"/>
              </a:solidFill>
            </a:endParaRPr>
          </a:p>
          <a:p>
            <a:pPr fontAlgn="auto">
              <a:spcBef>
                <a:spcPts val="0"/>
              </a:spcBef>
              <a:spcAft>
                <a:spcPts val="0"/>
              </a:spcAft>
              <a:buClr>
                <a:srgbClr val="EC008C"/>
              </a:buClr>
              <a:buSzPct val="120000"/>
            </a:pPr>
            <a:r>
              <a:rPr lang="en-GB" sz="2800" dirty="0">
                <a:solidFill>
                  <a:prstClr val="white"/>
                </a:solidFill>
              </a:rPr>
              <a:t>	</a:t>
            </a:r>
            <a:r>
              <a:rPr lang="en-GB" sz="2800" dirty="0" smtClean="0">
                <a:solidFill>
                  <a:prstClr val="white"/>
                </a:solidFill>
              </a:rPr>
              <a:t>and </a:t>
            </a:r>
            <a:r>
              <a:rPr lang="en-GB" sz="2800" dirty="0">
                <a:solidFill>
                  <a:prstClr val="white"/>
                </a:solidFill>
              </a:rPr>
              <a:t>that was </a:t>
            </a:r>
            <a:r>
              <a:rPr lang="en-GB" sz="4000" b="1" dirty="0">
                <a:solidFill>
                  <a:srgbClr val="EC008C"/>
                </a:solidFill>
              </a:rPr>
              <a:t>21 years ago</a:t>
            </a:r>
            <a:r>
              <a:rPr lang="en-GB" sz="2800" dirty="0">
                <a:solidFill>
                  <a:prstClr val="white"/>
                </a:solidFill>
              </a:rPr>
              <a:t>. </a:t>
            </a:r>
            <a:endParaRPr lang="en-GB" sz="2800" dirty="0" smtClean="0">
              <a:solidFill>
                <a:prstClr val="white"/>
              </a:solidFill>
            </a:endParaRPr>
          </a:p>
          <a:p>
            <a:pPr fontAlgn="auto">
              <a:spcBef>
                <a:spcPts val="0"/>
              </a:spcBef>
              <a:spcAft>
                <a:spcPts val="0"/>
              </a:spcAft>
              <a:buClr>
                <a:srgbClr val="EC008C"/>
              </a:buClr>
              <a:buSzPct val="120000"/>
            </a:pPr>
            <a:endParaRPr lang="en-GB" sz="2800" dirty="0">
              <a:solidFill>
                <a:prstClr val="white"/>
              </a:solidFill>
            </a:endParaRPr>
          </a:p>
          <a:p>
            <a:pPr fontAlgn="auto">
              <a:spcBef>
                <a:spcPts val="0"/>
              </a:spcBef>
              <a:spcAft>
                <a:spcPts val="0"/>
              </a:spcAft>
              <a:buClr>
                <a:srgbClr val="EC008C"/>
              </a:buClr>
              <a:buSzPct val="120000"/>
            </a:pPr>
            <a:r>
              <a:rPr lang="en-GB" sz="2800" dirty="0" smtClean="0">
                <a:solidFill>
                  <a:prstClr val="white"/>
                </a:solidFill>
              </a:rPr>
              <a:t>“I </a:t>
            </a:r>
            <a:r>
              <a:rPr lang="en-GB" sz="2800" dirty="0">
                <a:solidFill>
                  <a:prstClr val="white"/>
                </a:solidFill>
              </a:rPr>
              <a:t>was one of the lucky ones </a:t>
            </a:r>
            <a:endParaRPr lang="en-GB" sz="2800" dirty="0" smtClean="0">
              <a:solidFill>
                <a:prstClr val="white"/>
              </a:solidFill>
            </a:endParaRPr>
          </a:p>
          <a:p>
            <a:pPr fontAlgn="auto">
              <a:spcBef>
                <a:spcPts val="0"/>
              </a:spcBef>
              <a:spcAft>
                <a:spcPts val="0"/>
              </a:spcAft>
              <a:buClr>
                <a:srgbClr val="EC008C"/>
              </a:buClr>
              <a:buSzPct val="120000"/>
            </a:pPr>
            <a:r>
              <a:rPr lang="en-GB" sz="2800" dirty="0">
                <a:solidFill>
                  <a:prstClr val="white"/>
                </a:solidFill>
              </a:rPr>
              <a:t>	</a:t>
            </a:r>
            <a:r>
              <a:rPr lang="en-GB" sz="2800" dirty="0" smtClean="0">
                <a:solidFill>
                  <a:prstClr val="white"/>
                </a:solidFill>
              </a:rPr>
              <a:t>to </a:t>
            </a:r>
            <a:r>
              <a:rPr lang="en-GB" sz="2800" dirty="0">
                <a:solidFill>
                  <a:prstClr val="white"/>
                </a:solidFill>
              </a:rPr>
              <a:t>survive </a:t>
            </a:r>
            <a:r>
              <a:rPr lang="en-GB" sz="2800" dirty="0" smtClean="0">
                <a:solidFill>
                  <a:prstClr val="white"/>
                </a:solidFill>
              </a:rPr>
              <a:t>the </a:t>
            </a:r>
            <a:r>
              <a:rPr lang="en-GB" sz="2800" dirty="0">
                <a:solidFill>
                  <a:prstClr val="white"/>
                </a:solidFill>
              </a:rPr>
              <a:t>first </a:t>
            </a:r>
            <a:r>
              <a:rPr lang="en-GB" sz="2800" dirty="0" smtClean="0">
                <a:solidFill>
                  <a:prstClr val="white"/>
                </a:solidFill>
              </a:rPr>
              <a:t>panics. </a:t>
            </a:r>
          </a:p>
          <a:p>
            <a:pPr fontAlgn="auto">
              <a:spcBef>
                <a:spcPts val="0"/>
              </a:spcBef>
              <a:spcAft>
                <a:spcPts val="0"/>
              </a:spcAft>
              <a:buClr>
                <a:srgbClr val="EC008C"/>
              </a:buClr>
              <a:buSzPct val="120000"/>
            </a:pPr>
            <a:endParaRPr lang="en-GB" sz="2800" dirty="0">
              <a:solidFill>
                <a:prstClr val="white"/>
              </a:solidFill>
            </a:endParaRPr>
          </a:p>
          <a:p>
            <a:pPr fontAlgn="auto">
              <a:spcBef>
                <a:spcPts val="0"/>
              </a:spcBef>
              <a:spcAft>
                <a:spcPts val="0"/>
              </a:spcAft>
              <a:buClr>
                <a:srgbClr val="EC008C"/>
              </a:buClr>
              <a:buSzPct val="120000"/>
            </a:pPr>
            <a:r>
              <a:rPr lang="en-GB" sz="2800" dirty="0" smtClean="0">
                <a:solidFill>
                  <a:prstClr val="white"/>
                </a:solidFill>
              </a:rPr>
              <a:t>“It </a:t>
            </a:r>
            <a:r>
              <a:rPr lang="en-GB" sz="2800" dirty="0">
                <a:solidFill>
                  <a:prstClr val="white"/>
                </a:solidFill>
              </a:rPr>
              <a:t>has been </a:t>
            </a:r>
            <a:r>
              <a:rPr lang="en-GB" sz="2800" dirty="0" smtClean="0">
                <a:solidFill>
                  <a:prstClr val="white"/>
                </a:solidFill>
              </a:rPr>
              <a:t>a </a:t>
            </a:r>
            <a:r>
              <a:rPr lang="en-GB" sz="3200" b="1" dirty="0" smtClean="0">
                <a:solidFill>
                  <a:srgbClr val="EC008C"/>
                </a:solidFill>
              </a:rPr>
              <a:t>hard struggle </a:t>
            </a:r>
            <a:r>
              <a:rPr lang="en-GB" sz="2800" b="1" dirty="0" smtClean="0">
                <a:solidFill>
                  <a:prstClr val="white"/>
                </a:solidFill>
              </a:rPr>
              <a:t>health wise</a:t>
            </a:r>
            <a:r>
              <a:rPr lang="en-GB" sz="2800" dirty="0" smtClean="0">
                <a:solidFill>
                  <a:prstClr val="white"/>
                </a:solidFill>
              </a:rPr>
              <a:t>.”</a:t>
            </a:r>
            <a:endParaRPr lang="en-GB" sz="2800" dirty="0">
              <a:solidFill>
                <a:prstClr val="white"/>
              </a:solidFill>
            </a:endParaRPr>
          </a:p>
          <a:p>
            <a:pPr fontAlgn="auto">
              <a:spcBef>
                <a:spcPts val="0"/>
              </a:spcBef>
              <a:spcAft>
                <a:spcPts val="0"/>
              </a:spcAft>
              <a:buClr>
                <a:srgbClr val="EC008C"/>
              </a:buClr>
              <a:buSzPct val="120000"/>
            </a:pPr>
            <a:endParaRPr lang="en-GB" sz="2800" dirty="0" smtClean="0">
              <a:solidFill>
                <a:prstClr val="white"/>
              </a:solidFill>
            </a:endParaRPr>
          </a:p>
          <a:p>
            <a:pPr fontAlgn="auto">
              <a:spcBef>
                <a:spcPts val="0"/>
              </a:spcBef>
              <a:spcAft>
                <a:spcPts val="0"/>
              </a:spcAft>
              <a:buClr>
                <a:srgbClr val="EC008C"/>
              </a:buClr>
              <a:buSzPct val="120000"/>
            </a:pPr>
            <a:endParaRPr lang="en-GB" sz="2800" dirty="0">
              <a:solidFill>
                <a:prstClr val="white"/>
              </a:solidFill>
            </a:endParaRPr>
          </a:p>
          <a:p>
            <a:pPr fontAlgn="auto">
              <a:spcBef>
                <a:spcPts val="0"/>
              </a:spcBef>
              <a:spcAft>
                <a:spcPts val="0"/>
              </a:spcAft>
              <a:buClr>
                <a:srgbClr val="EC008C"/>
              </a:buClr>
              <a:buSzPct val="120000"/>
            </a:pPr>
            <a:endParaRPr lang="en-GB" sz="2800" dirty="0" smtClean="0">
              <a:solidFill>
                <a:prstClr val="white"/>
              </a:solidFill>
            </a:endParaRPr>
          </a:p>
          <a:p>
            <a:pPr fontAlgn="auto">
              <a:spcBef>
                <a:spcPts val="0"/>
              </a:spcBef>
              <a:spcAft>
                <a:spcPts val="0"/>
              </a:spcAft>
              <a:buClr>
                <a:srgbClr val="EC008C"/>
              </a:buClr>
              <a:buSzPct val="120000"/>
            </a:pPr>
            <a:endParaRPr lang="en-GB" sz="2800" dirty="0" smtClean="0">
              <a:solidFill>
                <a:prstClr val="white"/>
              </a:solidFill>
            </a:endParaRPr>
          </a:p>
          <a:p>
            <a:pPr fontAlgn="auto">
              <a:spcBef>
                <a:spcPts val="0"/>
              </a:spcBef>
              <a:spcAft>
                <a:spcPts val="0"/>
              </a:spcAft>
              <a:buClr>
                <a:srgbClr val="EC008C"/>
              </a:buClr>
              <a:buSzPct val="120000"/>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742950" lvl="1"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a:solidFill>
                <a:prstClr val="white"/>
              </a:solidFill>
            </a:endParaRPr>
          </a:p>
          <a:p>
            <a:pPr marL="285750" indent="-285750" fontAlgn="auto">
              <a:spcBef>
                <a:spcPts val="0"/>
              </a:spcBef>
              <a:spcAft>
                <a:spcPts val="0"/>
              </a:spcAft>
              <a:buClr>
                <a:srgbClr val="EC008C"/>
              </a:buClr>
              <a:buSzPct val="120000"/>
              <a:buFont typeface="Calibri" panose="020F0502020204030204" pitchFamily="34" charset="0"/>
              <a:buChar char="&gt;"/>
            </a:pPr>
            <a:endParaRPr lang="en-GB" sz="2800" dirty="0" smtClean="0">
              <a:solidFill>
                <a:prstClr val="white"/>
              </a:solidFill>
            </a:endParaRPr>
          </a:p>
        </p:txBody>
      </p:sp>
    </p:spTree>
    <p:extLst>
      <p:ext uri="{BB962C8B-B14F-4D97-AF65-F5344CB8AC3E}">
        <p14:creationId xmlns:p14="http://schemas.microsoft.com/office/powerpoint/2010/main" val="862836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1891</Words>
  <Application>Microsoft Office PowerPoint</Application>
  <PresentationFormat>On-screen Show (4:3)</PresentationFormat>
  <Paragraphs>437</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Lowes</dc:creator>
  <cp:lastModifiedBy>Susan Lowes</cp:lastModifiedBy>
  <cp:revision>1</cp:revision>
  <dcterms:created xsi:type="dcterms:W3CDTF">2014-10-13T13:43:28Z</dcterms:created>
  <dcterms:modified xsi:type="dcterms:W3CDTF">2014-10-13T13:43:44Z</dcterms:modified>
</cp:coreProperties>
</file>