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56" r:id="rId2"/>
    <p:sldId id="257" r:id="rId3"/>
    <p:sldId id="281" r:id="rId4"/>
    <p:sldId id="266" r:id="rId5"/>
    <p:sldId id="272" r:id="rId6"/>
    <p:sldId id="267" r:id="rId7"/>
    <p:sldId id="273" r:id="rId8"/>
    <p:sldId id="263" r:id="rId9"/>
    <p:sldId id="258" r:id="rId10"/>
    <p:sldId id="275" r:id="rId11"/>
    <p:sldId id="276" r:id="rId12"/>
    <p:sldId id="277" r:id="rId13"/>
    <p:sldId id="278" r:id="rId14"/>
    <p:sldId id="279" r:id="rId15"/>
    <p:sldId id="280" r:id="rId16"/>
    <p:sldId id="259" r:id="rId17"/>
    <p:sldId id="262" r:id="rId18"/>
    <p:sldId id="274" r:id="rId19"/>
    <p:sldId id="260" r:id="rId20"/>
    <p:sldId id="261" r:id="rId21"/>
    <p:sldId id="268" r:id="rId22"/>
    <p:sldId id="269" r:id="rId23"/>
    <p:sldId id="270"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Owner\Downloads\Incarceration%20rate%20per%20100,000%20population.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lrMapOvr bg1="lt1" tx1="dk1" bg2="lt2" tx2="dk2" accent1="accent1" accent2="accent2" accent3="accent3" accent4="accent4" accent5="accent5" accent6="accent6" hlink="hlink" folHlink="folHlink"/>
  <c:chart>
    <c:title>
      <c:tx>
        <c:rich>
          <a:bodyPr/>
          <a:lstStyle/>
          <a:p>
            <a:pPr>
              <a:defRPr/>
            </a:pPr>
            <a:r>
              <a:rPr lang="en-GB" b="0" dirty="0">
                <a:solidFill>
                  <a:schemeClr val="tx2"/>
                </a:solidFill>
              </a:rPr>
              <a:t>Incarceration rate per 100,000 population </a:t>
            </a:r>
          </a:p>
        </c:rich>
      </c:tx>
      <c:layout>
        <c:manualLayout>
          <c:xMode val="edge"/>
          <c:yMode val="edge"/>
          <c:x val="0.31855679259878888"/>
          <c:y val="2.1333337812774827E-2"/>
        </c:manualLayout>
      </c:layout>
    </c:title>
    <c:plotArea>
      <c:layout/>
      <c:barChart>
        <c:barDir val="col"/>
        <c:grouping val="clustered"/>
        <c:ser>
          <c:idx val="0"/>
          <c:order val="0"/>
          <c:dLbls>
            <c:dLbl>
              <c:idx val="0"/>
              <c:layout/>
              <c:showVal val="1"/>
            </c:dLbl>
            <c:dLbl>
              <c:idx val="25"/>
              <c:layout/>
              <c:showVal val="1"/>
            </c:dLbl>
            <c:dLbl>
              <c:idx val="38"/>
              <c:layout/>
              <c:showVal val="1"/>
            </c:dLbl>
            <c:delete val="1"/>
          </c:dLbls>
          <c:cat>
            <c:strRef>
              <c:f>Sheet1!$A$2:$A$40</c:f>
              <c:strCache>
                <c:ptCount val="39"/>
                <c:pt idx="0">
                  <c:v>Japan</c:v>
                </c:pt>
                <c:pt idx="1">
                  <c:v>Finland</c:v>
                </c:pt>
                <c:pt idx="2">
                  <c:v>Slovenia</c:v>
                </c:pt>
                <c:pt idx="3">
                  <c:v>Norway</c:v>
                </c:pt>
                <c:pt idx="4">
                  <c:v>Denmark </c:v>
                </c:pt>
                <c:pt idx="5">
                  <c:v>Sweden</c:v>
                </c:pt>
                <c:pt idx="6">
                  <c:v>Switzerland</c:v>
                </c:pt>
                <c:pt idx="7">
                  <c:v>Germany</c:v>
                </c:pt>
                <c:pt idx="8">
                  <c:v>Northern Ireland</c:v>
                </c:pt>
                <c:pt idx="9">
                  <c:v>Netherlands</c:v>
                </c:pt>
                <c:pt idx="10">
                  <c:v>Belgium</c:v>
                </c:pt>
                <c:pt idx="11">
                  <c:v>Ireland (Eire)</c:v>
                </c:pt>
                <c:pt idx="12">
                  <c:v>Greece</c:v>
                </c:pt>
                <c:pt idx="13">
                  <c:v>France</c:v>
                </c:pt>
                <c:pt idx="14">
                  <c:v>Austria</c:v>
                </c:pt>
                <c:pt idx="15">
                  <c:v>Cyprus</c:v>
                </c:pt>
                <c:pt idx="16">
                  <c:v>Italy</c:v>
                </c:pt>
                <c:pt idx="17">
                  <c:v>Portugal</c:v>
                </c:pt>
                <c:pt idx="18">
                  <c:v>Canada</c:v>
                </c:pt>
                <c:pt idx="19">
                  <c:v>Bulgaria</c:v>
                </c:pt>
                <c:pt idx="20">
                  <c:v>Australia</c:v>
                </c:pt>
                <c:pt idx="21">
                  <c:v>Romania</c:v>
                </c:pt>
                <c:pt idx="22">
                  <c:v>Luxemburg</c:v>
                </c:pt>
                <c:pt idx="23">
                  <c:v>Malta</c:v>
                </c:pt>
                <c:pt idx="24">
                  <c:v>England &amp; Wales</c:v>
                </c:pt>
                <c:pt idx="25">
                  <c:v>Scotland</c:v>
                </c:pt>
                <c:pt idx="26">
                  <c:v>Spain</c:v>
                </c:pt>
                <c:pt idx="27">
                  <c:v>Hungry </c:v>
                </c:pt>
                <c:pt idx="28">
                  <c:v>Turkey</c:v>
                </c:pt>
                <c:pt idx="29">
                  <c:v>Slovakia</c:v>
                </c:pt>
                <c:pt idx="30">
                  <c:v>New Zealand</c:v>
                </c:pt>
                <c:pt idx="31">
                  <c:v>Poland</c:v>
                </c:pt>
                <c:pt idx="32">
                  <c:v>Czech Republic</c:v>
                </c:pt>
                <c:pt idx="33">
                  <c:v>Estonia</c:v>
                </c:pt>
                <c:pt idx="34">
                  <c:v>Lithuania</c:v>
                </c:pt>
                <c:pt idx="35">
                  <c:v>Latvia</c:v>
                </c:pt>
                <c:pt idx="36">
                  <c:v>South Africa</c:v>
                </c:pt>
                <c:pt idx="37">
                  <c:v>Russian Federation</c:v>
                </c:pt>
                <c:pt idx="38">
                  <c:v>USA</c:v>
                </c:pt>
              </c:strCache>
            </c:strRef>
          </c:cat>
          <c:val>
            <c:numRef>
              <c:f>Sheet1!$B$2:$B$40</c:f>
              <c:numCache>
                <c:formatCode>General</c:formatCode>
                <c:ptCount val="39"/>
                <c:pt idx="0">
                  <c:v>58</c:v>
                </c:pt>
                <c:pt idx="1">
                  <c:v>59</c:v>
                </c:pt>
                <c:pt idx="2">
                  <c:v>64</c:v>
                </c:pt>
                <c:pt idx="3">
                  <c:v>73</c:v>
                </c:pt>
                <c:pt idx="4">
                  <c:v>74</c:v>
                </c:pt>
                <c:pt idx="5">
                  <c:v>78</c:v>
                </c:pt>
                <c:pt idx="6">
                  <c:v>79</c:v>
                </c:pt>
                <c:pt idx="7">
                  <c:v>85</c:v>
                </c:pt>
                <c:pt idx="8">
                  <c:v>93</c:v>
                </c:pt>
                <c:pt idx="9">
                  <c:v>94</c:v>
                </c:pt>
                <c:pt idx="10">
                  <c:v>97</c:v>
                </c:pt>
                <c:pt idx="11">
                  <c:v>99</c:v>
                </c:pt>
                <c:pt idx="12">
                  <c:v>101</c:v>
                </c:pt>
                <c:pt idx="13">
                  <c:v>102</c:v>
                </c:pt>
                <c:pt idx="14">
                  <c:v>104</c:v>
                </c:pt>
                <c:pt idx="15">
                  <c:v>110</c:v>
                </c:pt>
                <c:pt idx="16">
                  <c:v>111</c:v>
                </c:pt>
                <c:pt idx="17">
                  <c:v>114</c:v>
                </c:pt>
                <c:pt idx="18">
                  <c:v>117</c:v>
                </c:pt>
                <c:pt idx="19">
                  <c:v>120</c:v>
                </c:pt>
                <c:pt idx="20">
                  <c:v>133</c:v>
                </c:pt>
                <c:pt idx="21">
                  <c:v>138</c:v>
                </c:pt>
                <c:pt idx="22">
                  <c:v>139</c:v>
                </c:pt>
                <c:pt idx="23">
                  <c:v>140</c:v>
                </c:pt>
                <c:pt idx="24">
                  <c:v>152</c:v>
                </c:pt>
                <c:pt idx="25">
                  <c:v>153</c:v>
                </c:pt>
                <c:pt idx="26">
                  <c:v>159</c:v>
                </c:pt>
                <c:pt idx="27">
                  <c:v>165</c:v>
                </c:pt>
                <c:pt idx="28">
                  <c:v>168</c:v>
                </c:pt>
                <c:pt idx="29">
                  <c:v>184</c:v>
                </c:pt>
                <c:pt idx="30">
                  <c:v>199</c:v>
                </c:pt>
                <c:pt idx="31">
                  <c:v>218</c:v>
                </c:pt>
                <c:pt idx="32">
                  <c:v>220</c:v>
                </c:pt>
                <c:pt idx="33">
                  <c:v>254</c:v>
                </c:pt>
                <c:pt idx="34">
                  <c:v>276</c:v>
                </c:pt>
                <c:pt idx="35">
                  <c:v>314</c:v>
                </c:pt>
                <c:pt idx="36">
                  <c:v>316</c:v>
                </c:pt>
                <c:pt idx="37">
                  <c:v>568</c:v>
                </c:pt>
                <c:pt idx="38">
                  <c:v>743</c:v>
                </c:pt>
              </c:numCache>
            </c:numRef>
          </c:val>
        </c:ser>
        <c:axId val="71849088"/>
        <c:axId val="71851008"/>
      </c:barChart>
      <c:catAx>
        <c:axId val="71849088"/>
        <c:scaling>
          <c:orientation val="minMax"/>
        </c:scaling>
        <c:axPos val="b"/>
        <c:tickLblPos val="nextTo"/>
        <c:crossAx val="71851008"/>
        <c:crosses val="autoZero"/>
        <c:auto val="1"/>
        <c:lblAlgn val="ctr"/>
        <c:lblOffset val="100"/>
      </c:catAx>
      <c:valAx>
        <c:axId val="71851008"/>
        <c:scaling>
          <c:orientation val="minMax"/>
        </c:scaling>
        <c:axPos val="l"/>
        <c:majorGridlines/>
        <c:numFmt formatCode="General" sourceLinked="1"/>
        <c:tickLblPos val="nextTo"/>
        <c:crossAx val="71849088"/>
        <c:crosses val="autoZero"/>
        <c:crossBetween val="between"/>
      </c:valAx>
    </c:plotArea>
    <c:legend>
      <c:legendPos val="r"/>
      <c:layout/>
    </c:legend>
    <c:plotVisOnly val="1"/>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5745D4-42EB-40D5-9440-21534EA96852}" type="datetimeFigureOut">
              <a:rPr lang="en-GB" smtClean="0"/>
              <a:pPr/>
              <a:t>20/08/2014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63CAC1-AE70-4F16-AF78-79E2C4CEEAE6}"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60A367F-BD6D-42E6-A7DD-3B78A1E46AAB}" type="datetimeFigureOut">
              <a:rPr lang="en-GB" smtClean="0"/>
              <a:pPr/>
              <a:t>20/08/2014</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4E7D5963-E26E-452B-AD0F-9CDDFBCC0E33}"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0A367F-BD6D-42E6-A7DD-3B78A1E46AAB}" type="datetimeFigureOut">
              <a:rPr lang="en-GB" smtClean="0"/>
              <a:pPr/>
              <a:t>20/08/2014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E7D5963-E26E-452B-AD0F-9CDDFBCC0E33}"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0A367F-BD6D-42E6-A7DD-3B78A1E46AAB}" type="datetimeFigureOut">
              <a:rPr lang="en-GB" smtClean="0"/>
              <a:pPr/>
              <a:t>20/08/2014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E7D5963-E26E-452B-AD0F-9CDDFBCC0E33}"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0A367F-BD6D-42E6-A7DD-3B78A1E46AAB}" type="datetimeFigureOut">
              <a:rPr lang="en-GB" smtClean="0"/>
              <a:pPr/>
              <a:t>20/08/2014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E7D5963-E26E-452B-AD0F-9CDDFBCC0E33}"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0A367F-BD6D-42E6-A7DD-3B78A1E46AAB}" type="datetimeFigureOut">
              <a:rPr lang="en-GB" smtClean="0"/>
              <a:pPr/>
              <a:t>20/08/2014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E7D5963-E26E-452B-AD0F-9CDDFBCC0E33}"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0A367F-BD6D-42E6-A7DD-3B78A1E46AAB}" type="datetimeFigureOut">
              <a:rPr lang="en-GB" smtClean="0"/>
              <a:pPr/>
              <a:t>20/08/2014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E7D5963-E26E-452B-AD0F-9CDDFBCC0E33}"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60A367F-BD6D-42E6-A7DD-3B78A1E46AAB}" type="datetimeFigureOut">
              <a:rPr lang="en-GB" smtClean="0"/>
              <a:pPr/>
              <a:t>20/08/2014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E7D5963-E26E-452B-AD0F-9CDDFBCC0E33}"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0A367F-BD6D-42E6-A7DD-3B78A1E46AAB}" type="datetimeFigureOut">
              <a:rPr lang="en-GB" smtClean="0"/>
              <a:pPr/>
              <a:t>20/08/2014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E7D5963-E26E-452B-AD0F-9CDDFBCC0E33}"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0A367F-BD6D-42E6-A7DD-3B78A1E46AAB}" type="datetimeFigureOut">
              <a:rPr lang="en-GB" smtClean="0"/>
              <a:pPr/>
              <a:t>20/08/2014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E7D5963-E26E-452B-AD0F-9CDDFBCC0E33}"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0A367F-BD6D-42E6-A7DD-3B78A1E46AAB}" type="datetimeFigureOut">
              <a:rPr lang="en-GB" smtClean="0"/>
              <a:pPr/>
              <a:t>20/08/2014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E7D5963-E26E-452B-AD0F-9CDDFBCC0E33}"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0A367F-BD6D-42E6-A7DD-3B78A1E46AAB}" type="datetimeFigureOut">
              <a:rPr lang="en-GB" smtClean="0"/>
              <a:pPr/>
              <a:t>20/08/2014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4E7D5963-E26E-452B-AD0F-9CDDFBCC0E33}" type="slidenum">
              <a:rPr lang="en-GB" smtClean="0"/>
              <a:pPr/>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60A367F-BD6D-42E6-A7DD-3B78A1E46AAB}" type="datetimeFigureOut">
              <a:rPr lang="en-GB" smtClean="0"/>
              <a:pPr/>
              <a:t>20/08/2014</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7D5963-E26E-452B-AD0F-9CDDFBCC0E33}" type="slidenum">
              <a:rPr lang="en-GB" smtClean="0"/>
              <a:pPr/>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Unequal lives unjust deaths</a:t>
            </a:r>
            <a:endParaRPr lang="en-GB" dirty="0"/>
          </a:p>
        </p:txBody>
      </p:sp>
      <p:sp>
        <p:nvSpPr>
          <p:cNvPr id="3" name="Subtitle 2"/>
          <p:cNvSpPr>
            <a:spLocks noGrp="1"/>
          </p:cNvSpPr>
          <p:nvPr>
            <p:ph type="subTitle" idx="1"/>
          </p:nvPr>
        </p:nvSpPr>
        <p:spPr/>
        <p:txBody>
          <a:bodyPr/>
          <a:lstStyle/>
          <a:p>
            <a:r>
              <a:rPr lang="en-GB" dirty="0" smtClean="0"/>
              <a:t>Vulnerable Adults: Tackling Health Inequalities</a:t>
            </a:r>
          </a:p>
          <a:p>
            <a:r>
              <a:rPr lang="en-GB" dirty="0" smtClean="0"/>
              <a:t>Thursday 21 August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84752"/>
          </a:xfrm>
        </p:spPr>
        <p:txBody>
          <a:bodyPr>
            <a:normAutofit/>
          </a:bodyPr>
          <a:lstStyle/>
          <a:p>
            <a:r>
              <a:rPr lang="en-US" sz="4800" dirty="0" smtClean="0"/>
              <a:t>Prisoner Survey statistics</a:t>
            </a:r>
            <a:endParaRPr lang="en-GB" sz="4800" dirty="0"/>
          </a:p>
        </p:txBody>
      </p:sp>
      <p:sp>
        <p:nvSpPr>
          <p:cNvPr id="3" name="Content Placeholder 2"/>
          <p:cNvSpPr>
            <a:spLocks noGrp="1"/>
          </p:cNvSpPr>
          <p:nvPr>
            <p:ph idx="1"/>
          </p:nvPr>
        </p:nvSpPr>
        <p:spPr/>
        <p:txBody>
          <a:bodyPr>
            <a:normAutofit/>
          </a:bodyPr>
          <a:lstStyle/>
          <a:p>
            <a:endParaRPr lang="en-US" dirty="0" smtClean="0"/>
          </a:p>
          <a:p>
            <a:r>
              <a:rPr lang="en-US" dirty="0" smtClean="0"/>
              <a:t>Impact of alcohol on offending </a:t>
            </a:r>
            <a:r>
              <a:rPr lang="en-US" dirty="0" err="1" smtClean="0"/>
              <a:t>behaviour</a:t>
            </a:r>
            <a:endParaRPr lang="en-US" dirty="0" smtClean="0"/>
          </a:p>
          <a:p>
            <a:pPr lvl="1"/>
            <a:endParaRPr lang="en-US" dirty="0" smtClean="0"/>
          </a:p>
          <a:p>
            <a:pPr lvl="1"/>
            <a:r>
              <a:rPr lang="en-US" dirty="0" smtClean="0"/>
              <a:t>Drunk at the time of committing offence</a:t>
            </a:r>
          </a:p>
          <a:p>
            <a:pPr lvl="2"/>
            <a:r>
              <a:rPr lang="en-US" dirty="0" smtClean="0"/>
              <a:t>45% of all prisoners</a:t>
            </a:r>
          </a:p>
          <a:p>
            <a:pPr lvl="2"/>
            <a:r>
              <a:rPr lang="en-US" dirty="0" smtClean="0"/>
              <a:t>50% of female prisoners</a:t>
            </a:r>
          </a:p>
          <a:p>
            <a:pPr lvl="2"/>
            <a:r>
              <a:rPr lang="en-US" dirty="0" smtClean="0"/>
              <a:t>68% of young offenders</a:t>
            </a:r>
          </a:p>
          <a:p>
            <a:pPr lvl="2"/>
            <a:endParaRPr lang="en-US" dirty="0" smtClean="0"/>
          </a:p>
          <a:p>
            <a:pPr lvl="1"/>
            <a:r>
              <a:rPr lang="en-US" dirty="0" smtClean="0"/>
              <a:t>The more often an offender has been </a:t>
            </a:r>
            <a:r>
              <a:rPr lang="en-US" dirty="0" smtClean="0"/>
              <a:t>re-imprisoned </a:t>
            </a:r>
            <a:r>
              <a:rPr lang="en-US" dirty="0" smtClean="0"/>
              <a:t>the greater the association with alcohol</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Prisoner Survey statistics</a:t>
            </a:r>
            <a:endParaRPr lang="en-GB" sz="4800" dirty="0"/>
          </a:p>
        </p:txBody>
      </p:sp>
      <p:sp>
        <p:nvSpPr>
          <p:cNvPr id="3" name="Content Placeholder 2"/>
          <p:cNvSpPr>
            <a:spLocks noGrp="1"/>
          </p:cNvSpPr>
          <p:nvPr>
            <p:ph idx="1"/>
          </p:nvPr>
        </p:nvSpPr>
        <p:spPr/>
        <p:txBody>
          <a:bodyPr>
            <a:normAutofit/>
          </a:bodyPr>
          <a:lstStyle/>
          <a:p>
            <a:r>
              <a:rPr lang="en-US" dirty="0" smtClean="0"/>
              <a:t>Impact of being in “Care” as a child</a:t>
            </a:r>
          </a:p>
          <a:p>
            <a:pPr lvl="1"/>
            <a:endParaRPr lang="en-US" dirty="0" smtClean="0"/>
          </a:p>
          <a:p>
            <a:pPr lvl="1"/>
            <a:r>
              <a:rPr lang="en-US" dirty="0" smtClean="0"/>
              <a:t>30% of all female prisoners were in care as children</a:t>
            </a:r>
          </a:p>
          <a:p>
            <a:pPr lvl="1"/>
            <a:endParaRPr lang="en-US" dirty="0" smtClean="0"/>
          </a:p>
          <a:p>
            <a:pPr lvl="1"/>
            <a:r>
              <a:rPr lang="en-US" dirty="0" smtClean="0"/>
              <a:t>30% of young offenders were in care as a child</a:t>
            </a:r>
          </a:p>
          <a:p>
            <a:pPr lvl="1"/>
            <a:endParaRPr lang="en-US" dirty="0" smtClean="0"/>
          </a:p>
          <a:p>
            <a:pPr lvl="1"/>
            <a:r>
              <a:rPr lang="en-US" dirty="0" smtClean="0"/>
              <a:t>Almost 2/3 of those who had been in care had witnessed violence as a child from a parent or a </a:t>
            </a:r>
            <a:r>
              <a:rPr lang="en-US" dirty="0" err="1" smtClean="0"/>
              <a:t>carer</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Prisoner Survey statistics</a:t>
            </a:r>
            <a:endParaRPr lang="en-GB" sz="4800" dirty="0"/>
          </a:p>
        </p:txBody>
      </p:sp>
      <p:sp>
        <p:nvSpPr>
          <p:cNvPr id="3" name="Content Placeholder 2"/>
          <p:cNvSpPr>
            <a:spLocks noGrp="1"/>
          </p:cNvSpPr>
          <p:nvPr>
            <p:ph idx="1"/>
          </p:nvPr>
        </p:nvSpPr>
        <p:spPr/>
        <p:txBody>
          <a:bodyPr/>
          <a:lstStyle/>
          <a:p>
            <a:endParaRPr lang="en-US" dirty="0" smtClean="0"/>
          </a:p>
          <a:p>
            <a:r>
              <a:rPr lang="en-US" dirty="0" smtClean="0"/>
              <a:t>Health profile of older prisoners</a:t>
            </a:r>
          </a:p>
          <a:p>
            <a:endParaRPr lang="en-US" dirty="0" smtClean="0"/>
          </a:p>
          <a:p>
            <a:pPr lvl="1"/>
            <a:r>
              <a:rPr lang="en-US" dirty="0" smtClean="0"/>
              <a:t>Over 1/3 said they had a disability</a:t>
            </a:r>
          </a:p>
          <a:p>
            <a:pPr lvl="1"/>
            <a:r>
              <a:rPr lang="en-US" dirty="0" smtClean="0"/>
              <a:t>Nearly ½ said they had a long term illness</a:t>
            </a:r>
          </a:p>
          <a:p>
            <a:pPr lvl="1"/>
            <a:r>
              <a:rPr lang="en-US" dirty="0" smtClean="0"/>
              <a:t>Nearly 2/3 said they were smokers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8229600" cy="1143000"/>
          </a:xfrm>
        </p:spPr>
        <p:txBody>
          <a:bodyPr>
            <a:normAutofit/>
          </a:bodyPr>
          <a:lstStyle/>
          <a:p>
            <a:r>
              <a:rPr lang="en-US" sz="4800" dirty="0" smtClean="0"/>
              <a:t>Prisoner Survey statistics</a:t>
            </a:r>
            <a:endParaRPr lang="en-GB" sz="4800" dirty="0"/>
          </a:p>
        </p:txBody>
      </p:sp>
      <p:sp>
        <p:nvSpPr>
          <p:cNvPr id="3" name="Content Placeholder 2"/>
          <p:cNvSpPr>
            <a:spLocks noGrp="1"/>
          </p:cNvSpPr>
          <p:nvPr>
            <p:ph idx="1"/>
          </p:nvPr>
        </p:nvSpPr>
        <p:spPr/>
        <p:txBody>
          <a:bodyPr>
            <a:normAutofit/>
          </a:bodyPr>
          <a:lstStyle/>
          <a:p>
            <a:r>
              <a:rPr lang="en-US" dirty="0" smtClean="0"/>
              <a:t>Looking at the custodial history</a:t>
            </a:r>
          </a:p>
          <a:p>
            <a:endParaRPr lang="en-US" dirty="0" smtClean="0"/>
          </a:p>
          <a:p>
            <a:r>
              <a:rPr lang="en-US" dirty="0" smtClean="0"/>
              <a:t>Analysis of the results showed that there was a correlation between the chaotic lifestyles of the prisoners, their alcohol and substance abuse and their offending </a:t>
            </a:r>
            <a:r>
              <a:rPr lang="en-US" dirty="0" err="1" smtClean="0"/>
              <a:t>behaviour</a:t>
            </a:r>
            <a:endParaRPr lang="en-US" dirty="0" smtClean="0"/>
          </a:p>
          <a:p>
            <a:endParaRPr lang="en-US" dirty="0" smtClean="0"/>
          </a:p>
          <a:p>
            <a:r>
              <a:rPr lang="en-US" dirty="0" smtClean="0"/>
              <a:t>Substances misuse increased the more often they were in prison however 2/3 said they would respond to assistance if it was offered</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a:bodyPr>
          <a:lstStyle/>
          <a:p>
            <a:r>
              <a:rPr lang="en-US" sz="4800" dirty="0" smtClean="0"/>
              <a:t>Prisoner Survey Statistics</a:t>
            </a:r>
            <a:endParaRPr lang="en-GB" sz="4800" dirty="0"/>
          </a:p>
        </p:txBody>
      </p:sp>
      <p:sp>
        <p:nvSpPr>
          <p:cNvPr id="3" name="Content Placeholder 2"/>
          <p:cNvSpPr>
            <a:spLocks noGrp="1"/>
          </p:cNvSpPr>
          <p:nvPr>
            <p:ph idx="1"/>
          </p:nvPr>
        </p:nvSpPr>
        <p:spPr/>
        <p:txBody>
          <a:bodyPr>
            <a:normAutofit/>
          </a:bodyPr>
          <a:lstStyle/>
          <a:p>
            <a:r>
              <a:rPr lang="en-US" dirty="0" smtClean="0"/>
              <a:t>Young </a:t>
            </a:r>
            <a:r>
              <a:rPr lang="en-US" dirty="0" smtClean="0"/>
              <a:t>Offenders  - top priority for SPS</a:t>
            </a:r>
          </a:p>
          <a:p>
            <a:r>
              <a:rPr lang="en-US" dirty="0" smtClean="0"/>
              <a:t>Most </a:t>
            </a:r>
            <a:r>
              <a:rPr lang="en-US" dirty="0" smtClean="0"/>
              <a:t>hopeful results</a:t>
            </a:r>
          </a:p>
          <a:p>
            <a:r>
              <a:rPr lang="en-US" dirty="0" smtClean="0"/>
              <a:t>Important to engage with this group and help them reach their aspirations not to reoffend </a:t>
            </a:r>
            <a:endParaRPr lang="en-US" dirty="0" smtClean="0"/>
          </a:p>
          <a:p>
            <a:endParaRPr lang="en-US" dirty="0" smtClean="0"/>
          </a:p>
          <a:p>
            <a:pPr lvl="1"/>
            <a:r>
              <a:rPr lang="en-US" dirty="0" smtClean="0"/>
              <a:t>90% said they thought they would have a job, a partner and a house 2 years after release</a:t>
            </a:r>
          </a:p>
          <a:p>
            <a:pPr lvl="1"/>
            <a:r>
              <a:rPr lang="en-US" dirty="0" smtClean="0"/>
              <a:t>60% said they would be free from offending 2 years after release</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1143000"/>
          </a:xfrm>
        </p:spPr>
        <p:txBody>
          <a:bodyPr>
            <a:normAutofit/>
          </a:bodyPr>
          <a:lstStyle/>
          <a:p>
            <a:r>
              <a:rPr lang="en-US" sz="4800" dirty="0" smtClean="0"/>
              <a:t>Prisoner Survey statistics</a:t>
            </a:r>
            <a:endParaRPr lang="en-GB" sz="4800"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r>
              <a:rPr lang="en-US" dirty="0" smtClean="0"/>
              <a:t>Helping them to meet their desire to break their offending </a:t>
            </a:r>
            <a:r>
              <a:rPr lang="en-US" dirty="0" err="1" smtClean="0"/>
              <a:t>behaviour</a:t>
            </a:r>
            <a:r>
              <a:rPr lang="en-US" dirty="0" smtClean="0"/>
              <a:t> need to be aware that</a:t>
            </a:r>
            <a:r>
              <a:rPr lang="en-US" dirty="0" smtClean="0"/>
              <a:t>;</a:t>
            </a:r>
          </a:p>
          <a:p>
            <a:endParaRPr lang="en-US" dirty="0" smtClean="0"/>
          </a:p>
          <a:p>
            <a:pPr lvl="1"/>
            <a:r>
              <a:rPr lang="en-US" dirty="0" smtClean="0"/>
              <a:t>1/5 had difficulty reading and writing</a:t>
            </a:r>
          </a:p>
          <a:p>
            <a:pPr lvl="1"/>
            <a:r>
              <a:rPr lang="en-US" dirty="0" smtClean="0"/>
              <a:t>½ were under the influence of alcohol or drugs at the time of their offence </a:t>
            </a:r>
          </a:p>
          <a:p>
            <a:pPr lvl="1"/>
            <a:r>
              <a:rPr lang="en-US" dirty="0" smtClean="0"/>
              <a:t>1/3 were in care as </a:t>
            </a:r>
            <a:r>
              <a:rPr lang="en-US" dirty="0" smtClean="0"/>
              <a:t>children</a:t>
            </a:r>
          </a:p>
          <a:p>
            <a:pPr lvl="1">
              <a:buNone/>
            </a:pPr>
            <a:endParaRPr lang="en-US" dirty="0" smtClean="0"/>
          </a:p>
          <a:p>
            <a:r>
              <a:rPr lang="en-US" dirty="0" smtClean="0"/>
              <a:t>They expressed a desire to learn through sports, practical workshops and the internet</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a:bodyPr>
          <a:lstStyle/>
          <a:p>
            <a:r>
              <a:rPr lang="en-GB" sz="4800" dirty="0" smtClean="0"/>
              <a:t>Imprisonment Rate</a:t>
            </a:r>
            <a:endParaRPr lang="en-GB" sz="4800" dirty="0"/>
          </a:p>
        </p:txBody>
      </p:sp>
      <p:sp>
        <p:nvSpPr>
          <p:cNvPr id="3" name="Content Placeholder 2"/>
          <p:cNvSpPr>
            <a:spLocks noGrp="1"/>
          </p:cNvSpPr>
          <p:nvPr>
            <p:ph idx="1"/>
          </p:nvPr>
        </p:nvSpPr>
        <p:spPr/>
        <p:txBody>
          <a:bodyPr>
            <a:normAutofit/>
          </a:bodyPr>
          <a:lstStyle/>
          <a:p>
            <a:pPr>
              <a:buNone/>
            </a:pPr>
            <a:r>
              <a:rPr lang="en-GB" dirty="0" smtClean="0"/>
              <a:t>	Scotland has one of the highest imprisonment rates in Western Europe. Overcrowding, prisoner movement, the prison regime, the relatively short time that someone spends in prison, remain very challenging issues. This creates huge challenges </a:t>
            </a:r>
            <a:r>
              <a:rPr lang="en-GB" dirty="0" smtClean="0"/>
              <a:t>in relation to the  detection and assessment </a:t>
            </a:r>
            <a:r>
              <a:rPr lang="en-GB" dirty="0" smtClean="0"/>
              <a:t>of health problems and needs, and the delivery of integrated care, both within prison and in the transition between prison and the community.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1556792"/>
          <a:ext cx="9144000" cy="4541489"/>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p:cNvSpPr>
            <a:spLocks noGrp="1"/>
          </p:cNvSpPr>
          <p:nvPr>
            <p:ph type="title"/>
          </p:nvPr>
        </p:nvSpPr>
        <p:spPr>
          <a:xfrm>
            <a:off x="838200" y="332656"/>
            <a:ext cx="8305800" cy="1143000"/>
          </a:xfrm>
        </p:spPr>
        <p:txBody>
          <a:bodyPr>
            <a:normAutofit/>
          </a:bodyPr>
          <a:lstStyle/>
          <a:p>
            <a:r>
              <a:rPr lang="en-GB" sz="4800" dirty="0" smtClean="0"/>
              <a:t>Imprisonment rate comparator</a:t>
            </a:r>
            <a:endParaRPr lang="en-GB" sz="4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a:bodyPr>
          <a:lstStyle/>
          <a:p>
            <a:r>
              <a:rPr lang="en-GB" sz="4800" dirty="0" smtClean="0"/>
              <a:t>Prisons - model</a:t>
            </a:r>
            <a:endParaRPr lang="en-GB" sz="4800" dirty="0"/>
          </a:p>
        </p:txBody>
      </p:sp>
      <p:sp>
        <p:nvSpPr>
          <p:cNvPr id="3" name="Content Placeholder 2"/>
          <p:cNvSpPr>
            <a:spLocks noGrp="1"/>
          </p:cNvSpPr>
          <p:nvPr>
            <p:ph idx="1"/>
          </p:nvPr>
        </p:nvSpPr>
        <p:spPr/>
        <p:txBody>
          <a:bodyPr>
            <a:normAutofit fontScale="92500" lnSpcReduction="10000"/>
          </a:bodyPr>
          <a:lstStyle/>
          <a:p>
            <a:r>
              <a:rPr lang="en-GB" dirty="0" smtClean="0"/>
              <a:t>It could be argued that Prisons should be used for minority of cases for public safety</a:t>
            </a:r>
          </a:p>
          <a:p>
            <a:r>
              <a:rPr lang="en-GB" dirty="0" smtClean="0"/>
              <a:t>Considerable financial resources spent sending people to prison - no evidence on reducing offending</a:t>
            </a:r>
          </a:p>
          <a:p>
            <a:r>
              <a:rPr lang="en-GB" dirty="0" smtClean="0"/>
              <a:t>Potentially by shifting resources upstream and making investment more productive – to concentrate on preventative / community development / early years</a:t>
            </a:r>
          </a:p>
          <a:p>
            <a:endParaRPr lang="en-GB" dirty="0" smtClean="0"/>
          </a:p>
          <a:p>
            <a:r>
              <a:rPr lang="en-GB" dirty="0" smtClean="0"/>
              <a:t>I look forward to further discussion on this throughout the day </a:t>
            </a:r>
          </a:p>
          <a:p>
            <a:pPr>
              <a:buNone/>
            </a:pPr>
            <a:r>
              <a:rPr lang="en-GB" dirty="0" smtClean="0"/>
              <a:t> </a:t>
            </a:r>
            <a:endParaRPr lang="en-GB" sz="17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8229600" cy="1143000"/>
          </a:xfrm>
        </p:spPr>
        <p:txBody>
          <a:bodyPr>
            <a:normAutofit/>
          </a:bodyPr>
          <a:lstStyle/>
          <a:p>
            <a:r>
              <a:rPr lang="en-GB" sz="4800" dirty="0" smtClean="0"/>
              <a:t>Opportunities</a:t>
            </a:r>
            <a:endParaRPr lang="en-GB" sz="4800" dirty="0"/>
          </a:p>
        </p:txBody>
      </p:sp>
      <p:sp>
        <p:nvSpPr>
          <p:cNvPr id="3" name="Content Placeholder 2"/>
          <p:cNvSpPr>
            <a:spLocks noGrp="1"/>
          </p:cNvSpPr>
          <p:nvPr>
            <p:ph idx="1"/>
          </p:nvPr>
        </p:nvSpPr>
        <p:spPr/>
        <p:txBody>
          <a:bodyPr>
            <a:normAutofit/>
          </a:bodyPr>
          <a:lstStyle/>
          <a:p>
            <a:r>
              <a:rPr lang="en-GB" dirty="0" smtClean="0"/>
              <a:t>Healthcare provided in prisons can be the first opportunity to receive access to health care services</a:t>
            </a:r>
          </a:p>
          <a:p>
            <a:r>
              <a:rPr lang="en-GB" dirty="0" smtClean="0"/>
              <a:t>The transfer of prisoner healthcare to NHS Boards places greater obligation on them to provide equivalent healthcare.</a:t>
            </a:r>
          </a:p>
          <a:p>
            <a:r>
              <a:rPr lang="en-GB" dirty="0" smtClean="0"/>
              <a:t>Greater degree of collaborative working and greater understanding between those responsible for justice and those responsible for health</a:t>
            </a:r>
          </a:p>
          <a:p>
            <a:endParaRPr lang="en-GB"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John Porter</a:t>
            </a:r>
            <a:endParaRPr lang="en-GB" dirty="0"/>
          </a:p>
        </p:txBody>
      </p:sp>
      <p:sp>
        <p:nvSpPr>
          <p:cNvPr id="3" name="Content Placeholder 2"/>
          <p:cNvSpPr>
            <a:spLocks noGrp="1"/>
          </p:cNvSpPr>
          <p:nvPr>
            <p:ph idx="1"/>
          </p:nvPr>
        </p:nvSpPr>
        <p:spPr/>
        <p:txBody>
          <a:bodyPr>
            <a:normAutofit/>
          </a:bodyPr>
          <a:lstStyle/>
          <a:p>
            <a:r>
              <a:rPr lang="en-GB" dirty="0" smtClean="0"/>
              <a:t>National Lead Nurse for Prisoner Healthcare</a:t>
            </a:r>
          </a:p>
          <a:p>
            <a:endParaRPr lang="en-GB" dirty="0"/>
          </a:p>
          <a:p>
            <a:r>
              <a:rPr lang="en-GB" dirty="0" smtClean="0"/>
              <a:t>Working within HIS - responsibility to NHS Director, Health and Justice</a:t>
            </a:r>
          </a:p>
          <a:p>
            <a:endParaRPr lang="en-GB" dirty="0" smtClean="0"/>
          </a:p>
          <a:p>
            <a:r>
              <a:rPr lang="en-GB" dirty="0" smtClean="0"/>
              <a:t>Provide support and guidance to NHS Leads responsible for Prisoner Healthcare through the National Prisoner Healthcare Network</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1143000"/>
          </a:xfrm>
        </p:spPr>
        <p:txBody>
          <a:bodyPr>
            <a:normAutofit/>
          </a:bodyPr>
          <a:lstStyle/>
          <a:p>
            <a:r>
              <a:rPr lang="en-GB" sz="4800" dirty="0" smtClean="0"/>
              <a:t>Opportunities</a:t>
            </a:r>
            <a:endParaRPr lang="en-GB" sz="4800" dirty="0"/>
          </a:p>
        </p:txBody>
      </p:sp>
      <p:sp>
        <p:nvSpPr>
          <p:cNvPr id="3" name="Content Placeholder 2"/>
          <p:cNvSpPr>
            <a:spLocks noGrp="1"/>
          </p:cNvSpPr>
          <p:nvPr>
            <p:ph idx="1"/>
          </p:nvPr>
        </p:nvSpPr>
        <p:spPr/>
        <p:txBody>
          <a:bodyPr>
            <a:normAutofit/>
          </a:bodyPr>
          <a:lstStyle/>
          <a:p>
            <a:r>
              <a:rPr lang="en-GB" dirty="0" smtClean="0"/>
              <a:t>Scottish Government commitment to the </a:t>
            </a:r>
            <a:r>
              <a:rPr lang="en-GB" dirty="0" smtClean="0"/>
              <a:t>Reducing  Reoffending Change </a:t>
            </a:r>
            <a:r>
              <a:rPr lang="en-GB" dirty="0" smtClean="0"/>
              <a:t>F</a:t>
            </a:r>
            <a:r>
              <a:rPr lang="en-GB" dirty="0" smtClean="0"/>
              <a:t>und </a:t>
            </a:r>
            <a:r>
              <a:rPr lang="en-GB" dirty="0" smtClean="0"/>
              <a:t>and the maintenance of Public Social Partnerships</a:t>
            </a:r>
          </a:p>
          <a:p>
            <a:r>
              <a:rPr lang="en-GB" dirty="0" smtClean="0"/>
              <a:t>NHS Chief Executives commitment to the continuation of the National Prisoner Healthcare Network</a:t>
            </a:r>
          </a:p>
          <a:p>
            <a:r>
              <a:rPr lang="en-GB" dirty="0" smtClean="0"/>
              <a:t>Scottish Government creation of a Director, Health and Justice – now chair of the National Prisoner Healthcare Network</a:t>
            </a:r>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8229600" cy="1143000"/>
          </a:xfrm>
        </p:spPr>
        <p:txBody>
          <a:bodyPr>
            <a:normAutofit/>
          </a:bodyPr>
          <a:lstStyle/>
          <a:p>
            <a:r>
              <a:rPr lang="en-GB" sz="4800" dirty="0" smtClean="0"/>
              <a:t>Opportunities</a:t>
            </a:r>
            <a:endParaRPr lang="en-GB" sz="4800" dirty="0"/>
          </a:p>
        </p:txBody>
      </p:sp>
      <p:sp>
        <p:nvSpPr>
          <p:cNvPr id="3" name="Content Placeholder 2"/>
          <p:cNvSpPr>
            <a:spLocks noGrp="1"/>
          </p:cNvSpPr>
          <p:nvPr>
            <p:ph idx="1"/>
          </p:nvPr>
        </p:nvSpPr>
        <p:spPr/>
        <p:txBody>
          <a:bodyPr/>
          <a:lstStyle/>
          <a:p>
            <a:r>
              <a:rPr lang="en-GB" dirty="0" smtClean="0"/>
              <a:t>Shared governance and between NHS Boards and SPS </a:t>
            </a:r>
          </a:p>
          <a:p>
            <a:r>
              <a:rPr lang="en-GB" dirty="0" smtClean="0"/>
              <a:t>Strong collaboration between the network’s responsible for prisoner healthcare, forensic and police custody</a:t>
            </a:r>
          </a:p>
          <a:p>
            <a:pPr>
              <a:buNone/>
            </a:pP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8229600" cy="1143000"/>
          </a:xfrm>
        </p:spPr>
        <p:txBody>
          <a:bodyPr>
            <a:normAutofit/>
          </a:bodyPr>
          <a:lstStyle/>
          <a:p>
            <a:r>
              <a:rPr lang="en-GB" sz="4800" dirty="0" smtClean="0"/>
              <a:t>Challenges</a:t>
            </a:r>
            <a:endParaRPr lang="en-GB" sz="4800" dirty="0"/>
          </a:p>
        </p:txBody>
      </p:sp>
      <p:sp>
        <p:nvSpPr>
          <p:cNvPr id="3" name="Content Placeholder 2"/>
          <p:cNvSpPr>
            <a:spLocks noGrp="1"/>
          </p:cNvSpPr>
          <p:nvPr>
            <p:ph idx="1"/>
          </p:nvPr>
        </p:nvSpPr>
        <p:spPr/>
        <p:txBody>
          <a:bodyPr>
            <a:normAutofit/>
          </a:bodyPr>
          <a:lstStyle/>
          <a:p>
            <a:r>
              <a:rPr lang="en-GB" dirty="0" smtClean="0"/>
              <a:t>Engagement to ensure multiple agencies work together and in unison without duplication of effort.</a:t>
            </a:r>
          </a:p>
          <a:p>
            <a:r>
              <a:rPr lang="en-GB" dirty="0" smtClean="0"/>
              <a:t>Multiple Health Boards with different approaches</a:t>
            </a:r>
          </a:p>
          <a:p>
            <a:r>
              <a:rPr lang="en-GB" dirty="0" smtClean="0"/>
              <a:t>Need to ensure throughcare arrangements are well articulated and that prisoners are able to access vital healthcare services after release.</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1143000"/>
          </a:xfrm>
        </p:spPr>
        <p:txBody>
          <a:bodyPr>
            <a:normAutofit/>
          </a:bodyPr>
          <a:lstStyle/>
          <a:p>
            <a:r>
              <a:rPr lang="en-GB" sz="4800" dirty="0" smtClean="0"/>
              <a:t>Challenges</a:t>
            </a:r>
            <a:endParaRPr lang="en-GB" sz="4800" dirty="0"/>
          </a:p>
        </p:txBody>
      </p:sp>
      <p:sp>
        <p:nvSpPr>
          <p:cNvPr id="3" name="Content Placeholder 2"/>
          <p:cNvSpPr>
            <a:spLocks noGrp="1"/>
          </p:cNvSpPr>
          <p:nvPr>
            <p:ph idx="1"/>
          </p:nvPr>
        </p:nvSpPr>
        <p:spPr/>
        <p:txBody>
          <a:bodyPr>
            <a:normAutofit/>
          </a:bodyPr>
          <a:lstStyle/>
          <a:p>
            <a:r>
              <a:rPr lang="en-GB" dirty="0" smtClean="0"/>
              <a:t>Creating </a:t>
            </a:r>
            <a:r>
              <a:rPr lang="en-GB" dirty="0" smtClean="0"/>
              <a:t>and sustaining systems and processes across multiple agencies that enable the best possible healthcare to those in and leaving prison</a:t>
            </a:r>
          </a:p>
          <a:p>
            <a:pPr>
              <a:buNone/>
            </a:pPr>
            <a:endParaRPr lang="en-GB" dirty="0" smtClean="0"/>
          </a:p>
          <a:p>
            <a:r>
              <a:rPr lang="en-GB" dirty="0"/>
              <a:t>C</a:t>
            </a:r>
            <a:r>
              <a:rPr lang="en-GB" dirty="0" smtClean="0"/>
              <a:t>reating opportunities for those in the poorest of circumstances through education, employment and appropriate housing</a:t>
            </a:r>
          </a:p>
          <a:p>
            <a:pPr>
              <a:buNone/>
            </a:pPr>
            <a:endParaRPr lang="en-GB" dirty="0" smtClean="0"/>
          </a:p>
          <a:p>
            <a:r>
              <a:rPr lang="en-GB" dirty="0" smtClean="0"/>
              <a:t>Working towards breaking the cycle of offending behaviour with particular focus on “the early years”</a:t>
            </a:r>
          </a:p>
          <a:p>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8229600" cy="1143000"/>
          </a:xfrm>
        </p:spPr>
        <p:txBody>
          <a:bodyPr>
            <a:normAutofit/>
          </a:bodyPr>
          <a:lstStyle/>
          <a:p>
            <a:r>
              <a:rPr lang="en-GB" sz="4800" dirty="0" smtClean="0"/>
              <a:t>Going forward</a:t>
            </a:r>
            <a:endParaRPr lang="en-GB" sz="4800" dirty="0"/>
          </a:p>
        </p:txBody>
      </p:sp>
      <p:sp>
        <p:nvSpPr>
          <p:cNvPr id="3" name="Content Placeholder 2"/>
          <p:cNvSpPr>
            <a:spLocks noGrp="1"/>
          </p:cNvSpPr>
          <p:nvPr>
            <p:ph idx="1"/>
          </p:nvPr>
        </p:nvSpPr>
        <p:spPr/>
        <p:txBody>
          <a:bodyPr/>
          <a:lstStyle/>
          <a:p>
            <a:r>
              <a:rPr lang="en-GB" dirty="0" smtClean="0"/>
              <a:t>Look forward to discussing how we </a:t>
            </a:r>
            <a:r>
              <a:rPr lang="en-GB" dirty="0" smtClean="0"/>
              <a:t>collectively address the challenges and capitalise on the opportunities?</a:t>
            </a:r>
          </a:p>
          <a:p>
            <a:endParaRPr lang="en-GB" dirty="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lstStyle/>
          <a:p>
            <a:r>
              <a:rPr lang="en-GB" dirty="0" smtClean="0"/>
              <a:t>National Prisoner Healthcare Network</a:t>
            </a:r>
          </a:p>
          <a:p>
            <a:r>
              <a:rPr lang="en-GB" dirty="0" smtClean="0"/>
              <a:t>Health Profile of Prisoner</a:t>
            </a:r>
          </a:p>
          <a:p>
            <a:r>
              <a:rPr lang="en-GB" dirty="0" smtClean="0"/>
              <a:t>2013 Prisoner Survey Results</a:t>
            </a:r>
          </a:p>
          <a:p>
            <a:r>
              <a:rPr lang="en-GB" dirty="0" smtClean="0"/>
              <a:t>Imprisonment Rates</a:t>
            </a:r>
          </a:p>
          <a:p>
            <a:r>
              <a:rPr lang="en-GB" dirty="0" smtClean="0"/>
              <a:t>Alternatives to prison</a:t>
            </a:r>
          </a:p>
          <a:p>
            <a:r>
              <a:rPr lang="en-GB" dirty="0" smtClean="0"/>
              <a:t>Opportunities and challenges</a:t>
            </a:r>
          </a:p>
          <a:p>
            <a:r>
              <a:rPr lang="en-GB" dirty="0" smtClean="0"/>
              <a:t>Going Forward</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92696"/>
            <a:ext cx="7571184" cy="936104"/>
          </a:xfrm>
        </p:spPr>
        <p:txBody>
          <a:bodyPr>
            <a:noAutofit/>
          </a:bodyPr>
          <a:lstStyle/>
          <a:p>
            <a:r>
              <a:rPr lang="en-GB" sz="3800" dirty="0" smtClean="0"/>
              <a:t>National Prisoner Healthcare Network</a:t>
            </a:r>
            <a:endParaRPr lang="en-GB" sz="3800" dirty="0"/>
          </a:p>
        </p:txBody>
      </p:sp>
      <p:sp>
        <p:nvSpPr>
          <p:cNvPr id="3" name="Content Placeholder 2"/>
          <p:cNvSpPr>
            <a:spLocks noGrp="1"/>
          </p:cNvSpPr>
          <p:nvPr>
            <p:ph idx="1"/>
          </p:nvPr>
        </p:nvSpPr>
        <p:spPr/>
        <p:txBody>
          <a:bodyPr>
            <a:normAutofit fontScale="85000" lnSpcReduction="20000"/>
          </a:bodyPr>
          <a:lstStyle/>
          <a:p>
            <a:r>
              <a:rPr lang="en-GB" dirty="0" smtClean="0"/>
              <a:t>Responsibility for primary healthcare in prison transferred from SPS to NHS Boards in November 2011.</a:t>
            </a:r>
          </a:p>
          <a:p>
            <a:endParaRPr lang="en-GB" dirty="0" smtClean="0"/>
          </a:p>
          <a:p>
            <a:r>
              <a:rPr lang="en-GB" dirty="0" smtClean="0"/>
              <a:t>NPHN set up in November 2011 to coincide with formal transfer</a:t>
            </a:r>
          </a:p>
          <a:p>
            <a:endParaRPr lang="en-GB" dirty="0" smtClean="0"/>
          </a:p>
          <a:p>
            <a:r>
              <a:rPr lang="en-GB" dirty="0" smtClean="0"/>
              <a:t>Membership included healthcare leads from each of the NHS Boards with representatives from SPS and other agencies including the third sector. </a:t>
            </a:r>
          </a:p>
          <a:p>
            <a:endParaRPr lang="en-GB" dirty="0" smtClean="0"/>
          </a:p>
          <a:p>
            <a:r>
              <a:rPr lang="en-GB" dirty="0" smtClean="0"/>
              <a:t>Purpose. Initially to assist the transition of prisoner healthcare from SPS to NHS by providing a strategic and national coordinating role to support the delivery of a high quality, safe, effective and consistent services to prisoners </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91264" cy="924712"/>
          </a:xfrm>
        </p:spPr>
        <p:txBody>
          <a:bodyPr>
            <a:normAutofit/>
          </a:bodyPr>
          <a:lstStyle/>
          <a:p>
            <a:r>
              <a:rPr lang="en-GB" sz="3800" dirty="0" smtClean="0"/>
              <a:t>National Prisoner Healthcare Network</a:t>
            </a:r>
            <a:endParaRPr lang="en-GB" sz="3800" dirty="0"/>
          </a:p>
        </p:txBody>
      </p:sp>
      <p:sp>
        <p:nvSpPr>
          <p:cNvPr id="3" name="Content Placeholder 2"/>
          <p:cNvSpPr>
            <a:spLocks noGrp="1"/>
          </p:cNvSpPr>
          <p:nvPr>
            <p:ph idx="1"/>
          </p:nvPr>
        </p:nvSpPr>
        <p:spPr/>
        <p:txBody>
          <a:bodyPr>
            <a:normAutofit fontScale="70000" lnSpcReduction="20000"/>
          </a:bodyPr>
          <a:lstStyle/>
          <a:p>
            <a:r>
              <a:rPr lang="en-GB" dirty="0" smtClean="0"/>
              <a:t>NPHN </a:t>
            </a:r>
            <a:r>
              <a:rPr lang="en-GB" dirty="0" err="1" smtClean="0"/>
              <a:t>Workplan</a:t>
            </a:r>
            <a:r>
              <a:rPr lang="en-GB" dirty="0" smtClean="0"/>
              <a:t>. Identified a number of key priority </a:t>
            </a:r>
            <a:r>
              <a:rPr lang="en-GB" dirty="0" err="1" smtClean="0"/>
              <a:t>workstreams</a:t>
            </a:r>
            <a:r>
              <a:rPr lang="en-GB" dirty="0" smtClean="0"/>
              <a:t> including:</a:t>
            </a:r>
          </a:p>
          <a:p>
            <a:pPr lvl="1"/>
            <a:endParaRPr lang="en-GB" dirty="0" smtClean="0"/>
          </a:p>
          <a:p>
            <a:pPr lvl="1"/>
            <a:r>
              <a:rPr lang="en-GB" dirty="0" smtClean="0"/>
              <a:t>Mental Health </a:t>
            </a:r>
          </a:p>
          <a:p>
            <a:pPr lvl="1"/>
            <a:r>
              <a:rPr lang="en-GB" dirty="0" smtClean="0"/>
              <a:t>Substance Misuse</a:t>
            </a:r>
          </a:p>
          <a:p>
            <a:pPr lvl="1"/>
            <a:r>
              <a:rPr lang="en-GB" dirty="0" smtClean="0"/>
              <a:t>Information Governance</a:t>
            </a:r>
          </a:p>
          <a:p>
            <a:pPr lvl="1"/>
            <a:r>
              <a:rPr lang="en-GB" dirty="0" smtClean="0"/>
              <a:t>Expert Advisory Group for Medicines</a:t>
            </a:r>
          </a:p>
          <a:p>
            <a:pPr lvl="1"/>
            <a:r>
              <a:rPr lang="en-GB" dirty="0" err="1" smtClean="0"/>
              <a:t>Throughcare</a:t>
            </a:r>
            <a:r>
              <a:rPr lang="en-GB" dirty="0" smtClean="0"/>
              <a:t> </a:t>
            </a:r>
          </a:p>
          <a:p>
            <a:pPr lvl="1">
              <a:buNone/>
            </a:pPr>
            <a:r>
              <a:rPr lang="en-GB" dirty="0" smtClean="0"/>
              <a:t>  </a:t>
            </a:r>
          </a:p>
          <a:p>
            <a:r>
              <a:rPr lang="en-GB" dirty="0" smtClean="0"/>
              <a:t>2 year review</a:t>
            </a:r>
          </a:p>
          <a:p>
            <a:pPr>
              <a:buNone/>
            </a:pPr>
            <a:endParaRPr lang="en-GB" dirty="0" smtClean="0"/>
          </a:p>
          <a:p>
            <a:r>
              <a:rPr lang="en-GB" dirty="0" smtClean="0"/>
              <a:t>Appointment of New NHS Director, Health and Justice. </a:t>
            </a:r>
          </a:p>
          <a:p>
            <a:endParaRPr lang="en-GB" dirty="0" smtClean="0"/>
          </a:p>
          <a:p>
            <a:pPr lvl="1">
              <a:buNone/>
            </a:pPr>
            <a:r>
              <a:rPr lang="en-GB" dirty="0" smtClean="0"/>
              <a:t>Senior appointment to improve health outcomes of offenders with commitment </a:t>
            </a:r>
          </a:p>
          <a:p>
            <a:pPr lvl="1">
              <a:buNone/>
            </a:pPr>
            <a:r>
              <a:rPr lang="en-GB" dirty="0" smtClean="0"/>
              <a:t>to supporting the Scottish Government Health Inequalities agenda.</a:t>
            </a:r>
          </a:p>
          <a:p>
            <a:endParaRPr lang="en-GB"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704088"/>
            <a:ext cx="7859216" cy="852704"/>
          </a:xfrm>
        </p:spPr>
        <p:txBody>
          <a:bodyPr>
            <a:normAutofit/>
          </a:bodyPr>
          <a:lstStyle/>
          <a:p>
            <a:r>
              <a:rPr lang="en-GB" sz="4000" dirty="0" smtClean="0"/>
              <a:t>Scottish Inequalities Agenda</a:t>
            </a:r>
            <a:endParaRPr lang="en-GB" sz="4000" dirty="0"/>
          </a:p>
        </p:txBody>
      </p:sp>
      <p:sp>
        <p:nvSpPr>
          <p:cNvPr id="3" name="Content Placeholder 2"/>
          <p:cNvSpPr>
            <a:spLocks noGrp="1"/>
          </p:cNvSpPr>
          <p:nvPr>
            <p:ph idx="1"/>
          </p:nvPr>
        </p:nvSpPr>
        <p:spPr/>
        <p:txBody>
          <a:bodyPr>
            <a:normAutofit fontScale="92500"/>
          </a:bodyPr>
          <a:lstStyle/>
          <a:p>
            <a:r>
              <a:rPr lang="en-GB" dirty="0" smtClean="0"/>
              <a:t>The reality in Scotland is that there is a significant proportion of the population with poor health.</a:t>
            </a:r>
          </a:p>
          <a:p>
            <a:endParaRPr lang="en-GB" dirty="0" smtClean="0"/>
          </a:p>
          <a:p>
            <a:r>
              <a:rPr lang="en-GB" dirty="0" smtClean="0"/>
              <a:t>Despite improvements we remain the “Poor man of Europe” particularly in respect of those from deprived areas</a:t>
            </a:r>
          </a:p>
          <a:p>
            <a:endParaRPr lang="en-GB" dirty="0" smtClean="0"/>
          </a:p>
          <a:p>
            <a:r>
              <a:rPr lang="en-GB" dirty="0" smtClean="0"/>
              <a:t>A NES publication “Bridging the Gap” quotes;</a:t>
            </a:r>
          </a:p>
          <a:p>
            <a:pPr lvl="1"/>
            <a:r>
              <a:rPr lang="en-GB" b="1" dirty="0" smtClean="0"/>
              <a:t>“In </a:t>
            </a:r>
            <a:r>
              <a:rPr lang="en-GB" b="1" dirty="0"/>
              <a:t>Scotland</a:t>
            </a:r>
            <a:r>
              <a:rPr lang="en-GB" dirty="0"/>
              <a:t> men in the 10% of 'least deprived areas' can expect on average to reach an age of 81.1 years, while men in the 10% most deprived areas who could expect to live on average 67.7 years, a gap of more than 13 years</a:t>
            </a:r>
            <a:r>
              <a:rPr lang="en-GB" dirty="0" smtClean="0"/>
              <a:t>.”</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96720"/>
          </a:xfrm>
        </p:spPr>
        <p:txBody>
          <a:bodyPr>
            <a:normAutofit/>
          </a:bodyPr>
          <a:lstStyle/>
          <a:p>
            <a:r>
              <a:rPr lang="en-GB" sz="4400" dirty="0" smtClean="0"/>
              <a:t>Health Profile of Prisoner</a:t>
            </a:r>
            <a:endParaRPr lang="en-GB" sz="4400" dirty="0"/>
          </a:p>
        </p:txBody>
      </p:sp>
      <p:sp>
        <p:nvSpPr>
          <p:cNvPr id="3" name="Content Placeholder 2"/>
          <p:cNvSpPr>
            <a:spLocks noGrp="1"/>
          </p:cNvSpPr>
          <p:nvPr>
            <p:ph idx="1"/>
          </p:nvPr>
        </p:nvSpPr>
        <p:spPr/>
        <p:txBody>
          <a:bodyPr/>
          <a:lstStyle/>
          <a:p>
            <a:r>
              <a:rPr lang="en-GB" dirty="0" smtClean="0"/>
              <a:t>Prisoners are likely to come from a particularly vulnerable group in society and face a wide range of health issues that are often associated with their offending behaviour.</a:t>
            </a:r>
          </a:p>
          <a:p>
            <a:r>
              <a:rPr lang="en-GB" dirty="0" smtClean="0"/>
              <a:t>A </a:t>
            </a:r>
            <a:r>
              <a:rPr lang="en-GB" dirty="0" smtClean="0"/>
              <a:t>strong indication of their life and health circumstances can be drawn from the prisoner survey the most recent being 2013</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85813" y="2132859"/>
          <a:ext cx="7500990" cy="3179561"/>
        </p:xfrm>
        <a:graphic>
          <a:graphicData uri="http://schemas.openxmlformats.org/drawingml/2006/table">
            <a:tbl>
              <a:tblPr/>
              <a:tblGrid>
                <a:gridCol w="3554985"/>
                <a:gridCol w="1639086"/>
                <a:gridCol w="2306919"/>
              </a:tblGrid>
              <a:tr h="424026">
                <a:tc gridSpan="2">
                  <a:txBody>
                    <a:bodyPr/>
                    <a:lstStyle/>
                    <a:p>
                      <a:pPr algn="ctr">
                        <a:lnSpc>
                          <a:spcPct val="115000"/>
                        </a:lnSpc>
                        <a:spcAft>
                          <a:spcPts val="0"/>
                        </a:spcAft>
                      </a:pPr>
                      <a:endParaRPr lang="en-GB" sz="1200" b="1" dirty="0" smtClean="0">
                        <a:solidFill>
                          <a:schemeClr val="tx2">
                            <a:lumMod val="75000"/>
                          </a:schemeClr>
                        </a:solidFill>
                        <a:latin typeface="Arial"/>
                        <a:ea typeface="Times New Roman"/>
                      </a:endParaRPr>
                    </a:p>
                    <a:p>
                      <a:pPr algn="ctr">
                        <a:lnSpc>
                          <a:spcPct val="115000"/>
                        </a:lnSpc>
                        <a:spcAft>
                          <a:spcPts val="0"/>
                        </a:spcAft>
                      </a:pPr>
                      <a:r>
                        <a:rPr lang="en-GB" sz="1200" b="1" dirty="0" smtClean="0">
                          <a:solidFill>
                            <a:schemeClr val="tx2">
                              <a:lumMod val="75000"/>
                            </a:schemeClr>
                          </a:solidFill>
                          <a:latin typeface="Arial"/>
                          <a:ea typeface="Times New Roman"/>
                        </a:rPr>
                        <a:t>Prevalence </a:t>
                      </a:r>
                      <a:r>
                        <a:rPr lang="en-GB" sz="1200" b="1" dirty="0">
                          <a:solidFill>
                            <a:schemeClr val="tx2">
                              <a:lumMod val="75000"/>
                            </a:schemeClr>
                          </a:solidFill>
                          <a:latin typeface="Arial"/>
                          <a:ea typeface="Times New Roman"/>
                        </a:rPr>
                        <a:t>on admission to Prison</a:t>
                      </a:r>
                      <a:endParaRPr lang="en-GB" sz="1200" dirty="0">
                        <a:solidFill>
                          <a:schemeClr val="tx2">
                            <a:lumMod val="75000"/>
                          </a:schemeClr>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lnSpc>
                          <a:spcPct val="115000"/>
                        </a:lnSpc>
                        <a:spcAft>
                          <a:spcPts val="0"/>
                        </a:spcAft>
                      </a:pPr>
                      <a:endParaRPr lang="en-GB" sz="1200" b="1" dirty="0" smtClean="0">
                        <a:solidFill>
                          <a:schemeClr val="tx2">
                            <a:lumMod val="75000"/>
                          </a:schemeClr>
                        </a:solidFill>
                        <a:latin typeface="Arial"/>
                        <a:ea typeface="Times New Roman"/>
                      </a:endParaRPr>
                    </a:p>
                    <a:p>
                      <a:pPr algn="ctr">
                        <a:lnSpc>
                          <a:spcPct val="115000"/>
                        </a:lnSpc>
                        <a:spcAft>
                          <a:spcPts val="0"/>
                        </a:spcAft>
                      </a:pPr>
                      <a:r>
                        <a:rPr lang="en-GB" sz="1200" b="1" dirty="0" smtClean="0">
                          <a:solidFill>
                            <a:schemeClr val="tx2">
                              <a:lumMod val="75000"/>
                            </a:schemeClr>
                          </a:solidFill>
                          <a:latin typeface="Arial"/>
                          <a:ea typeface="Times New Roman"/>
                        </a:rPr>
                        <a:t>Prevalence </a:t>
                      </a:r>
                      <a:r>
                        <a:rPr lang="en-GB" sz="1200" b="1" dirty="0">
                          <a:solidFill>
                            <a:schemeClr val="tx2">
                              <a:lumMod val="75000"/>
                            </a:schemeClr>
                          </a:solidFill>
                          <a:latin typeface="Arial"/>
                          <a:ea typeface="Times New Roman"/>
                        </a:rPr>
                        <a:t>in the Community</a:t>
                      </a:r>
                      <a:endParaRPr lang="en-GB" sz="1200" dirty="0">
                        <a:solidFill>
                          <a:schemeClr val="tx2">
                            <a:lumMod val="75000"/>
                          </a:schemeClr>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379">
                <a:tc>
                  <a:txBody>
                    <a:bodyPr/>
                    <a:lstStyle/>
                    <a:p>
                      <a:pPr algn="just">
                        <a:lnSpc>
                          <a:spcPct val="115000"/>
                        </a:lnSpc>
                        <a:spcAft>
                          <a:spcPts val="0"/>
                        </a:spcAft>
                      </a:pPr>
                      <a:r>
                        <a:rPr lang="en-GB" sz="1200" dirty="0">
                          <a:solidFill>
                            <a:srgbClr val="002060"/>
                          </a:solidFill>
                          <a:latin typeface="Arial" pitchFamily="34" charset="0"/>
                          <a:ea typeface="Times New Roman"/>
                          <a:cs typeface="Arial" pitchFamily="34" charset="0"/>
                        </a:rPr>
                        <a:t>Alcohol problems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smtClean="0">
                          <a:solidFill>
                            <a:srgbClr val="002060"/>
                          </a:solidFill>
                          <a:latin typeface="Arial" pitchFamily="34" charset="0"/>
                          <a:ea typeface="Times New Roman"/>
                          <a:cs typeface="Arial" pitchFamily="34" charset="0"/>
                        </a:rPr>
                        <a:t>73%</a:t>
                      </a:r>
                      <a:endParaRPr lang="en-GB" sz="1200" dirty="0">
                        <a:solidFill>
                          <a:srgbClr val="002060"/>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smtClean="0">
                          <a:solidFill>
                            <a:srgbClr val="002060"/>
                          </a:solidFill>
                          <a:latin typeface="Arial" pitchFamily="34" charset="0"/>
                          <a:ea typeface="Times New Roman"/>
                          <a:cs typeface="Arial" pitchFamily="34" charset="0"/>
                        </a:rPr>
                        <a:t>12%</a:t>
                      </a:r>
                      <a:endParaRPr lang="en-GB" sz="1200" dirty="0">
                        <a:solidFill>
                          <a:srgbClr val="002060"/>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013">
                <a:tc>
                  <a:txBody>
                    <a:bodyPr/>
                    <a:lstStyle/>
                    <a:p>
                      <a:pPr algn="just">
                        <a:lnSpc>
                          <a:spcPct val="115000"/>
                        </a:lnSpc>
                        <a:spcAft>
                          <a:spcPts val="0"/>
                        </a:spcAft>
                      </a:pPr>
                      <a:r>
                        <a:rPr lang="en-GB" sz="1200" dirty="0">
                          <a:solidFill>
                            <a:srgbClr val="002060"/>
                          </a:solidFill>
                          <a:latin typeface="Arial"/>
                          <a:ea typeface="Times New Roman"/>
                        </a:rPr>
                        <a:t>Illegal Drug Use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smtClean="0">
                          <a:solidFill>
                            <a:srgbClr val="002060"/>
                          </a:solidFill>
                          <a:latin typeface="Arial"/>
                          <a:ea typeface="Times New Roman"/>
                        </a:rPr>
                        <a:t>56%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smtClean="0">
                          <a:solidFill>
                            <a:srgbClr val="002060"/>
                          </a:solidFill>
                          <a:latin typeface="Arial"/>
                          <a:ea typeface="Times New Roman"/>
                        </a:rPr>
                        <a:t>1.6%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013">
                <a:tc>
                  <a:txBody>
                    <a:bodyPr/>
                    <a:lstStyle/>
                    <a:p>
                      <a:pPr algn="just">
                        <a:lnSpc>
                          <a:spcPct val="115000"/>
                        </a:lnSpc>
                        <a:spcAft>
                          <a:spcPts val="0"/>
                        </a:spcAft>
                      </a:pPr>
                      <a:r>
                        <a:rPr lang="en-GB" sz="1200" dirty="0">
                          <a:solidFill>
                            <a:srgbClr val="002060"/>
                          </a:solidFill>
                          <a:latin typeface="Arial"/>
                          <a:ea typeface="Times New Roman"/>
                        </a:rPr>
                        <a:t>Smoking Rates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smtClean="0">
                          <a:solidFill>
                            <a:srgbClr val="002060"/>
                          </a:solidFill>
                          <a:latin typeface="Arial"/>
                          <a:ea typeface="Times New Roman"/>
                        </a:rPr>
                        <a:t>76%</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smtClean="0">
                          <a:solidFill>
                            <a:srgbClr val="002060"/>
                          </a:solidFill>
                          <a:latin typeface="Arial"/>
                          <a:ea typeface="Times New Roman"/>
                        </a:rPr>
                        <a:t>24%</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013">
                <a:tc>
                  <a:txBody>
                    <a:bodyPr/>
                    <a:lstStyle/>
                    <a:p>
                      <a:pPr algn="just">
                        <a:lnSpc>
                          <a:spcPct val="115000"/>
                        </a:lnSpc>
                        <a:spcAft>
                          <a:spcPts val="0"/>
                        </a:spcAft>
                      </a:pPr>
                      <a:r>
                        <a:rPr lang="en-GB" sz="1200" dirty="0">
                          <a:solidFill>
                            <a:srgbClr val="002060"/>
                          </a:solidFill>
                          <a:latin typeface="Arial"/>
                          <a:ea typeface="Times New Roman"/>
                        </a:rPr>
                        <a:t>Hepatitis C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solidFill>
                            <a:srgbClr val="002060"/>
                          </a:solidFill>
                          <a:latin typeface="Arial"/>
                          <a:ea typeface="Times New Roman"/>
                        </a:rPr>
                        <a:t>20%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solidFill>
                            <a:srgbClr val="002060"/>
                          </a:solidFill>
                          <a:latin typeface="Arial"/>
                          <a:ea typeface="Times New Roman"/>
                        </a:rPr>
                        <a:t>1%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013">
                <a:tc>
                  <a:txBody>
                    <a:bodyPr/>
                    <a:lstStyle/>
                    <a:p>
                      <a:pPr algn="just">
                        <a:lnSpc>
                          <a:spcPct val="115000"/>
                        </a:lnSpc>
                        <a:spcAft>
                          <a:spcPts val="0"/>
                        </a:spcAft>
                      </a:pPr>
                      <a:r>
                        <a:rPr lang="en-GB" sz="1200" dirty="0">
                          <a:solidFill>
                            <a:srgbClr val="002060"/>
                          </a:solidFill>
                          <a:latin typeface="Arial"/>
                          <a:ea typeface="Times New Roman"/>
                        </a:rPr>
                        <a:t>Asthma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solidFill>
                            <a:srgbClr val="002060"/>
                          </a:solidFill>
                          <a:latin typeface="Arial"/>
                          <a:ea typeface="Times New Roman"/>
                        </a:rPr>
                        <a:t>12%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solidFill>
                            <a:srgbClr val="002060"/>
                          </a:solidFill>
                          <a:latin typeface="Arial"/>
                          <a:ea typeface="Times New Roman"/>
                        </a:rPr>
                        <a:t>5.4%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013">
                <a:tc>
                  <a:txBody>
                    <a:bodyPr/>
                    <a:lstStyle/>
                    <a:p>
                      <a:pPr algn="just">
                        <a:lnSpc>
                          <a:spcPct val="115000"/>
                        </a:lnSpc>
                        <a:spcAft>
                          <a:spcPts val="0"/>
                        </a:spcAft>
                      </a:pPr>
                      <a:r>
                        <a:rPr lang="en-GB" sz="1200" dirty="0">
                          <a:solidFill>
                            <a:srgbClr val="002060"/>
                          </a:solidFill>
                          <a:latin typeface="Arial"/>
                          <a:ea typeface="Times New Roman"/>
                        </a:rPr>
                        <a:t>Epilepsy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solidFill>
                            <a:srgbClr val="002060"/>
                          </a:solidFill>
                          <a:latin typeface="Arial"/>
                          <a:ea typeface="Times New Roman"/>
                        </a:rPr>
                        <a:t>2.1%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solidFill>
                            <a:srgbClr val="002060"/>
                          </a:solidFill>
                          <a:latin typeface="Arial"/>
                          <a:ea typeface="Times New Roman"/>
                        </a:rPr>
                        <a:t>0.7%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013">
                <a:tc>
                  <a:txBody>
                    <a:bodyPr/>
                    <a:lstStyle/>
                    <a:p>
                      <a:pPr algn="just">
                        <a:lnSpc>
                          <a:spcPct val="115000"/>
                        </a:lnSpc>
                        <a:spcAft>
                          <a:spcPts val="0"/>
                        </a:spcAft>
                      </a:pPr>
                      <a:r>
                        <a:rPr lang="en-GB" sz="1200" dirty="0">
                          <a:solidFill>
                            <a:srgbClr val="002060"/>
                          </a:solidFill>
                          <a:latin typeface="Arial"/>
                          <a:ea typeface="Times New Roman"/>
                        </a:rPr>
                        <a:t>Chlamydia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solidFill>
                            <a:srgbClr val="002060"/>
                          </a:solidFill>
                          <a:latin typeface="Arial"/>
                          <a:ea typeface="Times New Roman"/>
                        </a:rPr>
                        <a:t>12%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solidFill>
                            <a:srgbClr val="002060"/>
                          </a:solidFill>
                          <a:latin typeface="Arial"/>
                          <a:ea typeface="Times New Roman"/>
                        </a:rPr>
                        <a:t>0.8%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026">
                <a:tc>
                  <a:txBody>
                    <a:bodyPr/>
                    <a:lstStyle/>
                    <a:p>
                      <a:pPr algn="just">
                        <a:lnSpc>
                          <a:spcPct val="115000"/>
                        </a:lnSpc>
                        <a:spcAft>
                          <a:spcPts val="0"/>
                        </a:spcAft>
                      </a:pPr>
                      <a:r>
                        <a:rPr lang="en-GB" sz="1200" dirty="0">
                          <a:solidFill>
                            <a:srgbClr val="002060"/>
                          </a:solidFill>
                          <a:latin typeface="Arial"/>
                          <a:ea typeface="Times New Roman"/>
                        </a:rPr>
                        <a:t>Severe dental decay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solidFill>
                            <a:srgbClr val="002060"/>
                          </a:solidFill>
                          <a:latin typeface="Arial"/>
                          <a:ea typeface="Times New Roman"/>
                        </a:rPr>
                        <a:t>29% male</a:t>
                      </a:r>
                      <a:r>
                        <a:rPr lang="en-GB" sz="1200" dirty="0" smtClean="0">
                          <a:solidFill>
                            <a:srgbClr val="002060"/>
                          </a:solidFill>
                          <a:latin typeface="Arial"/>
                          <a:ea typeface="Times New Roman"/>
                        </a:rPr>
                        <a:t>/</a:t>
                      </a:r>
                    </a:p>
                    <a:p>
                      <a:pPr algn="just">
                        <a:lnSpc>
                          <a:spcPct val="115000"/>
                        </a:lnSpc>
                        <a:spcAft>
                          <a:spcPts val="0"/>
                        </a:spcAft>
                      </a:pPr>
                      <a:r>
                        <a:rPr lang="en-GB" sz="1200" dirty="0" smtClean="0">
                          <a:solidFill>
                            <a:srgbClr val="002060"/>
                          </a:solidFill>
                          <a:latin typeface="Arial"/>
                          <a:ea typeface="Times New Roman"/>
                        </a:rPr>
                        <a:t>42</a:t>
                      </a:r>
                      <a:r>
                        <a:rPr lang="en-GB" sz="1200" dirty="0">
                          <a:solidFill>
                            <a:srgbClr val="002060"/>
                          </a:solidFill>
                          <a:latin typeface="Arial"/>
                          <a:ea typeface="Times New Roman"/>
                        </a:rPr>
                        <a:t>% female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solidFill>
                            <a:srgbClr val="002060"/>
                          </a:solidFill>
                          <a:latin typeface="Arial"/>
                          <a:ea typeface="Times New Roman"/>
                        </a:rPr>
                        <a:t>10% male/3% female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026">
                <a:tc>
                  <a:txBody>
                    <a:bodyPr/>
                    <a:lstStyle/>
                    <a:p>
                      <a:pPr algn="just">
                        <a:lnSpc>
                          <a:spcPct val="115000"/>
                        </a:lnSpc>
                        <a:spcAft>
                          <a:spcPts val="0"/>
                        </a:spcAft>
                      </a:pPr>
                      <a:r>
                        <a:rPr lang="en-GB" sz="1200" dirty="0">
                          <a:solidFill>
                            <a:srgbClr val="002060"/>
                          </a:solidFill>
                          <a:latin typeface="Arial"/>
                          <a:ea typeface="Times New Roman"/>
                        </a:rPr>
                        <a:t>Schizophrenia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solidFill>
                            <a:srgbClr val="002060"/>
                          </a:solidFill>
                          <a:latin typeface="Arial"/>
                          <a:ea typeface="Times New Roman"/>
                        </a:rPr>
                        <a:t>9% male</a:t>
                      </a:r>
                      <a:r>
                        <a:rPr lang="en-GB" sz="1200" dirty="0" smtClean="0">
                          <a:solidFill>
                            <a:srgbClr val="002060"/>
                          </a:solidFill>
                          <a:latin typeface="Arial"/>
                          <a:ea typeface="Times New Roman"/>
                        </a:rPr>
                        <a:t>/</a:t>
                      </a:r>
                    </a:p>
                    <a:p>
                      <a:pPr algn="just">
                        <a:lnSpc>
                          <a:spcPct val="115000"/>
                        </a:lnSpc>
                        <a:spcAft>
                          <a:spcPts val="0"/>
                        </a:spcAft>
                      </a:pPr>
                      <a:r>
                        <a:rPr lang="en-GB" sz="1200" dirty="0" smtClean="0">
                          <a:solidFill>
                            <a:srgbClr val="002060"/>
                          </a:solidFill>
                          <a:latin typeface="Arial"/>
                          <a:ea typeface="Times New Roman"/>
                        </a:rPr>
                        <a:t>36</a:t>
                      </a:r>
                      <a:r>
                        <a:rPr lang="en-GB" sz="1200" dirty="0">
                          <a:solidFill>
                            <a:srgbClr val="002060"/>
                          </a:solidFill>
                          <a:latin typeface="Arial"/>
                          <a:ea typeface="Times New Roman"/>
                        </a:rPr>
                        <a:t>% </a:t>
                      </a:r>
                      <a:r>
                        <a:rPr lang="en-GB" sz="1200" dirty="0" smtClean="0">
                          <a:solidFill>
                            <a:srgbClr val="002060"/>
                          </a:solidFill>
                          <a:latin typeface="Arial"/>
                          <a:ea typeface="Times New Roman"/>
                        </a:rPr>
                        <a:t>female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solidFill>
                            <a:srgbClr val="002060"/>
                          </a:solidFill>
                          <a:latin typeface="Arial"/>
                          <a:ea typeface="Times New Roman"/>
                        </a:rPr>
                        <a:t>0.5%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013">
                <a:tc>
                  <a:txBody>
                    <a:bodyPr/>
                    <a:lstStyle/>
                    <a:p>
                      <a:pPr algn="just">
                        <a:lnSpc>
                          <a:spcPct val="115000"/>
                        </a:lnSpc>
                        <a:spcAft>
                          <a:spcPts val="0"/>
                        </a:spcAft>
                      </a:pPr>
                      <a:r>
                        <a:rPr lang="en-GB" sz="1200" dirty="0">
                          <a:solidFill>
                            <a:srgbClr val="002060"/>
                          </a:solidFill>
                          <a:latin typeface="Arial"/>
                          <a:ea typeface="Times New Roman"/>
                        </a:rPr>
                        <a:t>Depression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solidFill>
                            <a:srgbClr val="002060"/>
                          </a:solidFill>
                          <a:latin typeface="Arial"/>
                          <a:ea typeface="Times New Roman"/>
                        </a:rPr>
                        <a:t>25%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solidFill>
                            <a:srgbClr val="002060"/>
                          </a:solidFill>
                          <a:latin typeface="Arial"/>
                          <a:ea typeface="Times New Roman"/>
                        </a:rPr>
                        <a:t>5% approx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013">
                <a:tc>
                  <a:txBody>
                    <a:bodyPr/>
                    <a:lstStyle/>
                    <a:p>
                      <a:pPr algn="just">
                        <a:lnSpc>
                          <a:spcPct val="115000"/>
                        </a:lnSpc>
                        <a:spcAft>
                          <a:spcPts val="0"/>
                        </a:spcAft>
                      </a:pPr>
                      <a:r>
                        <a:rPr lang="en-GB" sz="1200" dirty="0">
                          <a:solidFill>
                            <a:srgbClr val="002060"/>
                          </a:solidFill>
                          <a:latin typeface="Arial"/>
                          <a:ea typeface="Times New Roman"/>
                        </a:rPr>
                        <a:t>Personality disorders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solidFill>
                            <a:srgbClr val="002060"/>
                          </a:solidFill>
                          <a:latin typeface="Arial"/>
                          <a:ea typeface="Times New Roman"/>
                        </a:rPr>
                        <a:t>66% approx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200" dirty="0">
                          <a:solidFill>
                            <a:srgbClr val="002060"/>
                          </a:solidFill>
                          <a:latin typeface="Arial"/>
                          <a:ea typeface="Times New Roman"/>
                        </a:rPr>
                        <a:t>5% approx </a:t>
                      </a:r>
                      <a:endParaRPr lang="en-GB" sz="12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itle 4"/>
          <p:cNvSpPr>
            <a:spLocks noGrp="1"/>
          </p:cNvSpPr>
          <p:nvPr>
            <p:ph type="title"/>
          </p:nvPr>
        </p:nvSpPr>
        <p:spPr/>
        <p:txBody>
          <a:bodyPr>
            <a:normAutofit/>
          </a:bodyPr>
          <a:lstStyle/>
          <a:p>
            <a:r>
              <a:rPr lang="en-GB" sz="4800" dirty="0" smtClean="0"/>
              <a:t>Health prevalence comparator</a:t>
            </a:r>
            <a:endParaRPr lang="en-GB" sz="4800" dirty="0"/>
          </a:p>
        </p:txBody>
      </p:sp>
      <p:sp>
        <p:nvSpPr>
          <p:cNvPr id="6" name="Content Placeholder 5"/>
          <p:cNvSpPr>
            <a:spLocks noGrp="1"/>
          </p:cNvSpPr>
          <p:nvPr>
            <p:ph idx="1"/>
          </p:nvPr>
        </p:nvSpPr>
        <p:spPr/>
        <p:txBody>
          <a:bodyPr/>
          <a:lstStyle/>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dirty="0" smtClean="0"/>
              <a:t>Prisoner healthcare in context (drawn from 2013 Prisoner Survey)</a:t>
            </a:r>
            <a:endParaRPr lang="en-GB" sz="4000" dirty="0"/>
          </a:p>
        </p:txBody>
      </p:sp>
      <p:sp>
        <p:nvSpPr>
          <p:cNvPr id="3" name="Content Placeholder 2"/>
          <p:cNvSpPr>
            <a:spLocks noGrp="1"/>
          </p:cNvSpPr>
          <p:nvPr>
            <p:ph idx="1"/>
          </p:nvPr>
        </p:nvSpPr>
        <p:spPr/>
        <p:txBody>
          <a:bodyPr>
            <a:noAutofit/>
          </a:bodyPr>
          <a:lstStyle/>
          <a:p>
            <a:r>
              <a:rPr lang="en-US" sz="2000" dirty="0" smtClean="0"/>
              <a:t>The survey is conducted very two years and is sent to all those in prison across Scotland. The questions asked most pertinent to the health and lifestyle of prisoners has been </a:t>
            </a:r>
            <a:r>
              <a:rPr lang="en-US" sz="2000" dirty="0" err="1" smtClean="0"/>
              <a:t>analysed</a:t>
            </a:r>
            <a:r>
              <a:rPr lang="en-US" sz="2000" dirty="0" smtClean="0"/>
              <a:t> and a short </a:t>
            </a:r>
            <a:r>
              <a:rPr lang="en-US" sz="2000" dirty="0" err="1" smtClean="0"/>
              <a:t>precis</a:t>
            </a:r>
            <a:r>
              <a:rPr lang="en-US" sz="2000" dirty="0" smtClean="0"/>
              <a:t> of the key themes shown;</a:t>
            </a:r>
            <a:endParaRPr lang="en-GB" sz="2000" dirty="0" smtClean="0"/>
          </a:p>
          <a:p>
            <a:pPr lvl="1"/>
            <a:r>
              <a:rPr lang="en-US" sz="2000" dirty="0" smtClean="0"/>
              <a:t>60 % of prisoners in all Scottish prisons completed the survey</a:t>
            </a:r>
          </a:p>
          <a:p>
            <a:pPr lvl="1">
              <a:buNone/>
            </a:pPr>
            <a:endParaRPr lang="en-US" sz="2000" dirty="0" smtClean="0"/>
          </a:p>
          <a:p>
            <a:pPr lvl="1"/>
            <a:r>
              <a:rPr lang="en-US" sz="2000" dirty="0" smtClean="0"/>
              <a:t>Information was sought in relation to alcohol consumption, substance misuse, mental well being and attitudes to support to address their offending </a:t>
            </a:r>
            <a:r>
              <a:rPr lang="en-US" sz="2000" dirty="0" err="1" smtClean="0"/>
              <a:t>behaviour</a:t>
            </a:r>
            <a:r>
              <a:rPr lang="en-US" sz="2000" dirty="0" smtClean="0"/>
              <a:t>.</a:t>
            </a:r>
          </a:p>
          <a:p>
            <a:pPr lvl="1"/>
            <a:endParaRPr lang="en-US" sz="2000" dirty="0" smtClean="0"/>
          </a:p>
          <a:p>
            <a:pPr lvl="1"/>
            <a:r>
              <a:rPr lang="en-US" sz="2000" dirty="0" smtClean="0"/>
              <a:t>The highest responses were from HMP </a:t>
            </a:r>
            <a:r>
              <a:rPr lang="en-US" sz="2000" dirty="0" err="1" smtClean="0"/>
              <a:t>Barlinnie</a:t>
            </a:r>
            <a:r>
              <a:rPr lang="en-US" sz="2000" dirty="0" smtClean="0"/>
              <a:t> and HMP Inverness </a:t>
            </a:r>
            <a:r>
              <a:rPr lang="en-US" sz="2000" dirty="0" smtClean="0"/>
              <a:t>however </a:t>
            </a:r>
            <a:r>
              <a:rPr lang="en-US" sz="2000" dirty="0" smtClean="0"/>
              <a:t>the lowest was from HMYOI </a:t>
            </a:r>
            <a:r>
              <a:rPr lang="en-US" sz="2000" dirty="0" err="1" smtClean="0"/>
              <a:t>Polmont</a:t>
            </a:r>
            <a:r>
              <a:rPr lang="en-US" sz="2000" dirty="0" smtClean="0"/>
              <a:t> and the Open Estate – perhaps suggesting that they are most difficult to engage with</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984</TotalTime>
  <Words>1176</Words>
  <Application>Microsoft Office PowerPoint</Application>
  <PresentationFormat>On-screen Show (4:3)</PresentationFormat>
  <Paragraphs>183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Unequal lives unjust deaths</vt:lpstr>
      <vt:lpstr>John Porter</vt:lpstr>
      <vt:lpstr>Overview</vt:lpstr>
      <vt:lpstr>National Prisoner Healthcare Network</vt:lpstr>
      <vt:lpstr>National Prisoner Healthcare Network</vt:lpstr>
      <vt:lpstr>Scottish Inequalities Agenda</vt:lpstr>
      <vt:lpstr>Health Profile of Prisoner</vt:lpstr>
      <vt:lpstr>Health prevalence comparator</vt:lpstr>
      <vt:lpstr>Prisoner healthcare in context (drawn from 2013 Prisoner Survey)</vt:lpstr>
      <vt:lpstr>Prisoner Survey statistics</vt:lpstr>
      <vt:lpstr>Prisoner Survey statistics</vt:lpstr>
      <vt:lpstr>Prisoner Survey statistics</vt:lpstr>
      <vt:lpstr>Prisoner Survey statistics</vt:lpstr>
      <vt:lpstr>Prisoner Survey Statistics</vt:lpstr>
      <vt:lpstr>Prisoner Survey statistics</vt:lpstr>
      <vt:lpstr>Imprisonment Rate</vt:lpstr>
      <vt:lpstr>Imprisonment rate comparator</vt:lpstr>
      <vt:lpstr>Prisons - model</vt:lpstr>
      <vt:lpstr>Opportunities</vt:lpstr>
      <vt:lpstr>Opportunities</vt:lpstr>
      <vt:lpstr>Opportunities</vt:lpstr>
      <vt:lpstr>Challenges</vt:lpstr>
      <vt:lpstr>Challenges</vt:lpstr>
      <vt:lpstr>Going forward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johnp</cp:lastModifiedBy>
  <cp:revision>42</cp:revision>
  <dcterms:created xsi:type="dcterms:W3CDTF">2014-08-14T11:34:39Z</dcterms:created>
  <dcterms:modified xsi:type="dcterms:W3CDTF">2014-08-20T09:06:53Z</dcterms:modified>
</cp:coreProperties>
</file>