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 id="2147483668" r:id="rId3"/>
    <p:sldMasterId id="2147483680" r:id="rId4"/>
    <p:sldMasterId id="2147483685" r:id="rId5"/>
    <p:sldMasterId id="2147483697" r:id="rId6"/>
    <p:sldMasterId id="2147483702" r:id="rId7"/>
  </p:sldMasterIdLst>
  <p:notesMasterIdLst>
    <p:notesMasterId r:id="rId21"/>
  </p:notesMasterIdLst>
  <p:sldIdLst>
    <p:sldId id="258" r:id="rId8"/>
    <p:sldId id="260" r:id="rId9"/>
    <p:sldId id="270" r:id="rId10"/>
    <p:sldId id="263" r:id="rId11"/>
    <p:sldId id="262" r:id="rId12"/>
    <p:sldId id="261" r:id="rId13"/>
    <p:sldId id="265" r:id="rId14"/>
    <p:sldId id="264" r:id="rId15"/>
    <p:sldId id="271" r:id="rId16"/>
    <p:sldId id="268" r:id="rId17"/>
    <p:sldId id="267" r:id="rId18"/>
    <p:sldId id="269" r:id="rId19"/>
    <p:sldId id="259" r:id="rId2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67395" autoAdjust="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1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Deaths</c:v>
                </c:pt>
              </c:strCache>
            </c:strRef>
          </c:tx>
          <c:invertIfNegative val="0"/>
          <c:cat>
            <c:strRef>
              <c:f>Sheet1!$A$2:$A$8</c:f>
              <c:strCache>
                <c:ptCount val="7"/>
                <c:pt idx="0">
                  <c:v>Within week one</c:v>
                </c:pt>
                <c:pt idx="1">
                  <c:v>1 to 4 weeks</c:v>
                </c:pt>
                <c:pt idx="2">
                  <c:v>5 to 8 weeks</c:v>
                </c:pt>
                <c:pt idx="3">
                  <c:v>9 to 12 weeks</c:v>
                </c:pt>
                <c:pt idx="4">
                  <c:v>13 to 16 weeks</c:v>
                </c:pt>
                <c:pt idx="5">
                  <c:v>17 to 20 weeks</c:v>
                </c:pt>
                <c:pt idx="6">
                  <c:v>21 to 24 weeks</c:v>
                </c:pt>
              </c:strCache>
            </c:strRef>
          </c:cat>
          <c:val>
            <c:numRef>
              <c:f>Sheet1!$B$2:$B$8</c:f>
              <c:numCache>
                <c:formatCode>General</c:formatCode>
                <c:ptCount val="7"/>
                <c:pt idx="0">
                  <c:v>17</c:v>
                </c:pt>
                <c:pt idx="1">
                  <c:v>22</c:v>
                </c:pt>
                <c:pt idx="2">
                  <c:v>8</c:v>
                </c:pt>
                <c:pt idx="3">
                  <c:v>10</c:v>
                </c:pt>
                <c:pt idx="4">
                  <c:v>7</c:v>
                </c:pt>
                <c:pt idx="5">
                  <c:v>8</c:v>
                </c:pt>
                <c:pt idx="6">
                  <c:v>9</c:v>
                </c:pt>
              </c:numCache>
            </c:numRef>
          </c:val>
        </c:ser>
        <c:ser>
          <c:idx val="1"/>
          <c:order val="1"/>
          <c:tx>
            <c:strRef>
              <c:f>Sheet1!$C$1</c:f>
              <c:strCache>
                <c:ptCount val="1"/>
                <c:pt idx="0">
                  <c:v>%</c:v>
                </c:pt>
              </c:strCache>
            </c:strRef>
          </c:tx>
          <c:invertIfNegative val="0"/>
          <c:cat>
            <c:strRef>
              <c:f>Sheet1!$A$2:$A$8</c:f>
              <c:strCache>
                <c:ptCount val="7"/>
                <c:pt idx="0">
                  <c:v>Within week one</c:v>
                </c:pt>
                <c:pt idx="1">
                  <c:v>1 to 4 weeks</c:v>
                </c:pt>
                <c:pt idx="2">
                  <c:v>5 to 8 weeks</c:v>
                </c:pt>
                <c:pt idx="3">
                  <c:v>9 to 12 weeks</c:v>
                </c:pt>
                <c:pt idx="4">
                  <c:v>13 to 16 weeks</c:v>
                </c:pt>
                <c:pt idx="5">
                  <c:v>17 to 20 weeks</c:v>
                </c:pt>
                <c:pt idx="6">
                  <c:v>21 to 24 weeks</c:v>
                </c:pt>
              </c:strCache>
            </c:strRef>
          </c:cat>
          <c:val>
            <c:numRef>
              <c:f>Sheet1!$C$2:$C$8</c:f>
              <c:numCache>
                <c:formatCode>General</c:formatCode>
                <c:ptCount val="7"/>
                <c:pt idx="0">
                  <c:v>7.3</c:v>
                </c:pt>
                <c:pt idx="1">
                  <c:v>9.4</c:v>
                </c:pt>
                <c:pt idx="2">
                  <c:v>3.4</c:v>
                </c:pt>
                <c:pt idx="3">
                  <c:v>4.3</c:v>
                </c:pt>
                <c:pt idx="4">
                  <c:v>3</c:v>
                </c:pt>
                <c:pt idx="5">
                  <c:v>3.4</c:v>
                </c:pt>
                <c:pt idx="6">
                  <c:v>3.8</c:v>
                </c:pt>
              </c:numCache>
            </c:numRef>
          </c:val>
        </c:ser>
        <c:ser>
          <c:idx val="2"/>
          <c:order val="2"/>
          <c:tx>
            <c:strRef>
              <c:f>Sheet1!$D$1</c:f>
              <c:strCache>
                <c:ptCount val="1"/>
                <c:pt idx="0">
                  <c:v>Cumulative %</c:v>
                </c:pt>
              </c:strCache>
            </c:strRef>
          </c:tx>
          <c:spPr>
            <a:solidFill>
              <a:schemeClr val="tx1"/>
            </a:solidFill>
          </c:spPr>
          <c:invertIfNegative val="0"/>
          <c:cat>
            <c:strRef>
              <c:f>Sheet1!$A$2:$A$8</c:f>
              <c:strCache>
                <c:ptCount val="7"/>
                <c:pt idx="0">
                  <c:v>Within week one</c:v>
                </c:pt>
                <c:pt idx="1">
                  <c:v>1 to 4 weeks</c:v>
                </c:pt>
                <c:pt idx="2">
                  <c:v>5 to 8 weeks</c:v>
                </c:pt>
                <c:pt idx="3">
                  <c:v>9 to 12 weeks</c:v>
                </c:pt>
                <c:pt idx="4">
                  <c:v>13 to 16 weeks</c:v>
                </c:pt>
                <c:pt idx="5">
                  <c:v>17 to 20 weeks</c:v>
                </c:pt>
                <c:pt idx="6">
                  <c:v>21 to 24 weeks</c:v>
                </c:pt>
              </c:strCache>
            </c:strRef>
          </c:cat>
          <c:val>
            <c:numRef>
              <c:f>Sheet1!$D$2:$D$8</c:f>
              <c:numCache>
                <c:formatCode>General</c:formatCode>
                <c:ptCount val="7"/>
                <c:pt idx="0">
                  <c:v>7.3</c:v>
                </c:pt>
                <c:pt idx="1">
                  <c:v>16.7</c:v>
                </c:pt>
                <c:pt idx="2">
                  <c:v>20.100000000000001</c:v>
                </c:pt>
                <c:pt idx="3">
                  <c:v>24.4</c:v>
                </c:pt>
                <c:pt idx="4">
                  <c:v>27.4</c:v>
                </c:pt>
                <c:pt idx="5">
                  <c:v>30.8</c:v>
                </c:pt>
                <c:pt idx="6">
                  <c:v>34.6</c:v>
                </c:pt>
              </c:numCache>
            </c:numRef>
          </c:val>
        </c:ser>
        <c:dLbls>
          <c:showLegendKey val="0"/>
          <c:showVal val="0"/>
          <c:showCatName val="0"/>
          <c:showSerName val="0"/>
          <c:showPercent val="0"/>
          <c:showBubbleSize val="0"/>
        </c:dLbls>
        <c:gapWidth val="150"/>
        <c:axId val="72144000"/>
        <c:axId val="72145536"/>
      </c:barChart>
      <c:catAx>
        <c:axId val="72144000"/>
        <c:scaling>
          <c:orientation val="minMax"/>
        </c:scaling>
        <c:delete val="0"/>
        <c:axPos val="b"/>
        <c:numFmt formatCode="General" sourceLinked="1"/>
        <c:majorTickMark val="out"/>
        <c:minorTickMark val="none"/>
        <c:tickLblPos val="nextTo"/>
        <c:spPr>
          <a:ln>
            <a:solidFill>
              <a:schemeClr val="bg2"/>
            </a:solidFill>
          </a:ln>
        </c:spPr>
        <c:txPr>
          <a:bodyPr/>
          <a:lstStyle/>
          <a:p>
            <a:pPr>
              <a:defRPr lang="en-US" sz="1200" baseline="0">
                <a:solidFill>
                  <a:schemeClr val="tx1"/>
                </a:solidFill>
              </a:defRPr>
            </a:pPr>
            <a:endParaRPr lang="en-US"/>
          </a:p>
        </c:txPr>
        <c:crossAx val="72145536"/>
        <c:crosses val="autoZero"/>
        <c:auto val="1"/>
        <c:lblAlgn val="ctr"/>
        <c:lblOffset val="100"/>
        <c:noMultiLvlLbl val="0"/>
      </c:catAx>
      <c:valAx>
        <c:axId val="72145536"/>
        <c:scaling>
          <c:orientation val="minMax"/>
        </c:scaling>
        <c:delete val="0"/>
        <c:axPos val="l"/>
        <c:majorGridlines>
          <c:spPr>
            <a:ln>
              <a:solidFill>
                <a:schemeClr val="bg2"/>
              </a:solidFill>
            </a:ln>
          </c:spPr>
        </c:majorGridlines>
        <c:numFmt formatCode="General" sourceLinked="1"/>
        <c:majorTickMark val="out"/>
        <c:minorTickMark val="none"/>
        <c:tickLblPos val="nextTo"/>
        <c:spPr>
          <a:ln>
            <a:solidFill>
              <a:schemeClr val="bg2"/>
            </a:solidFill>
          </a:ln>
        </c:spPr>
        <c:txPr>
          <a:bodyPr/>
          <a:lstStyle/>
          <a:p>
            <a:pPr>
              <a:defRPr lang="en-US" sz="1200">
                <a:solidFill>
                  <a:schemeClr val="tx1"/>
                </a:solidFill>
              </a:defRPr>
            </a:pPr>
            <a:endParaRPr lang="en-US"/>
          </a:p>
        </c:txPr>
        <c:crossAx val="72144000"/>
        <c:crosses val="autoZero"/>
        <c:crossBetween val="between"/>
      </c:valAx>
      <c:spPr>
        <a:solidFill>
          <a:schemeClr val="bg1"/>
        </a:solidFill>
        <a:ln>
          <a:solidFill>
            <a:schemeClr val="bg2"/>
          </a:solidFill>
        </a:ln>
      </c:spPr>
    </c:plotArea>
    <c:legend>
      <c:legendPos val="r"/>
      <c:layout/>
      <c:overlay val="0"/>
      <c:txPr>
        <a:bodyPr/>
        <a:lstStyle/>
        <a:p>
          <a:pPr>
            <a:defRPr lang="en-US"/>
          </a:pPr>
          <a:endParaRPr lang="en-US"/>
        </a:p>
      </c:txPr>
    </c:legend>
    <c:plotVisOnly val="1"/>
    <c:dispBlanksAs val="gap"/>
    <c:showDLblsOverMax val="0"/>
  </c:chart>
  <c:spPr>
    <a:solidFill>
      <a:schemeClr val="bg1"/>
    </a:solidFill>
  </c:spPr>
  <c:txPr>
    <a:bodyPr/>
    <a:lstStyle/>
    <a:p>
      <a:pPr>
        <a:defRPr sz="1800">
          <a:solidFill>
            <a:schemeClr val="bg2"/>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0AB3A-9165-456E-8E2E-BCC88EE22793}" type="datetimeFigureOut">
              <a:rPr lang="en-GB" smtClean="0"/>
              <a:t>20/08/2014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72A5A-1DC1-4896-BF11-BF95A8B21AFC}" type="slidenum">
              <a:rPr lang="en-GB" smtClean="0"/>
              <a:t>‹#›</a:t>
            </a:fld>
            <a:endParaRPr lang="en-GB"/>
          </a:p>
        </p:txBody>
      </p:sp>
    </p:spTree>
    <p:extLst>
      <p:ext uri="{BB962C8B-B14F-4D97-AF65-F5344CB8AC3E}">
        <p14:creationId xmlns:p14="http://schemas.microsoft.com/office/powerpoint/2010/main" val="289673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Latest of a series</a:t>
            </a:r>
          </a:p>
          <a:p>
            <a:r>
              <a:rPr lang="en-GB" dirty="0" smtClean="0"/>
              <a:t>Children</a:t>
            </a:r>
          </a:p>
          <a:p>
            <a:r>
              <a:rPr lang="en-GB" dirty="0" smtClean="0"/>
              <a:t>Young</a:t>
            </a:r>
            <a:r>
              <a:rPr lang="en-GB" baseline="0" dirty="0" smtClean="0"/>
              <a:t> people in transition</a:t>
            </a:r>
          </a:p>
          <a:p>
            <a:r>
              <a:rPr lang="en-GB" baseline="0" dirty="0" smtClean="0"/>
              <a:t>Now Vulnerable adults</a:t>
            </a:r>
          </a:p>
          <a:p>
            <a:r>
              <a:rPr lang="en-GB" baseline="0" dirty="0" smtClean="0"/>
              <a:t>Section – who are they?</a:t>
            </a:r>
          </a:p>
          <a:p>
            <a:r>
              <a:rPr lang="en-GB" baseline="0" dirty="0" smtClean="0"/>
              <a:t>illustrate the risks – mortality, the most unfortunate of many unfortunate events</a:t>
            </a:r>
          </a:p>
          <a:p>
            <a:r>
              <a:rPr lang="en-GB" baseline="0" dirty="0" smtClean="0"/>
              <a:t>Draw together a picture of the groups</a:t>
            </a:r>
          </a:p>
          <a:p>
            <a:r>
              <a:rPr lang="en-GB" baseline="0" dirty="0" smtClean="0"/>
              <a:t>Tackling the challenges they face</a:t>
            </a:r>
            <a:endParaRPr lang="en-GB" dirty="0" smtClean="0"/>
          </a:p>
        </p:txBody>
      </p:sp>
      <p:sp>
        <p:nvSpPr>
          <p:cNvPr id="4" name="Slide Number Placeholder 3"/>
          <p:cNvSpPr>
            <a:spLocks noGrp="1"/>
          </p:cNvSpPr>
          <p:nvPr>
            <p:ph type="sldNum" sz="quarter" idx="10"/>
          </p:nvPr>
        </p:nvSpPr>
        <p:spPr/>
        <p:txBody>
          <a:bodyPr/>
          <a:lstStyle/>
          <a:p>
            <a:fld id="{52324E7A-363D-4C8F-87F8-DF01692076C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31516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10</a:t>
            </a:fld>
            <a:endParaRPr lang="en-GB"/>
          </a:p>
        </p:txBody>
      </p:sp>
    </p:spTree>
    <p:extLst>
      <p:ext uri="{BB962C8B-B14F-4D97-AF65-F5344CB8AC3E}">
        <p14:creationId xmlns:p14="http://schemas.microsoft.com/office/powerpoint/2010/main" val="401345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which comes</a:t>
            </a:r>
            <a:r>
              <a:rPr lang="en-GB" baseline="0" dirty="0" smtClean="0"/>
              <a:t> </a:t>
            </a:r>
            <a:r>
              <a:rPr lang="en-GB" dirty="0" smtClean="0"/>
              <a:t>first, especially with mental health?</a:t>
            </a:r>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11</a:t>
            </a:fld>
            <a:endParaRPr lang="en-GB"/>
          </a:p>
        </p:txBody>
      </p:sp>
    </p:spTree>
    <p:extLst>
      <p:ext uri="{BB962C8B-B14F-4D97-AF65-F5344CB8AC3E}">
        <p14:creationId xmlns:p14="http://schemas.microsoft.com/office/powerpoint/2010/main" val="124489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We know what is most and least likely to </a:t>
            </a:r>
            <a:r>
              <a:rPr lang="en-US" dirty="0" smtClean="0">
                <a:latin typeface="Arial" pitchFamily="34" charset="0"/>
                <a:cs typeface="Arial" pitchFamily="34" charset="0"/>
              </a:rPr>
              <a:t>work (</a:t>
            </a:r>
            <a:r>
              <a:rPr lang="en-US" dirty="0" smtClean="0">
                <a:solidFill>
                  <a:srgbClr val="FF0000"/>
                </a:solidFill>
                <a:latin typeface="Arial" pitchFamily="34" charset="0"/>
                <a:cs typeface="Arial" pitchFamily="34" charset="0"/>
              </a:rPr>
              <a:t>principles developed by Sally McIntyre for the first ministerial taskforce, and supported by more recent synthesis of health inequalities effectiveness evidence</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A substantial proportion of what we do is likely to have been effective in improving average population </a:t>
            </a:r>
            <a:r>
              <a:rPr lang="en-US" dirty="0" smtClean="0">
                <a:latin typeface="Arial" pitchFamily="34" charset="0"/>
                <a:cs typeface="Arial" pitchFamily="34" charset="0"/>
              </a:rPr>
              <a:t>health, </a:t>
            </a:r>
            <a:r>
              <a:rPr lang="en-US" dirty="0">
                <a:latin typeface="Arial" pitchFamily="34" charset="0"/>
                <a:cs typeface="Arial" pitchFamily="34" charset="0"/>
              </a:rPr>
              <a:t>but </a:t>
            </a:r>
            <a:r>
              <a:rPr lang="en-US" dirty="0" smtClean="0">
                <a:latin typeface="Arial" pitchFamily="34" charset="0"/>
                <a:cs typeface="Arial" pitchFamily="34" charset="0"/>
              </a:rPr>
              <a:t>may have also contributed </a:t>
            </a:r>
            <a:r>
              <a:rPr lang="en-US" dirty="0">
                <a:latin typeface="Arial" pitchFamily="34" charset="0"/>
                <a:cs typeface="Arial" pitchFamily="34" charset="0"/>
              </a:rPr>
              <a:t>to an increase in health inequalities. </a:t>
            </a:r>
            <a:r>
              <a:rPr lang="en-US" dirty="0" smtClean="0">
                <a:latin typeface="Arial" pitchFamily="34" charset="0"/>
                <a:cs typeface="Arial" pitchFamily="34" charset="0"/>
              </a:rPr>
              <a:t>That’s basically </a:t>
            </a:r>
            <a:r>
              <a:rPr lang="en-US" dirty="0" smtClean="0">
                <a:solidFill>
                  <a:srgbClr val="FF0000"/>
                </a:solidFill>
                <a:latin typeface="Arial" pitchFamily="34" charset="0"/>
                <a:cs typeface="Arial" pitchFamily="34" charset="0"/>
              </a:rPr>
              <a:t>because the least deprived have been able to benefit</a:t>
            </a:r>
            <a:r>
              <a:rPr lang="en-US" baseline="0" dirty="0" smtClean="0">
                <a:solidFill>
                  <a:srgbClr val="FF0000"/>
                </a:solidFill>
                <a:latin typeface="Arial" pitchFamily="34" charset="0"/>
                <a:cs typeface="Arial" pitchFamily="34" charset="0"/>
              </a:rPr>
              <a:t> from the health improvement messages and campaigns, whilst those in the most deprived circumstances, with the least resources, have benefited least.</a:t>
            </a:r>
            <a:endParaRPr lang="en-US" dirty="0">
              <a:solidFill>
                <a:srgbClr val="FF0000"/>
              </a:solidFill>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Stress </a:t>
            </a:r>
            <a:r>
              <a:rPr lang="en-US" dirty="0">
                <a:latin typeface="Arial" pitchFamily="34" charset="0"/>
                <a:cs typeface="Arial" pitchFamily="34" charset="0"/>
              </a:rPr>
              <a:t>that this poses a particular challenge to Health Scotland to review and revise what it has been </a:t>
            </a:r>
            <a:r>
              <a:rPr lang="en-US" dirty="0" smtClean="0">
                <a:latin typeface="Arial" pitchFamily="34" charset="0"/>
                <a:cs typeface="Arial" pitchFamily="34" charset="0"/>
              </a:rPr>
              <a:t>doing-</a:t>
            </a:r>
          </a:p>
          <a:p>
            <a:endParaRPr lang="en-US" dirty="0">
              <a:latin typeface="Arial" pitchFamily="34" charset="0"/>
              <a:cs typeface="Arial" pitchFamily="34" charset="0"/>
            </a:endParaRPr>
          </a:p>
          <a:p>
            <a:r>
              <a:rPr lang="en-US" dirty="0" smtClean="0">
                <a:latin typeface="Arial" pitchFamily="34" charset="0"/>
                <a:cs typeface="Arial" pitchFamily="34" charset="0"/>
              </a:rPr>
              <a:t>Also important to stress that a lot of what we do is because it is what we have been asked to do it and it was right for the time, but that we now all need to </a:t>
            </a:r>
            <a:r>
              <a:rPr lang="en-US" dirty="0" err="1" smtClean="0">
                <a:latin typeface="Arial" pitchFamily="34" charset="0"/>
                <a:cs typeface="Arial" pitchFamily="34" charset="0"/>
              </a:rPr>
              <a:t>recognise</a:t>
            </a:r>
            <a:r>
              <a:rPr lang="en-US" dirty="0" smtClean="0">
                <a:latin typeface="Arial" pitchFamily="34" charset="0"/>
                <a:cs typeface="Arial" pitchFamily="34" charset="0"/>
              </a:rPr>
              <a:t> the need for a change in emphasis and be up for influencing that change.  </a:t>
            </a:r>
          </a:p>
          <a:p>
            <a:endParaRPr lang="en-US" dirty="0"/>
          </a:p>
          <a:p>
            <a:endParaRPr lang="en-US" dirty="0" smtClean="0"/>
          </a:p>
          <a:p>
            <a:endParaRPr lang="en-US" dirty="0"/>
          </a:p>
          <a:p>
            <a:endParaRPr lang="en-GB" dirty="0"/>
          </a:p>
        </p:txBody>
      </p:sp>
      <p:sp>
        <p:nvSpPr>
          <p:cNvPr id="4" name="Slide Number Placeholder 3"/>
          <p:cNvSpPr>
            <a:spLocks noGrp="1"/>
          </p:cNvSpPr>
          <p:nvPr>
            <p:ph type="sldNum" sz="quarter" idx="10"/>
          </p:nvPr>
        </p:nvSpPr>
        <p:spPr/>
        <p:txBody>
          <a:bodyPr/>
          <a:lstStyle/>
          <a:p>
            <a:fld id="{891D25E2-B068-4249-819B-6335235B33F1}"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84095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Voluntary sector</a:t>
            </a:r>
            <a:r>
              <a:rPr lang="en-GB" baseline="0" dirty="0" smtClean="0"/>
              <a:t> – </a:t>
            </a:r>
          </a:p>
          <a:p>
            <a:r>
              <a:rPr lang="en-GB" baseline="0" dirty="0" smtClean="0"/>
              <a:t>If it understands the phenomenon just as well, it understands the challenge better, and is nimbler at finding the people and designing the services that make them easier to reach, help people benefit more. </a:t>
            </a:r>
          </a:p>
          <a:p>
            <a:endParaRPr lang="en-GB" baseline="0" dirty="0" smtClean="0"/>
          </a:p>
          <a:p>
            <a:r>
              <a:rPr lang="en-GB" baseline="0" dirty="0" smtClean="0"/>
              <a:t>Multiple</a:t>
            </a:r>
          </a:p>
          <a:p>
            <a:r>
              <a:rPr lang="en-GB" baseline="0" dirty="0" smtClean="0"/>
              <a:t>Dealt a bad hand, harder to play it better and succeed</a:t>
            </a:r>
          </a:p>
          <a:p>
            <a:r>
              <a:rPr lang="en-GB" baseline="0" dirty="0" smtClean="0"/>
              <a:t>More miles on the clock by the time of reaching adulthood.</a:t>
            </a:r>
          </a:p>
          <a:p>
            <a:r>
              <a:rPr lang="en-GB" baseline="0" dirty="0" smtClean="0"/>
              <a:t>Generally speaking, vulnerable people have poorer health experience, with some exceptions. Know your population.</a:t>
            </a:r>
          </a:p>
          <a:p>
            <a:endParaRPr lang="en-GB" baseline="0" dirty="0" smtClean="0"/>
          </a:p>
          <a:p>
            <a:r>
              <a:rPr lang="en-GB" baseline="0" dirty="0" smtClean="0"/>
              <a:t>There are things that are worth doing; other things are not.</a:t>
            </a:r>
          </a:p>
          <a:p>
            <a:r>
              <a:rPr lang="en-GB" baseline="0" dirty="0" smtClean="0"/>
              <a:t>Intensive support for people with multiple problems.</a:t>
            </a:r>
          </a:p>
          <a:p>
            <a:r>
              <a:rPr lang="en-GB" baseline="0" dirty="0" smtClean="0"/>
              <a:t>But look upstream, sort the causes of the causes – income, power, resources.</a:t>
            </a:r>
          </a:p>
          <a:p>
            <a:r>
              <a:rPr lang="en-GB" baseline="0" dirty="0" smtClean="0"/>
              <a:t>No knowledge is perfect, make the most of what we have, and add to it – learning as you go helps others in a science sense, as well as experience and insight..</a:t>
            </a:r>
            <a:endParaRPr lang="en-GB" dirty="0" smtClean="0"/>
          </a:p>
        </p:txBody>
      </p:sp>
      <p:sp>
        <p:nvSpPr>
          <p:cNvPr id="4" name="Slide Number Placeholder 3"/>
          <p:cNvSpPr>
            <a:spLocks noGrp="1"/>
          </p:cNvSpPr>
          <p:nvPr>
            <p:ph type="sldNum" sz="quarter" idx="10"/>
          </p:nvPr>
        </p:nvSpPr>
        <p:spPr/>
        <p:txBody>
          <a:bodyPr/>
          <a:lstStyle/>
          <a:p>
            <a:fld id="{52324E7A-363D-4C8F-87F8-DF01692076C0}"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31516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Vulnerable adults are often the people you have identified in transitions in</a:t>
            </a:r>
            <a:r>
              <a:rPr lang="en-GB" baseline="0" dirty="0" smtClean="0"/>
              <a:t> youth</a:t>
            </a:r>
          </a:p>
          <a:p>
            <a:r>
              <a:rPr lang="en-GB" baseline="0" dirty="0" smtClean="0"/>
              <a:t>They talk of ‘falling off a cliff’</a:t>
            </a:r>
          </a:p>
          <a:p>
            <a:r>
              <a:rPr lang="en-GB" baseline="0" dirty="0" smtClean="0"/>
              <a:t>Study of YP in transition, meeting patients and clinicians in CF services </a:t>
            </a:r>
            <a:r>
              <a:rPr lang="en-GB" baseline="0" smtClean="0"/>
              <a:t>– so, </a:t>
            </a:r>
            <a:r>
              <a:rPr lang="en-GB" baseline="0" dirty="0" smtClean="0"/>
              <a:t>designed </a:t>
            </a:r>
            <a:r>
              <a:rPr lang="en-GB" baseline="0" smtClean="0"/>
              <a:t>CF for </a:t>
            </a:r>
            <a:r>
              <a:rPr lang="en-GB" baseline="0" dirty="0" smtClean="0"/>
              <a:t>adults services</a:t>
            </a:r>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2</a:t>
            </a:fld>
            <a:endParaRPr lang="en-GB"/>
          </a:p>
        </p:txBody>
      </p:sp>
    </p:spTree>
    <p:extLst>
      <p:ext uri="{BB962C8B-B14F-4D97-AF65-F5344CB8AC3E}">
        <p14:creationId xmlns:p14="http://schemas.microsoft.com/office/powerpoint/2010/main" val="30904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on a few – prisoners, homeless people, p w MH </a:t>
            </a:r>
            <a:r>
              <a:rPr lang="en-GB" dirty="0" err="1" smtClean="0"/>
              <a:t>probs</a:t>
            </a:r>
            <a:endParaRPr lang="en-GB" dirty="0" smtClean="0"/>
          </a:p>
          <a:p>
            <a:r>
              <a:rPr lang="en-GB" dirty="0" smtClean="0"/>
              <a:t>But first a map…we look at inequality geographically in many cases</a:t>
            </a:r>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3</a:t>
            </a:fld>
            <a:endParaRPr lang="en-GB"/>
          </a:p>
        </p:txBody>
      </p:sp>
    </p:spTree>
    <p:extLst>
      <p:ext uri="{BB962C8B-B14F-4D97-AF65-F5344CB8AC3E}">
        <p14:creationId xmlns:p14="http://schemas.microsoft.com/office/powerpoint/2010/main" val="279696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stark health inequalities in Glasgow are demonstrated by the drop in life expectancy of 2.0 years for males and 1.2 years for females for each station on the railway line between </a:t>
            </a:r>
            <a:r>
              <a:rPr lang="en-US" dirty="0" err="1" smtClean="0"/>
              <a:t>Jordanhill</a:t>
            </a:r>
            <a:r>
              <a:rPr lang="en-US" dirty="0" smtClean="0"/>
              <a:t> and </a:t>
            </a:r>
            <a:r>
              <a:rPr lang="en-US" dirty="0" smtClean="0"/>
              <a:t>Bridgeton</a:t>
            </a:r>
          </a:p>
          <a:p>
            <a:endParaRPr lang="en-US" dirty="0" smtClean="0"/>
          </a:p>
          <a:p>
            <a:r>
              <a:rPr lang="en-US" dirty="0" smtClean="0"/>
              <a:t>These are adults, and they’re vulnerable</a:t>
            </a:r>
            <a:r>
              <a:rPr lang="en-US" baseline="0" dirty="0" smtClean="0"/>
              <a:t> to dying before their time –men, but the gap for women is equally large</a:t>
            </a:r>
          </a:p>
          <a:p>
            <a:r>
              <a:rPr lang="en-US" baseline="0" dirty="0" smtClean="0"/>
              <a:t>Drawing State pension at 65 – minority….80%</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7563F9DD-BB1D-46C0-B9DB-BEB1F1BDA7A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68057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5DED53B-0DB8-44A6-95BC-B289DFF00055}" type="slidenum">
              <a:rPr lang="en-US" altLang="en-US" sz="1200">
                <a:solidFill>
                  <a:prstClr val="black"/>
                </a:solidFill>
                <a:latin typeface="Times New Roman" pitchFamily="18" charset="0"/>
              </a:rPr>
              <a:pPr eaLnBrk="1" hangingPunct="1"/>
              <a:t>5</a:t>
            </a:fld>
            <a:endParaRPr lang="en-US" altLang="en-US" sz="120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p:spPr>
        <p:txBody>
          <a:bodyPr/>
          <a:lstStyle/>
          <a:p>
            <a:pPr eaLnBrk="1" hangingPunct="1"/>
            <a:r>
              <a:rPr lang="en-GB" altLang="en-US" dirty="0" smtClean="0"/>
              <a:t>AF </a:t>
            </a:r>
          </a:p>
          <a:p>
            <a:pPr eaLnBrk="1" hangingPunct="1"/>
            <a:endParaRPr lang="en-GB" altLang="en-US" dirty="0" smtClean="0"/>
          </a:p>
          <a:p>
            <a:pPr eaLnBrk="1" hangingPunct="1"/>
            <a:r>
              <a:rPr lang="en-GB" altLang="en-US" dirty="0" smtClean="0"/>
              <a:t>Is prison a social determinant? A risk factor separate from being poor? Went to see Michael Marmot</a:t>
            </a:r>
          </a:p>
          <a:p>
            <a:pPr eaLnBrk="1" hangingPunct="1"/>
            <a:r>
              <a:rPr lang="en-GB" altLang="en-US" dirty="0" smtClean="0"/>
              <a:t>£1/3bn – is it worth it? </a:t>
            </a:r>
          </a:p>
          <a:p>
            <a:pPr eaLnBrk="1" hangingPunct="1"/>
            <a:endParaRPr lang="en-GB" altLang="en-US" dirty="0" smtClean="0"/>
          </a:p>
          <a:p>
            <a:pPr eaLnBrk="1" hangingPunct="1"/>
            <a:r>
              <a:rPr lang="en-GB" altLang="en-US" dirty="0" smtClean="0"/>
              <a:t>50%</a:t>
            </a:r>
            <a:r>
              <a:rPr lang="en-GB" altLang="en-US" baseline="0" dirty="0" smtClean="0"/>
              <a:t> of LAYP in trouble spend some time in prison</a:t>
            </a:r>
          </a:p>
          <a:p>
            <a:pPr eaLnBrk="1" hangingPunct="1"/>
            <a:r>
              <a:rPr lang="en-GB" altLang="en-US" baseline="0" dirty="0" smtClean="0"/>
              <a:t>50% of people in prison say they’ve been in care at point in their early lives – a poor start marks you out for a poor transition, poor start to adulthood, parenthood – it’s a risk; it’s NOT inevitable.</a:t>
            </a:r>
          </a:p>
          <a:p>
            <a:pPr eaLnBrk="1" hangingPunct="1"/>
            <a:endParaRPr lang="en-GB" altLang="en-US" baseline="0" dirty="0" smtClean="0"/>
          </a:p>
          <a:p>
            <a:pPr eaLnBrk="1" hangingPunct="1"/>
            <a:r>
              <a:rPr lang="en-GB" altLang="en-US" baseline="0" dirty="0" smtClean="0"/>
              <a:t>Are prisoners vulnerable ? –yes.</a:t>
            </a:r>
          </a:p>
          <a:p>
            <a:pPr eaLnBrk="1" hangingPunct="1"/>
            <a:r>
              <a:rPr lang="en-GB" altLang="en-US" baseline="0" dirty="0" smtClean="0"/>
              <a:t>They’ve lost their liberty, they’re in the company of other criminals, or detained people (18% in prison on remand are innocent until proven guilty) </a:t>
            </a:r>
          </a:p>
          <a:p>
            <a:pPr eaLnBrk="1" hangingPunct="1"/>
            <a:r>
              <a:rPr lang="en-GB" altLang="en-US" baseline="0" dirty="0" smtClean="0"/>
              <a:t>They are very interchangeable – perpetrators one minute, victims often the next; the families they leave behind….are vulnerable. </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a:t>
            </a:r>
            <a:endParaRPr lang="en-GB" dirty="0"/>
          </a:p>
        </p:txBody>
      </p:sp>
      <p:sp>
        <p:nvSpPr>
          <p:cNvPr id="4" name="Slide Number Placeholder 3"/>
          <p:cNvSpPr>
            <a:spLocks noGrp="1"/>
          </p:cNvSpPr>
          <p:nvPr>
            <p:ph type="sldNum" sz="quarter" idx="10"/>
          </p:nvPr>
        </p:nvSpPr>
        <p:spPr/>
        <p:txBody>
          <a:bodyPr/>
          <a:lstStyle/>
          <a:p>
            <a:fld id="{E1A1D309-259A-4F1A-9C98-9EE1574CF8B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36718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a:t>
            </a:r>
            <a:r>
              <a:rPr lang="en-GB" baseline="0" dirty="0" smtClean="0"/>
              <a:t> greater risk being homeless than having been in prison</a:t>
            </a:r>
          </a:p>
          <a:p>
            <a:r>
              <a:rPr lang="en-GB" baseline="0" dirty="0" smtClean="0"/>
              <a:t>But wait, they’re often both, the risks stack up</a:t>
            </a:r>
          </a:p>
          <a:p>
            <a:r>
              <a:rPr lang="en-GB" baseline="0" dirty="0" smtClean="0"/>
              <a:t>In Glasgow last year (13/14), there were 6,652 registered homeless</a:t>
            </a:r>
          </a:p>
          <a:p>
            <a:r>
              <a:rPr lang="en-GB" baseline="0" dirty="0" err="1" smtClean="0"/>
              <a:t>Vs</a:t>
            </a:r>
            <a:r>
              <a:rPr lang="en-GB" baseline="0" dirty="0" smtClean="0"/>
              <a:t> 1600 Glaswegians in prison at any one time, 350 released each month</a:t>
            </a:r>
          </a:p>
          <a:p>
            <a:endParaRPr lang="en-GB" baseline="0" dirty="0" smtClean="0"/>
          </a:p>
          <a:p>
            <a:r>
              <a:rPr lang="en-GB" baseline="0" dirty="0" smtClean="0"/>
              <a:t>These figures have been replicated </a:t>
            </a:r>
            <a:r>
              <a:rPr lang="en-GB" baseline="0" dirty="0" err="1" smtClean="0"/>
              <a:t>eslewhere</a:t>
            </a:r>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7</a:t>
            </a:fld>
            <a:endParaRPr lang="en-GB"/>
          </a:p>
        </p:txBody>
      </p:sp>
    </p:spTree>
    <p:extLst>
      <p:ext uri="{BB962C8B-B14F-4D97-AF65-F5344CB8AC3E}">
        <p14:creationId xmlns:p14="http://schemas.microsoft.com/office/powerpoint/2010/main" val="86253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Mortality….illness </a:t>
            </a:r>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8</a:t>
            </a:fld>
            <a:endParaRPr lang="en-GB"/>
          </a:p>
        </p:txBody>
      </p:sp>
    </p:spTree>
    <p:extLst>
      <p:ext uri="{BB962C8B-B14F-4D97-AF65-F5344CB8AC3E}">
        <p14:creationId xmlns:p14="http://schemas.microsoft.com/office/powerpoint/2010/main" val="263620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casualty of any vulnerable group: The sort of stresses </a:t>
            </a:r>
            <a:r>
              <a:rPr lang="en-US" dirty="0" smtClean="0"/>
              <a:t>that </a:t>
            </a:r>
            <a:r>
              <a:rPr lang="en-US" dirty="0" smtClean="0"/>
              <a:t>vulnerable people and groups experience affects MH adversely, whatever the characteristic.</a:t>
            </a:r>
          </a:p>
          <a:p>
            <a:endParaRPr lang="en-US" dirty="0" smtClean="0"/>
          </a:p>
          <a:p>
            <a:endParaRPr lang="en-US" dirty="0" smtClean="0"/>
          </a:p>
          <a:p>
            <a:r>
              <a:rPr lang="en-US" dirty="0" smtClean="0"/>
              <a:t>Mortality 2-3 times the general population</a:t>
            </a:r>
          </a:p>
          <a:p>
            <a:r>
              <a:rPr lang="en-US" dirty="0" smtClean="0"/>
              <a:t>Life expectancy over 10 years shorter* - pale blue extra bar</a:t>
            </a:r>
            <a:r>
              <a:rPr lang="en-US" baseline="0" dirty="0" smtClean="0"/>
              <a:t> length is the additional life expectancy in the Gen. Pop.</a:t>
            </a:r>
            <a:endParaRPr lang="en-US" dirty="0" smtClean="0"/>
          </a:p>
          <a:p>
            <a:endParaRPr lang="en-US" dirty="0" smtClean="0"/>
          </a:p>
          <a:p>
            <a:r>
              <a:rPr lang="en-US" dirty="0" smtClean="0"/>
              <a:t>*severe and enduring mental health problems, surveys of ‘patients’</a:t>
            </a:r>
          </a:p>
          <a:p>
            <a:endParaRPr lang="en-GB" dirty="0"/>
          </a:p>
        </p:txBody>
      </p:sp>
      <p:sp>
        <p:nvSpPr>
          <p:cNvPr id="4" name="Slide Number Placeholder 3"/>
          <p:cNvSpPr>
            <a:spLocks noGrp="1"/>
          </p:cNvSpPr>
          <p:nvPr>
            <p:ph type="sldNum" sz="quarter" idx="10"/>
          </p:nvPr>
        </p:nvSpPr>
        <p:spPr/>
        <p:txBody>
          <a:bodyPr/>
          <a:lstStyle/>
          <a:p>
            <a:fld id="{16472A5A-1DC1-4896-BF11-BF95A8B21AFC}" type="slidenum">
              <a:rPr lang="en-GB" smtClean="0"/>
              <a:t>9</a:t>
            </a:fld>
            <a:endParaRPr lang="en-GB"/>
          </a:p>
        </p:txBody>
      </p:sp>
    </p:spTree>
    <p:extLst>
      <p:ext uri="{BB962C8B-B14F-4D97-AF65-F5344CB8AC3E}">
        <p14:creationId xmlns:p14="http://schemas.microsoft.com/office/powerpoint/2010/main" val="2187668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4034" name="Picture 2"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bg1"/>
                </a:solidFill>
              </a:defRPr>
            </a:lvl1pPr>
          </a:lstStyle>
          <a:p>
            <a:pPr lvl="0"/>
            <a:r>
              <a:rPr lang="en-US" altLang="en-US" noProof="0" smtClean="0"/>
              <a:t>Click to edit Master title style</a:t>
            </a:r>
            <a:endParaRPr lang="en-GB" altLang="en-US" noProof="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altLang="en-US" noProof="0" smtClean="0"/>
              <a:t>Click to edit Master subtitle style</a:t>
            </a:r>
            <a:endParaRPr lang="en-GB"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254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04788"/>
            <a:ext cx="1943100" cy="5357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04788"/>
            <a:ext cx="56769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506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3037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546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254242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bg1"/>
                </a:solidFill>
              </a:defRPr>
            </a:lvl1pPr>
          </a:lstStyle>
          <a:p>
            <a:pPr lvl="0"/>
            <a:r>
              <a:rPr lang="en-US" noProof="0" smtClean="0"/>
              <a:t>Click to edit Master title style</a:t>
            </a:r>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794377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036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9669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01446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965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803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79561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750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283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6830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2558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04788"/>
            <a:ext cx="1943100" cy="5357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04788"/>
            <a:ext cx="56769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0842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26988"/>
            <a:ext cx="9144000" cy="6884988"/>
          </a:xfrm>
          <a:prstGeom prst="rect">
            <a:avLst/>
          </a:prstGeom>
          <a:noFill/>
          <a:ln w="9525">
            <a:noFill/>
            <a:miter lim="800000"/>
            <a:headEnd/>
            <a:tailEnd/>
          </a:ln>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883114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6523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93536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lgn="l">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lgn="l">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lgn="l">
              <a:defRPr/>
            </a:lvl1pPr>
          </a:lstStyle>
          <a:p>
            <a:pPr>
              <a:defRPr/>
            </a:pPr>
            <a:fld id="{CDF7C040-114D-438D-A5EC-ABBCE22E2EA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085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9670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803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916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00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386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564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62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253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506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207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05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03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C53F15-7A14-5348-985B-6E67D3F65258}"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4302-C05A-E44B-95F8-AA8D606095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90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tx1"/>
                </a:solidFill>
              </a:defRPr>
            </a:lvl1pPr>
          </a:lstStyle>
          <a:p>
            <a:pPr lvl="0"/>
            <a:r>
              <a:rPr lang="en-US" noProof="0" smtClean="0"/>
              <a:t>Click to edit Master title style</a:t>
            </a:r>
            <a:endParaRPr lang="en-GB" noProof="0" dirty="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2728002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7600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1387702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2DAD6A-C37D-452E-8B06-1D1659467F1C}" type="datetimeFigureOut">
              <a:rPr lang="en-US">
                <a:solidFill>
                  <a:srgbClr val="000000"/>
                </a:solidFill>
              </a:rPr>
              <a:pPr>
                <a:defRPr/>
              </a:pPr>
              <a:t>8/20/2014</a:t>
            </a:fld>
            <a:endParaRPr lang="en-US">
              <a:solidFill>
                <a:srgbClr val="000000"/>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6038F24-ED02-4715-BF91-3E667700BE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9505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
        <p:nvSpPr>
          <p:cNvPr id="44035" name="Rectangle 3"/>
          <p:cNvSpPr>
            <a:spLocks noGrp="1" noChangeArrowheads="1"/>
          </p:cNvSpPr>
          <p:nvPr>
            <p:ph type="ctrTitle"/>
          </p:nvPr>
        </p:nvSpPr>
        <p:spPr>
          <a:xfrm>
            <a:off x="685800" y="2286000"/>
            <a:ext cx="7772400" cy="1143000"/>
          </a:xfrm>
        </p:spPr>
        <p:txBody>
          <a:bodyPr/>
          <a:lstStyle>
            <a:lvl1pPr>
              <a:defRPr>
                <a:solidFill>
                  <a:schemeClr val="bg1"/>
                </a:solidFill>
              </a:defRPr>
            </a:lvl1pPr>
          </a:lstStyle>
          <a:p>
            <a:pPr lvl="0"/>
            <a:r>
              <a:rPr lang="en-US" noProof="0" smtClean="0"/>
              <a:t>Click to edit Master title style</a:t>
            </a:r>
            <a:endParaRPr lang="en-GB" noProof="0" smtClean="0"/>
          </a:p>
        </p:txBody>
      </p:sp>
      <p:sp>
        <p:nvSpPr>
          <p:cNvPr id="4403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45412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1468"/>
            <a:ext cx="77724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85800" y="183448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6978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1143000"/>
          </a:xfrm>
        </p:spPr>
        <p:txBody>
          <a:bodyPr/>
          <a:lstStyle/>
          <a:p>
            <a:r>
              <a:rPr lang="en-US" smtClean="0"/>
              <a:t>Click to edit Master title style</a:t>
            </a:r>
            <a:endParaRPr lang="en-GB"/>
          </a:p>
        </p:txBody>
      </p:sp>
    </p:spTree>
    <p:extLst>
      <p:ext uri="{BB962C8B-B14F-4D97-AF65-F5344CB8AC3E}">
        <p14:creationId xmlns:p14="http://schemas.microsoft.com/office/powerpoint/2010/main" val="383181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424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335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9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31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91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7.jp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9.jp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2" descr="Slid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5505614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lid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7966526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6"/>
          <a:srcRect/>
          <a:stretch>
            <a:fillRect/>
          </a:stretch>
        </p:blipFill>
        <p:spPr bwMode="auto">
          <a:xfrm>
            <a:off x="0" y="-100013"/>
            <a:ext cx="9144000" cy="695801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20478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34982583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DC53F15-7A14-5348-985B-6E67D3F65258}" type="datetimeFigureOut">
              <a:rPr lang="en-US" smtClean="0">
                <a:solidFill>
                  <a:prstClr val="black">
                    <a:tint val="75000"/>
                  </a:prstClr>
                </a:solidFill>
                <a:latin typeface="Calibri"/>
              </a:rPr>
              <a:pPr defTabSz="457200" fontAlgn="auto">
                <a:spcBef>
                  <a:spcPts val="0"/>
                </a:spcBef>
                <a:spcAft>
                  <a:spcPts val="0"/>
                </a:spcAft>
              </a:pPr>
              <a:t>8/20/2014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2134302-C05A-E44B-95F8-AA8D60609553}"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36101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24892329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011" name="Rectangle 3"/>
          <p:cNvSpPr>
            <a:spLocks noGrp="1" noChangeArrowheads="1"/>
          </p:cNvSpPr>
          <p:nvPr>
            <p:ph type="title"/>
          </p:nvPr>
        </p:nvSpPr>
        <p:spPr bwMode="auto">
          <a:xfrm>
            <a:off x="685800" y="2047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3012" name="Rectangle 4"/>
          <p:cNvSpPr>
            <a:spLocks noGrp="1" noChangeArrowheads="1"/>
          </p:cNvSpPr>
          <p:nvPr>
            <p:ph type="body" idx="1"/>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19124293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hyperlink" Target="mailto:andrew.fraser2@nhs.ne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691737" y="1700634"/>
            <a:ext cx="5984719" cy="1143000"/>
          </a:xfrm>
        </p:spPr>
        <p:txBody>
          <a:bodyPr/>
          <a:lstStyle/>
          <a:p>
            <a:r>
              <a:rPr lang="en-US" sz="3600" dirty="0" smtClean="0">
                <a:latin typeface="StoneSansSemibold" pitchFamily="34" charset="0"/>
              </a:rPr>
              <a:t>Unequal lives, unjust deaths</a:t>
            </a:r>
            <a:br>
              <a:rPr lang="en-US" sz="3600" dirty="0" smtClean="0">
                <a:latin typeface="StoneSansSemibold" pitchFamily="34" charset="0"/>
              </a:rPr>
            </a:br>
            <a:r>
              <a:rPr lang="en-US" sz="3600" dirty="0" smtClean="0">
                <a:latin typeface="StoneSansSemibold" pitchFamily="34" charset="0"/>
              </a:rPr>
              <a:t>Vulnerable adults: tackling health inequalities </a:t>
            </a:r>
            <a:endParaRPr lang="en-US" sz="3600" dirty="0">
              <a:latin typeface="StoneSansSemibold" pitchFamily="34" charset="0"/>
            </a:endParaRPr>
          </a:p>
        </p:txBody>
      </p:sp>
      <p:sp>
        <p:nvSpPr>
          <p:cNvPr id="35843" name="Rectangle 3"/>
          <p:cNvSpPr>
            <a:spLocks noGrp="1" noChangeArrowheads="1"/>
          </p:cNvSpPr>
          <p:nvPr>
            <p:ph type="subTitle" idx="1"/>
          </p:nvPr>
        </p:nvSpPr>
        <p:spPr>
          <a:xfrm>
            <a:off x="3171800" y="3645024"/>
            <a:ext cx="4928592" cy="1440160"/>
          </a:xfrm>
        </p:spPr>
        <p:txBody>
          <a:bodyPr/>
          <a:lstStyle/>
          <a:p>
            <a:r>
              <a:rPr lang="en-US" sz="2000" dirty="0" err="1" smtClean="0">
                <a:latin typeface="StoneSansSemibold" pitchFamily="34" charset="0"/>
              </a:rPr>
              <a:t>Dr</a:t>
            </a:r>
            <a:r>
              <a:rPr lang="en-US" sz="2000" dirty="0" smtClean="0">
                <a:latin typeface="StoneSansSemibold" pitchFamily="34" charset="0"/>
              </a:rPr>
              <a:t> Andrew </a:t>
            </a:r>
            <a:r>
              <a:rPr lang="en-US" sz="2000" dirty="0">
                <a:latin typeface="StoneSansSemibold" pitchFamily="34" charset="0"/>
              </a:rPr>
              <a:t>Fraser</a:t>
            </a:r>
          </a:p>
          <a:p>
            <a:r>
              <a:rPr lang="en-US" sz="2000" dirty="0" smtClean="0">
                <a:latin typeface="StoneSansSemibold" pitchFamily="34" charset="0"/>
              </a:rPr>
              <a:t>Director of Public Health Science</a:t>
            </a:r>
          </a:p>
          <a:p>
            <a:endParaRPr lang="en-US" sz="2000" dirty="0">
              <a:latin typeface="StoneSansSemibold" pitchFamily="34" charset="0"/>
            </a:endParaRPr>
          </a:p>
          <a:p>
            <a:r>
              <a:rPr lang="en-US" sz="2000" dirty="0" smtClean="0">
                <a:latin typeface="StoneSansSemibold" pitchFamily="34" charset="0"/>
              </a:rPr>
              <a:t>Norton Park Conference Centre </a:t>
            </a:r>
          </a:p>
          <a:p>
            <a:r>
              <a:rPr lang="en-US" sz="2000" dirty="0" smtClean="0">
                <a:latin typeface="StoneSansSemibold" pitchFamily="34" charset="0"/>
              </a:rPr>
              <a:t>August </a:t>
            </a:r>
            <a:r>
              <a:rPr lang="en-US" sz="2000" dirty="0">
                <a:latin typeface="StoneSansSemibold" pitchFamily="34" charset="0"/>
              </a:rPr>
              <a:t>2014</a:t>
            </a:r>
          </a:p>
          <a:p>
            <a:endParaRPr lang="en-US" dirty="0">
              <a:latin typeface="StoneSansSemibold" pitchFamily="34" charset="0"/>
            </a:endParaRPr>
          </a:p>
        </p:txBody>
      </p:sp>
    </p:spTree>
    <p:extLst>
      <p:ext uri="{BB962C8B-B14F-4D97-AF65-F5344CB8AC3E}">
        <p14:creationId xmlns:p14="http://schemas.microsoft.com/office/powerpoint/2010/main" val="53693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7" y="0"/>
            <a:ext cx="9170894" cy="6857999"/>
          </a:xfrm>
          <a:prstGeom prst="rect">
            <a:avLst/>
          </a:prstGeom>
        </p:spPr>
      </p:pic>
      <p:sp>
        <p:nvSpPr>
          <p:cNvPr id="2" name="Title 1"/>
          <p:cNvSpPr>
            <a:spLocks noGrp="1"/>
          </p:cNvSpPr>
          <p:nvPr>
            <p:ph type="title"/>
          </p:nvPr>
        </p:nvSpPr>
        <p:spPr>
          <a:xfrm>
            <a:off x="457584" y="267445"/>
            <a:ext cx="8229600" cy="1143000"/>
          </a:xfrm>
        </p:spPr>
        <p:txBody>
          <a:bodyPr/>
          <a:lstStyle/>
          <a:p>
            <a:r>
              <a:rPr lang="en-GB" altLang="en-US" b="1" dirty="0" smtClean="0"/>
              <a:t>‘Burglar </a:t>
            </a:r>
            <a:r>
              <a:rPr lang="en-GB" altLang="en-US" b="1" dirty="0"/>
              <a:t>Bill’s Problem </a:t>
            </a:r>
            <a:r>
              <a:rPr lang="en-GB" altLang="en-US" b="1" dirty="0" smtClean="0"/>
              <a:t>List’</a:t>
            </a:r>
            <a:endParaRPr lang="en-GB" b="1" dirty="0"/>
          </a:p>
        </p:txBody>
      </p:sp>
      <p:sp>
        <p:nvSpPr>
          <p:cNvPr id="6" name="Rectangle 3"/>
          <p:cNvSpPr txBox="1">
            <a:spLocks noChangeArrowheads="1"/>
          </p:cNvSpPr>
          <p:nvPr/>
        </p:nvSpPr>
        <p:spPr>
          <a:xfrm>
            <a:off x="764308" y="1403926"/>
            <a:ext cx="3781181" cy="5225473"/>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Drugs - Addiction</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Drugs, Alcohol + Everything </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Drugs - Debt</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Accommodation</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Partner, Parents, Children</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Mental Health</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Past Behaviour</a:t>
            </a:r>
          </a:p>
          <a:p>
            <a:pPr fontAlgn="auto">
              <a:spcAft>
                <a:spcPts val="0"/>
              </a:spcAft>
            </a:pPr>
            <a:r>
              <a:rPr lang="en-GB" altLang="en-US" sz="2800" dirty="0" smtClean="0">
                <a:solidFill>
                  <a:prstClr val="black"/>
                </a:solidFill>
                <a:latin typeface="Arial" panose="020B0604020202020204" pitchFamily="34" charset="0"/>
                <a:cs typeface="Arial" panose="020B0604020202020204" pitchFamily="34" charset="0"/>
              </a:rPr>
              <a:t>Abuser and Abused</a:t>
            </a:r>
          </a:p>
        </p:txBody>
      </p:sp>
      <p:sp>
        <p:nvSpPr>
          <p:cNvPr id="7" name="Text Box 4"/>
          <p:cNvSpPr txBox="1">
            <a:spLocks noChangeArrowheads="1"/>
          </p:cNvSpPr>
          <p:nvPr/>
        </p:nvSpPr>
        <p:spPr bwMode="auto">
          <a:xfrm>
            <a:off x="5222757" y="1752599"/>
            <a:ext cx="3434002" cy="49182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Reading, Writing, Counting</a:t>
            </a:r>
          </a:p>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Teeth ……</a:t>
            </a:r>
          </a:p>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a:t>
            </a:r>
          </a:p>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Smoking</a:t>
            </a:r>
          </a:p>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a:t>
            </a:r>
          </a:p>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Employability – Get a Job</a:t>
            </a:r>
          </a:p>
          <a:p>
            <a:pPr marL="457200" indent="-457200" eaLnBrk="1" hangingPunct="1">
              <a:spcBef>
                <a:spcPct val="20000"/>
              </a:spcBef>
              <a:buFont typeface="Arial" panose="020B0604020202020204" pitchFamily="34" charset="0"/>
              <a:buChar char="•"/>
            </a:pPr>
            <a:r>
              <a:rPr lang="en-GB" altLang="en-US" sz="2800" dirty="0" smtClean="0">
                <a:solidFill>
                  <a:srgbClr val="000099"/>
                </a:solidFill>
                <a:cs typeface="Arial" panose="020B0604020202020204" pitchFamily="34" charset="0"/>
              </a:rPr>
              <a:t>Effects on Victims</a:t>
            </a:r>
          </a:p>
        </p:txBody>
      </p:sp>
    </p:spTree>
    <p:extLst>
      <p:ext uri="{BB962C8B-B14F-4D97-AF65-F5344CB8AC3E}">
        <p14:creationId xmlns:p14="http://schemas.microsoft.com/office/powerpoint/2010/main" val="364950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 challenges</a:t>
            </a:r>
            <a:endParaRPr lang="en-GB" dirty="0"/>
          </a:p>
        </p:txBody>
      </p:sp>
      <p:sp>
        <p:nvSpPr>
          <p:cNvPr id="3" name="Content Placeholder 2"/>
          <p:cNvSpPr>
            <a:spLocks noGrp="1"/>
          </p:cNvSpPr>
          <p:nvPr>
            <p:ph idx="1"/>
          </p:nvPr>
        </p:nvSpPr>
        <p:spPr/>
        <p:txBody>
          <a:bodyPr/>
          <a:lstStyle/>
          <a:p>
            <a:r>
              <a:rPr lang="en-GB" dirty="0" smtClean="0"/>
              <a:t>Multi-morbidity</a:t>
            </a:r>
          </a:p>
          <a:p>
            <a:r>
              <a:rPr lang="en-GB" dirty="0" smtClean="0"/>
              <a:t>Mental, Physical, Social dimensions to health</a:t>
            </a:r>
          </a:p>
          <a:p>
            <a:r>
              <a:rPr lang="en-GB" dirty="0" smtClean="0"/>
              <a:t>Social and economic determinants</a:t>
            </a:r>
          </a:p>
          <a:p>
            <a:endParaRPr lang="en-GB" dirty="0"/>
          </a:p>
          <a:p>
            <a:r>
              <a:rPr lang="en-GB" dirty="0" smtClean="0"/>
              <a:t>The self-</a:t>
            </a:r>
          </a:p>
          <a:p>
            <a:r>
              <a:rPr lang="en-GB" dirty="0" smtClean="0"/>
              <a:t>Family and relationships</a:t>
            </a:r>
          </a:p>
          <a:p>
            <a:r>
              <a:rPr lang="en-GB" dirty="0" smtClean="0"/>
              <a:t>Communities</a:t>
            </a:r>
          </a:p>
          <a:p>
            <a:r>
              <a:rPr lang="en-GB" dirty="0" smtClean="0"/>
              <a:t>Experience of services</a:t>
            </a:r>
          </a:p>
          <a:p>
            <a:r>
              <a:rPr lang="en-GB" dirty="0" smtClean="0"/>
              <a:t>The services</a:t>
            </a:r>
          </a:p>
          <a:p>
            <a:r>
              <a:rPr lang="en-GB" dirty="0" smtClean="0"/>
              <a:t>‘The causes of the causes’</a:t>
            </a:r>
            <a:endParaRPr lang="en-GB" dirty="0"/>
          </a:p>
        </p:txBody>
      </p:sp>
    </p:spTree>
    <p:extLst>
      <p:ext uri="{BB962C8B-B14F-4D97-AF65-F5344CB8AC3E}">
        <p14:creationId xmlns:p14="http://schemas.microsoft.com/office/powerpoint/2010/main" val="27344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772400" cy="216024"/>
          </a:xfrm>
        </p:spPr>
        <p:txBody>
          <a:bodyPr/>
          <a:lstStyle/>
          <a:p>
            <a:pPr marL="342900" lvl="0" indent="-342900">
              <a:spcBef>
                <a:spcPct val="50000"/>
              </a:spcBef>
            </a:pPr>
            <a:r>
              <a:rPr lang="en-GB" sz="3200" b="1" dirty="0">
                <a:solidFill>
                  <a:schemeClr val="tx2"/>
                </a:solidFill>
                <a:latin typeface="Calibri" pitchFamily="34" charset="0"/>
                <a:ea typeface="+mn-ea"/>
                <a:cs typeface="+mn-cs"/>
              </a:rPr>
              <a:t>What is most and least </a:t>
            </a:r>
            <a:r>
              <a:rPr lang="en-GB" sz="3200" b="1" dirty="0" smtClean="0">
                <a:solidFill>
                  <a:schemeClr val="tx2"/>
                </a:solidFill>
                <a:latin typeface="Calibri" pitchFamily="34" charset="0"/>
                <a:ea typeface="+mn-ea"/>
                <a:cs typeface="+mn-cs"/>
              </a:rPr>
              <a:t>effective in reducing health inequalities?</a:t>
            </a:r>
            <a:r>
              <a:rPr lang="en-GB" sz="4000" b="1" dirty="0">
                <a:solidFill>
                  <a:schemeClr val="tx2"/>
                </a:solidFill>
                <a:latin typeface="Calibri" pitchFamily="34" charset="0"/>
                <a:ea typeface="+mn-ea"/>
                <a:cs typeface="+mn-cs"/>
              </a:rPr>
              <a:t/>
            </a:r>
            <a:br>
              <a:rPr lang="en-GB" sz="4000" b="1" dirty="0">
                <a:solidFill>
                  <a:schemeClr val="tx2"/>
                </a:solidFill>
                <a:latin typeface="Calibri" pitchFamily="34" charset="0"/>
                <a:ea typeface="+mn-ea"/>
                <a:cs typeface="+mn-cs"/>
              </a:rPr>
            </a:br>
            <a:endParaRPr lang="en-GB" sz="5400" dirty="0">
              <a:solidFill>
                <a:schemeClr val="tx2"/>
              </a:solidFill>
              <a:latin typeface="Calibri" pitchFamily="34" charset="0"/>
            </a:endParaRPr>
          </a:p>
        </p:txBody>
      </p:sp>
      <p:sp>
        <p:nvSpPr>
          <p:cNvPr id="3" name="Content Placeholder 2"/>
          <p:cNvSpPr>
            <a:spLocks noGrp="1"/>
          </p:cNvSpPr>
          <p:nvPr>
            <p:ph idx="1"/>
          </p:nvPr>
        </p:nvSpPr>
        <p:spPr>
          <a:xfrm>
            <a:off x="323528" y="1412776"/>
            <a:ext cx="8496944" cy="3754760"/>
          </a:xfrm>
        </p:spPr>
        <p:txBody>
          <a:bodyPr/>
          <a:lstStyle/>
          <a:p>
            <a:pPr marL="0" indent="0" defTabSz="914400">
              <a:spcBef>
                <a:spcPct val="50000"/>
              </a:spcBef>
              <a:buNone/>
            </a:pPr>
            <a:r>
              <a:rPr lang="en-GB" b="1" dirty="0" smtClean="0">
                <a:latin typeface="Calibri" pitchFamily="34" charset="0"/>
              </a:rPr>
              <a:t>Most </a:t>
            </a:r>
            <a:r>
              <a:rPr lang="en-GB" b="1" dirty="0">
                <a:latin typeface="Calibri" pitchFamily="34" charset="0"/>
              </a:rPr>
              <a:t>likely to be effective </a:t>
            </a:r>
            <a:endParaRPr lang="en-GB" b="1" dirty="0" smtClean="0">
              <a:latin typeface="Calibri" pitchFamily="34" charset="0"/>
            </a:endParaRPr>
          </a:p>
          <a:p>
            <a:pPr marL="0" indent="0" defTabSz="914400">
              <a:spcBef>
                <a:spcPct val="50000"/>
              </a:spcBef>
              <a:buNone/>
            </a:pPr>
            <a:r>
              <a:rPr lang="en-GB" dirty="0" smtClean="0">
                <a:latin typeface="Calibri" pitchFamily="34" charset="0"/>
              </a:rPr>
              <a:t>Structural </a:t>
            </a:r>
            <a:r>
              <a:rPr lang="en-GB" dirty="0">
                <a:latin typeface="Calibri" pitchFamily="34" charset="0"/>
              </a:rPr>
              <a:t>changes to the environment, </a:t>
            </a:r>
            <a:r>
              <a:rPr lang="en-GB" dirty="0" smtClean="0">
                <a:latin typeface="Calibri" pitchFamily="34" charset="0"/>
              </a:rPr>
              <a:t>legislation, regulatory policies, </a:t>
            </a:r>
            <a:r>
              <a:rPr lang="en-GB" dirty="0">
                <a:latin typeface="Calibri" pitchFamily="34" charset="0"/>
              </a:rPr>
              <a:t>fiscal policies, </a:t>
            </a:r>
            <a:r>
              <a:rPr lang="en-GB" b="1" i="1" dirty="0">
                <a:latin typeface="Calibri" pitchFamily="34" charset="0"/>
              </a:rPr>
              <a:t>income support, </a:t>
            </a:r>
            <a:r>
              <a:rPr lang="en-GB" b="1" i="1" dirty="0" smtClean="0">
                <a:latin typeface="Calibri" pitchFamily="34" charset="0"/>
              </a:rPr>
              <a:t>improving accessibility </a:t>
            </a:r>
            <a:r>
              <a:rPr lang="en-GB" b="1" i="1" dirty="0">
                <a:latin typeface="Calibri" pitchFamily="34" charset="0"/>
              </a:rPr>
              <a:t>of public services, </a:t>
            </a:r>
            <a:r>
              <a:rPr lang="en-GB" b="1" i="1" dirty="0" smtClean="0">
                <a:latin typeface="Calibri" pitchFamily="34" charset="0"/>
              </a:rPr>
              <a:t>prioritising disadvantaged </a:t>
            </a:r>
            <a:r>
              <a:rPr lang="en-GB" b="1" i="1" dirty="0">
                <a:latin typeface="Calibri" pitchFamily="34" charset="0"/>
              </a:rPr>
              <a:t>population </a:t>
            </a:r>
            <a:r>
              <a:rPr lang="en-GB" b="1" i="1" dirty="0" smtClean="0">
                <a:latin typeface="Calibri" pitchFamily="34" charset="0"/>
              </a:rPr>
              <a:t>groups, intensive support, and starting young. </a:t>
            </a:r>
            <a:endParaRPr lang="en-GB" b="1" i="1" dirty="0">
              <a:latin typeface="Calibri" pitchFamily="34" charset="0"/>
            </a:endParaRPr>
          </a:p>
          <a:p>
            <a:pPr marL="0" indent="0">
              <a:buNone/>
            </a:pPr>
            <a:r>
              <a:rPr lang="en-GB" b="1" dirty="0" smtClean="0">
                <a:latin typeface="Calibri" pitchFamily="34" charset="0"/>
              </a:rPr>
              <a:t>Least </a:t>
            </a:r>
            <a:r>
              <a:rPr lang="en-GB" b="1" dirty="0">
                <a:latin typeface="Calibri" pitchFamily="34" charset="0"/>
              </a:rPr>
              <a:t>likely </a:t>
            </a:r>
            <a:r>
              <a:rPr lang="en-GB" b="1" dirty="0" smtClean="0">
                <a:latin typeface="Calibri" pitchFamily="34" charset="0"/>
              </a:rPr>
              <a:t>to be effective</a:t>
            </a:r>
          </a:p>
          <a:p>
            <a:pPr marL="0" indent="0">
              <a:buNone/>
            </a:pPr>
            <a:r>
              <a:rPr lang="en-GB" dirty="0" smtClean="0">
                <a:latin typeface="Calibri" pitchFamily="34" charset="0"/>
              </a:rPr>
              <a:t>Interventions </a:t>
            </a:r>
            <a:r>
              <a:rPr lang="en-GB" dirty="0">
                <a:latin typeface="Calibri" pitchFamily="34" charset="0"/>
              </a:rPr>
              <a:t>such as </a:t>
            </a:r>
            <a:r>
              <a:rPr lang="en-GB" dirty="0" smtClean="0">
                <a:latin typeface="Calibri" pitchFamily="34" charset="0"/>
              </a:rPr>
              <a:t>information-based </a:t>
            </a:r>
            <a:r>
              <a:rPr lang="en-GB" dirty="0">
                <a:latin typeface="Calibri" pitchFamily="34" charset="0"/>
              </a:rPr>
              <a:t>campaigns, written materials</a:t>
            </a:r>
            <a:r>
              <a:rPr lang="en-GB" dirty="0" smtClean="0">
                <a:latin typeface="Calibri" pitchFamily="34" charset="0"/>
              </a:rPr>
              <a:t>, campaigns </a:t>
            </a:r>
            <a:r>
              <a:rPr lang="en-GB" dirty="0">
                <a:latin typeface="Calibri" pitchFamily="34" charset="0"/>
              </a:rPr>
              <a:t>reliant on people opting </a:t>
            </a:r>
            <a:r>
              <a:rPr lang="en-GB" dirty="0" smtClean="0">
                <a:latin typeface="Calibri" pitchFamily="34" charset="0"/>
              </a:rPr>
              <a:t>in, campaigns/messages </a:t>
            </a:r>
            <a:r>
              <a:rPr lang="en-GB" dirty="0">
                <a:latin typeface="Calibri" pitchFamily="34" charset="0"/>
              </a:rPr>
              <a:t>designed for the whole </a:t>
            </a:r>
            <a:r>
              <a:rPr lang="en-GB" dirty="0" smtClean="0">
                <a:latin typeface="Calibri" pitchFamily="34" charset="0"/>
              </a:rPr>
              <a:t>population, whole school health education approaches, approaches which involve significant price or other barriers, and housing or regeneration programmes that raise housing costs.</a:t>
            </a:r>
            <a:endParaRPr lang="en-GB" dirty="0">
              <a:latin typeface="Calibri" pitchFamily="34" charset="0"/>
            </a:endParaRPr>
          </a:p>
          <a:p>
            <a:endParaRPr lang="en-GB" sz="2600" dirty="0">
              <a:latin typeface="Calibri" pitchFamily="34" charset="0"/>
            </a:endParaRPr>
          </a:p>
        </p:txBody>
      </p:sp>
    </p:spTree>
    <p:extLst>
      <p:ext uri="{BB962C8B-B14F-4D97-AF65-F5344CB8AC3E}">
        <p14:creationId xmlns:p14="http://schemas.microsoft.com/office/powerpoint/2010/main" val="107536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691737" y="1700634"/>
            <a:ext cx="5984719" cy="1143000"/>
          </a:xfrm>
        </p:spPr>
        <p:txBody>
          <a:bodyPr/>
          <a:lstStyle/>
          <a:p>
            <a:r>
              <a:rPr lang="en-US" sz="3600" dirty="0" smtClean="0">
                <a:latin typeface="StoneSansSemibold" pitchFamily="34" charset="0"/>
              </a:rPr>
              <a:t>Unequal lives, unjust deaths</a:t>
            </a:r>
            <a:br>
              <a:rPr lang="en-US" sz="3600" dirty="0" smtClean="0">
                <a:latin typeface="StoneSansSemibold" pitchFamily="34" charset="0"/>
              </a:rPr>
            </a:br>
            <a:r>
              <a:rPr lang="en-US" sz="3600" dirty="0" smtClean="0">
                <a:latin typeface="StoneSansSemibold" pitchFamily="34" charset="0"/>
              </a:rPr>
              <a:t>Vulnerable adults: tackling health inequalities </a:t>
            </a:r>
            <a:endParaRPr lang="en-US" sz="3600" dirty="0">
              <a:latin typeface="StoneSansSemibold" pitchFamily="34" charset="0"/>
            </a:endParaRPr>
          </a:p>
        </p:txBody>
      </p:sp>
      <p:sp>
        <p:nvSpPr>
          <p:cNvPr id="35843" name="Rectangle 3"/>
          <p:cNvSpPr>
            <a:spLocks noGrp="1" noChangeArrowheads="1"/>
          </p:cNvSpPr>
          <p:nvPr>
            <p:ph type="subTitle" idx="1"/>
          </p:nvPr>
        </p:nvSpPr>
        <p:spPr>
          <a:xfrm>
            <a:off x="3171800" y="3645024"/>
            <a:ext cx="4928592" cy="1440160"/>
          </a:xfrm>
        </p:spPr>
        <p:txBody>
          <a:bodyPr/>
          <a:lstStyle/>
          <a:p>
            <a:r>
              <a:rPr lang="en-US" sz="2000" dirty="0" err="1" smtClean="0">
                <a:latin typeface="StoneSansSemibold" pitchFamily="34" charset="0"/>
              </a:rPr>
              <a:t>Dr</a:t>
            </a:r>
            <a:r>
              <a:rPr lang="en-US" sz="2000" dirty="0" smtClean="0">
                <a:latin typeface="StoneSansSemibold" pitchFamily="34" charset="0"/>
              </a:rPr>
              <a:t> Andrew </a:t>
            </a:r>
            <a:r>
              <a:rPr lang="en-US" sz="2000" dirty="0">
                <a:latin typeface="StoneSansSemibold" pitchFamily="34" charset="0"/>
              </a:rPr>
              <a:t>Fraser</a:t>
            </a:r>
          </a:p>
          <a:p>
            <a:r>
              <a:rPr lang="en-US" sz="2000" dirty="0" smtClean="0">
                <a:latin typeface="StoneSansSemibold" pitchFamily="34" charset="0"/>
                <a:hlinkClick r:id="rId3"/>
              </a:rPr>
              <a:t>andrew.fraser2@nhs.net</a:t>
            </a:r>
            <a:endParaRPr lang="en-US" sz="2000" dirty="0" smtClean="0">
              <a:latin typeface="StoneSansSemibold" pitchFamily="34" charset="0"/>
            </a:endParaRPr>
          </a:p>
          <a:p>
            <a:endParaRPr lang="en-US" sz="2000" dirty="0">
              <a:latin typeface="StoneSansSemibold" pitchFamily="34" charset="0"/>
            </a:endParaRPr>
          </a:p>
          <a:p>
            <a:r>
              <a:rPr lang="en-US" sz="2000" dirty="0" smtClean="0">
                <a:latin typeface="StoneSansSemibold" pitchFamily="34" charset="0"/>
              </a:rPr>
              <a:t>Norton Park Conference Centre </a:t>
            </a:r>
          </a:p>
          <a:p>
            <a:r>
              <a:rPr lang="en-US" sz="2000" dirty="0" smtClean="0">
                <a:latin typeface="StoneSansSemibold" pitchFamily="34" charset="0"/>
              </a:rPr>
              <a:t>August </a:t>
            </a:r>
            <a:r>
              <a:rPr lang="en-US" sz="2000" dirty="0">
                <a:latin typeface="StoneSansSemibold" pitchFamily="34" charset="0"/>
              </a:rPr>
              <a:t>2014</a:t>
            </a:r>
          </a:p>
          <a:p>
            <a:endParaRPr lang="en-US" dirty="0">
              <a:latin typeface="StoneSansSemibold" pitchFamily="34" charset="0"/>
            </a:endParaRPr>
          </a:p>
        </p:txBody>
      </p:sp>
    </p:spTree>
    <p:extLst>
      <p:ext uri="{BB962C8B-B14F-4D97-AF65-F5344CB8AC3E}">
        <p14:creationId xmlns:p14="http://schemas.microsoft.com/office/powerpoint/2010/main" val="226915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vulnerable adults?</a:t>
            </a:r>
            <a:endParaRPr lang="en-GB" dirty="0"/>
          </a:p>
        </p:txBody>
      </p:sp>
      <p:sp>
        <p:nvSpPr>
          <p:cNvPr id="3" name="Content Placeholder 2"/>
          <p:cNvSpPr>
            <a:spLocks noGrp="1"/>
          </p:cNvSpPr>
          <p:nvPr>
            <p:ph idx="1"/>
          </p:nvPr>
        </p:nvSpPr>
        <p:spPr/>
        <p:txBody>
          <a:bodyPr/>
          <a:lstStyle/>
          <a:p>
            <a:pPr marL="0" indent="0">
              <a:buNone/>
            </a:pPr>
            <a:r>
              <a:rPr lang="en-GB" dirty="0" smtClean="0"/>
              <a:t>The law – Adult Support and Protection (Scotland) Act 2007</a:t>
            </a:r>
          </a:p>
          <a:p>
            <a:r>
              <a:rPr lang="en-US" dirty="0" smtClean="0"/>
              <a:t>‘…adults </a:t>
            </a:r>
            <a:r>
              <a:rPr lang="en-US" dirty="0"/>
              <a:t>who may be at risk of harm or neglect and who may not be able to protect themselves</a:t>
            </a:r>
            <a:r>
              <a:rPr lang="en-US" dirty="0" smtClean="0"/>
              <a:t>.’</a:t>
            </a:r>
            <a:endParaRPr lang="en-US" dirty="0"/>
          </a:p>
          <a:p>
            <a:pPr marL="0" indent="0">
              <a:buNone/>
            </a:pPr>
            <a:r>
              <a:rPr lang="en-GB" dirty="0" smtClean="0"/>
              <a:t>Equality and Diversity groups – protected characteristics</a:t>
            </a:r>
          </a:p>
          <a:p>
            <a:pPr marL="0" indent="0">
              <a:buNone/>
            </a:pPr>
            <a:r>
              <a:rPr lang="en-GB" dirty="0" smtClean="0"/>
              <a:t>Each group tends to experience poorer mental health, and higher (mortality) risks than the general populations</a:t>
            </a:r>
          </a:p>
          <a:p>
            <a:pPr lvl="1"/>
            <a:r>
              <a:rPr lang="en-GB" dirty="0" smtClean="0"/>
              <a:t>Some exceptions</a:t>
            </a:r>
          </a:p>
          <a:p>
            <a:pPr lvl="1"/>
            <a:r>
              <a:rPr lang="en-GB" dirty="0" smtClean="0"/>
              <a:t>Some examples</a:t>
            </a:r>
            <a:endParaRPr lang="en-GB" dirty="0"/>
          </a:p>
        </p:txBody>
      </p:sp>
    </p:spTree>
    <p:extLst>
      <p:ext uri="{BB962C8B-B14F-4D97-AF65-F5344CB8AC3E}">
        <p14:creationId xmlns:p14="http://schemas.microsoft.com/office/powerpoint/2010/main" val="141458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US" dirty="0"/>
          </a:p>
          <a:p>
            <a:r>
              <a:rPr lang="en-US" dirty="0" smtClean="0"/>
              <a:t>Age*, Asylum </a:t>
            </a:r>
            <a:r>
              <a:rPr lang="en-US" dirty="0"/>
              <a:t>seekers and </a:t>
            </a:r>
            <a:r>
              <a:rPr lang="en-US" dirty="0" smtClean="0"/>
              <a:t>refugees, </a:t>
            </a:r>
            <a:r>
              <a:rPr lang="en-US" dirty="0" err="1" smtClean="0"/>
              <a:t>Carers</a:t>
            </a:r>
            <a:r>
              <a:rPr lang="en-US" dirty="0" smtClean="0"/>
              <a:t>, Disability* (mental and physical), Ethnicity*, Language, Literacy, Migrants, Poverty, Prisoners, Religion* </a:t>
            </a:r>
            <a:r>
              <a:rPr lang="en-US" dirty="0"/>
              <a:t>and </a:t>
            </a:r>
            <a:r>
              <a:rPr lang="en-US" dirty="0" smtClean="0"/>
              <a:t>belief, Sex </a:t>
            </a:r>
            <a:r>
              <a:rPr lang="en-US" dirty="0"/>
              <a:t>and </a:t>
            </a:r>
            <a:r>
              <a:rPr lang="en-US" dirty="0" smtClean="0"/>
              <a:t>gender*, Sexual orientation*</a:t>
            </a:r>
          </a:p>
          <a:p>
            <a:pPr algn="r"/>
            <a:r>
              <a:rPr lang="en-US" sz="1600" dirty="0" smtClean="0"/>
              <a:t>From: Dimensions of diversity, NHS Health Scotland, 2010</a:t>
            </a:r>
          </a:p>
          <a:p>
            <a:pPr algn="r"/>
            <a:r>
              <a:rPr lang="en-US" sz="1600" dirty="0" smtClean="0"/>
              <a:t>* </a:t>
            </a:r>
            <a:r>
              <a:rPr lang="en-US" sz="1600" smtClean="0"/>
              <a:t>Equality Act, protected </a:t>
            </a:r>
            <a:r>
              <a:rPr lang="en-US" sz="1600" dirty="0" smtClean="0"/>
              <a:t>characteristics	</a:t>
            </a:r>
            <a:r>
              <a:rPr lang="en-US" sz="1600" smtClean="0"/>
              <a:t>	</a:t>
            </a:r>
            <a:endParaRPr lang="en-GB" sz="1600" dirty="0"/>
          </a:p>
        </p:txBody>
      </p:sp>
    </p:spTree>
    <p:extLst>
      <p:ext uri="{BB962C8B-B14F-4D97-AF65-F5344CB8AC3E}">
        <p14:creationId xmlns:p14="http://schemas.microsoft.com/office/powerpoint/2010/main" val="295422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124744"/>
            <a:ext cx="87137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275656" y="5887654"/>
            <a:ext cx="8096950" cy="276999"/>
          </a:xfrm>
          <a:prstGeom prst="rect">
            <a:avLst/>
          </a:prstGeom>
          <a:solidFill>
            <a:schemeClr val="bg1"/>
          </a:solidFill>
          <a:ln>
            <a:noFill/>
          </a:ln>
          <a:effectLst/>
        </p:spPr>
        <p:txBody>
          <a:bodyPr wrap="square">
            <a:spAutoFit/>
          </a:bodyPr>
          <a:lstStyle/>
          <a:p>
            <a:pPr>
              <a:spcBef>
                <a:spcPct val="50000"/>
              </a:spcBef>
            </a:pPr>
            <a:r>
              <a:rPr lang="en-GB" altLang="en-US" sz="1200" dirty="0">
                <a:solidFill>
                  <a:srgbClr val="000000"/>
                </a:solidFill>
              </a:rPr>
              <a:t>Source: McCartney G. Illustrating Glasgow’s health inequalities. </a:t>
            </a:r>
            <a:r>
              <a:rPr lang="en-GB" altLang="en-US" sz="1200" i="1" dirty="0">
                <a:solidFill>
                  <a:srgbClr val="000000"/>
                </a:solidFill>
              </a:rPr>
              <a:t>JECH</a:t>
            </a:r>
            <a:r>
              <a:rPr lang="en-GB" altLang="en-US" sz="1200" dirty="0">
                <a:solidFill>
                  <a:srgbClr val="000000"/>
                </a:solidFill>
              </a:rPr>
              <a:t> 2010; </a:t>
            </a:r>
            <a:r>
              <a:rPr lang="en-GB" altLang="en-US" sz="1200" dirty="0" err="1">
                <a:solidFill>
                  <a:srgbClr val="000000"/>
                </a:solidFill>
              </a:rPr>
              <a:t>doi</a:t>
            </a:r>
            <a:r>
              <a:rPr lang="en-GB" altLang="en-US" sz="1200" dirty="0">
                <a:solidFill>
                  <a:srgbClr val="000000"/>
                </a:solidFill>
              </a:rPr>
              <a:t> 10.1136/jech.2010.120451 . </a:t>
            </a:r>
          </a:p>
        </p:txBody>
      </p:sp>
    </p:spTree>
    <p:extLst>
      <p:ext uri="{BB962C8B-B14F-4D97-AF65-F5344CB8AC3E}">
        <p14:creationId xmlns:p14="http://schemas.microsoft.com/office/powerpoint/2010/main" val="358544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The rising population</a:t>
            </a:r>
            <a:endParaRPr lang="en-US" altLang="en-US" smtClean="0"/>
          </a:p>
        </p:txBody>
      </p:sp>
      <p:sp>
        <p:nvSpPr>
          <p:cNvPr id="15363" name="Rectangle 3"/>
          <p:cNvSpPr>
            <a:spLocks noGrp="1" noChangeArrowheads="1"/>
          </p:cNvSpPr>
          <p:nvPr>
            <p:ph type="body" idx="1"/>
          </p:nvPr>
        </p:nvSpPr>
        <p:spPr/>
        <p:txBody>
          <a:bodyPr/>
          <a:lstStyle/>
          <a:p>
            <a:pPr eaLnBrk="1" hangingPunct="1"/>
            <a:endParaRPr lang="en-GB" altLang="en-US"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60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7" y="0"/>
            <a:ext cx="9170894" cy="6857999"/>
          </a:xfrm>
          <a:prstGeom prst="rect">
            <a:avLst/>
          </a:prstGeom>
        </p:spPr>
      </p:pic>
      <p:sp>
        <p:nvSpPr>
          <p:cNvPr id="2" name="Title 1"/>
          <p:cNvSpPr>
            <a:spLocks noGrp="1"/>
          </p:cNvSpPr>
          <p:nvPr>
            <p:ph type="title"/>
          </p:nvPr>
        </p:nvSpPr>
        <p:spPr>
          <a:xfrm>
            <a:off x="457584" y="588410"/>
            <a:ext cx="8229600" cy="1143000"/>
          </a:xfrm>
        </p:spPr>
        <p:txBody>
          <a:bodyPr>
            <a:normAutofit fontScale="90000"/>
          </a:bodyPr>
          <a:lstStyle/>
          <a:p>
            <a:r>
              <a:rPr lang="en-GB" altLang="en-US" b="1" dirty="0"/>
              <a:t>Number of weeks between Prison Release and Death</a:t>
            </a:r>
            <a:endParaRPr lang="en-GB" b="1" dirty="0"/>
          </a:p>
        </p:txBody>
      </p:sp>
      <p:graphicFrame>
        <p:nvGraphicFramePr>
          <p:cNvPr id="6" name="Object 2"/>
          <p:cNvGraphicFramePr>
            <a:graphicFrameLocks noGrp="1"/>
          </p:cNvGraphicFramePr>
          <p:nvPr>
            <p:extLst>
              <p:ext uri="{D42A27DB-BD31-4B8C-83A1-F6EECF244321}">
                <p14:modId xmlns:p14="http://schemas.microsoft.com/office/powerpoint/2010/main" val="2511843633"/>
              </p:ext>
            </p:extLst>
          </p:nvPr>
        </p:nvGraphicFramePr>
        <p:xfrm>
          <a:off x="508384" y="1966913"/>
          <a:ext cx="7872506" cy="401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552089" y="6144552"/>
            <a:ext cx="3993401" cy="369332"/>
          </a:xfrm>
          <a:prstGeom prst="rect">
            <a:avLst/>
          </a:prstGeom>
        </p:spPr>
        <p:txBody>
          <a:bodyPr wrap="none">
            <a:spAutoFit/>
          </a:bodyPr>
          <a:lstStyle/>
          <a:p>
            <a:r>
              <a:rPr lang="en-GB" altLang="en-US" sz="1800" dirty="0">
                <a:solidFill>
                  <a:srgbClr val="000000"/>
                </a:solidFill>
                <a:latin typeface="Arial"/>
              </a:rPr>
              <a:t>Source: NDRDD 2009 data, Scotland</a:t>
            </a:r>
          </a:p>
        </p:txBody>
      </p:sp>
    </p:spTree>
    <p:extLst>
      <p:ext uri="{BB962C8B-B14F-4D97-AF65-F5344CB8AC3E}">
        <p14:creationId xmlns:p14="http://schemas.microsoft.com/office/powerpoint/2010/main" val="780508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Homelessness Kills</a:t>
            </a:r>
            <a:endParaRPr lang="en-GB" dirty="0"/>
          </a:p>
        </p:txBody>
      </p:sp>
      <p:sp>
        <p:nvSpPr>
          <p:cNvPr id="4" name="Content Placeholder 3"/>
          <p:cNvSpPr>
            <a:spLocks noGrp="1"/>
          </p:cNvSpPr>
          <p:nvPr>
            <p:ph idx="1"/>
          </p:nvPr>
        </p:nvSpPr>
        <p:spPr/>
        <p:txBody>
          <a:bodyPr/>
          <a:lstStyle/>
          <a:p>
            <a:r>
              <a:rPr lang="en-GB" dirty="0" smtClean="0"/>
              <a:t>Homeless death rate 4.5 times (3.2, matched with people from most deprived areas)</a:t>
            </a:r>
          </a:p>
          <a:p>
            <a:r>
              <a:rPr lang="en-GB" dirty="0" smtClean="0"/>
              <a:t>Mean age at death 41: 42 </a:t>
            </a:r>
            <a:r>
              <a:rPr lang="en-GB" dirty="0" err="1" smtClean="0"/>
              <a:t>yrs</a:t>
            </a:r>
            <a:r>
              <a:rPr lang="en-GB" dirty="0" smtClean="0"/>
              <a:t> (men), 37 </a:t>
            </a:r>
            <a:r>
              <a:rPr lang="en-GB" dirty="0" err="1" smtClean="0"/>
              <a:t>yrs</a:t>
            </a:r>
            <a:r>
              <a:rPr lang="en-GB" dirty="0" smtClean="0"/>
              <a:t> (women)</a:t>
            </a:r>
          </a:p>
          <a:p>
            <a:r>
              <a:rPr lang="en-GB" dirty="0"/>
              <a:t>C</a:t>
            </a:r>
            <a:r>
              <a:rPr lang="en-GB" dirty="0" smtClean="0"/>
              <a:t>ause of death – </a:t>
            </a:r>
          </a:p>
          <a:p>
            <a:pPr lvl="1"/>
            <a:r>
              <a:rPr lang="en-GB" dirty="0" smtClean="0"/>
              <a:t>drugs 20-fold, alcohol 5-fold &amp; circulatory – 2/3</a:t>
            </a:r>
          </a:p>
          <a:p>
            <a:pPr lvl="1"/>
            <a:r>
              <a:rPr lang="en-GB" dirty="0"/>
              <a:t>i</a:t>
            </a:r>
            <a:r>
              <a:rPr lang="en-GB" dirty="0" smtClean="0"/>
              <a:t>ntentional self-harm 8-fold, assault 7-fold</a:t>
            </a:r>
          </a:p>
          <a:p>
            <a:r>
              <a:rPr lang="en-GB" dirty="0" smtClean="0"/>
              <a:t>Added risk of being homeless &amp; dying</a:t>
            </a:r>
          </a:p>
          <a:p>
            <a:pPr lvl="1"/>
            <a:r>
              <a:rPr lang="en-GB" dirty="0"/>
              <a:t>d</a:t>
            </a:r>
            <a:r>
              <a:rPr lang="en-GB" dirty="0" smtClean="0"/>
              <a:t>rugs 7-fold, chest-related 3-fold, circulation 2-fold </a:t>
            </a:r>
          </a:p>
          <a:p>
            <a:pPr lvl="1"/>
            <a:endParaRPr lang="en-GB" dirty="0"/>
          </a:p>
          <a:p>
            <a:pPr algn="r"/>
            <a:r>
              <a:rPr lang="en-GB" sz="1600" dirty="0" smtClean="0"/>
              <a:t>David Morrison, </a:t>
            </a:r>
            <a:r>
              <a:rPr lang="en-GB" sz="1600" dirty="0" err="1" smtClean="0"/>
              <a:t>Int</a:t>
            </a:r>
            <a:r>
              <a:rPr lang="en-GB" sz="1600" dirty="0" smtClean="0"/>
              <a:t> J Epidemiology 2009</a:t>
            </a:r>
          </a:p>
          <a:p>
            <a:pPr algn="r"/>
            <a:r>
              <a:rPr lang="en-GB" sz="1600" dirty="0" smtClean="0"/>
              <a:t>Glasgow Cohort, </a:t>
            </a:r>
            <a:r>
              <a:rPr lang="en-GB" sz="1600" dirty="0" err="1" smtClean="0"/>
              <a:t>av.age</a:t>
            </a:r>
            <a:r>
              <a:rPr lang="en-GB" sz="1600" dirty="0" smtClean="0"/>
              <a:t> 32 in 2000, n=6323 homeless:12625 non-homeless controls</a:t>
            </a:r>
            <a:r>
              <a:rPr lang="en-GB" sz="1600" dirty="0"/>
              <a:t> </a:t>
            </a:r>
            <a:r>
              <a:rPr lang="en-GB" sz="1600" dirty="0" smtClean="0"/>
              <a:t>followed for 5 years, 2:1 men</a:t>
            </a:r>
            <a:endParaRPr lang="en-GB" sz="1600" dirty="0"/>
          </a:p>
        </p:txBody>
      </p:sp>
    </p:spTree>
    <p:extLst>
      <p:ext uri="{BB962C8B-B14F-4D97-AF65-F5344CB8AC3E}">
        <p14:creationId xmlns:p14="http://schemas.microsoft.com/office/powerpoint/2010/main" val="401605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08372"/>
            <a:ext cx="7772400" cy="1143000"/>
          </a:xfrm>
        </p:spPr>
        <p:txBody>
          <a:bodyPr/>
          <a:lstStyle/>
          <a:p>
            <a:pPr lvl="0"/>
            <a:r>
              <a:rPr lang="en-GB" sz="2800" dirty="0" smtClean="0"/>
              <a:t>Self-reported limiting long-term illness (LLTI) rates by age and housing status</a:t>
            </a:r>
            <a:endParaRPr lang="en-US" sz="2800" dirty="0">
              <a:latin typeface="StoneSansSemibol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50" y="1697251"/>
            <a:ext cx="8220698" cy="425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6021288"/>
            <a:ext cx="7560840" cy="461665"/>
          </a:xfrm>
          <a:prstGeom prst="rect">
            <a:avLst/>
          </a:prstGeom>
          <a:noFill/>
        </p:spPr>
        <p:txBody>
          <a:bodyPr wrap="square" rtlCol="0">
            <a:spAutoFit/>
          </a:bodyPr>
          <a:lstStyle/>
          <a:p>
            <a:pPr algn="ctr"/>
            <a:r>
              <a:rPr lang="en-GB" sz="1200" dirty="0">
                <a:solidFill>
                  <a:srgbClr val="000000"/>
                </a:solidFill>
              </a:rPr>
              <a:t>Source: Thomas B. </a:t>
            </a:r>
            <a:r>
              <a:rPr lang="en-US" sz="1200" dirty="0">
                <a:solidFill>
                  <a:srgbClr val="000000"/>
                </a:solidFill>
              </a:rPr>
              <a:t>Homelessness kills: An analysis of the mortality of homeless people in early twenty-first century England. Crisis: London; 2013.</a:t>
            </a:r>
            <a:endParaRPr lang="en-GB" sz="1200" dirty="0">
              <a:solidFill>
                <a:srgbClr val="000000"/>
              </a:solidFill>
            </a:endParaRPr>
          </a:p>
        </p:txBody>
      </p:sp>
    </p:spTree>
    <p:extLst>
      <p:ext uri="{BB962C8B-B14F-4D97-AF65-F5344CB8AC3E}">
        <p14:creationId xmlns:p14="http://schemas.microsoft.com/office/powerpoint/2010/main" val="262287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685800" y="692696"/>
            <a:ext cx="8134672" cy="5400600"/>
          </a:xfrm>
        </p:spPr>
        <p:txBody>
          <a:bodyPr/>
          <a:lstStyle/>
          <a:p>
            <a:pPr marL="0" indent="0">
              <a:buNone/>
            </a:pPr>
            <a:r>
              <a:rPr lang="en-US" sz="3200" dirty="0" smtClean="0">
                <a:latin typeface="StoneSansSemibold" pitchFamily="34" charset="0"/>
              </a:rPr>
              <a:t>Mental health: </a:t>
            </a:r>
          </a:p>
          <a:p>
            <a:pPr marL="0" indent="0">
              <a:buNone/>
            </a:pPr>
            <a:r>
              <a:rPr lang="en-US" dirty="0" smtClean="0">
                <a:latin typeface="StoneSansSemibold" pitchFamily="34" charset="0"/>
              </a:rPr>
              <a:t>Shorter life expectancy, 3 Scandinavian Countries</a:t>
            </a:r>
            <a:endParaRPr lang="en-US" dirty="0">
              <a:latin typeface="StoneSansSemibold"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31004" y="1628800"/>
            <a:ext cx="6787207" cy="4680520"/>
          </a:xfrm>
          <a:prstGeom prst="rect">
            <a:avLst/>
          </a:prstGeom>
          <a:noFill/>
          <a:ln>
            <a:noFill/>
          </a:ln>
        </p:spPr>
      </p:pic>
    </p:spTree>
    <p:extLst>
      <p:ext uri="{BB962C8B-B14F-4D97-AF65-F5344CB8AC3E}">
        <p14:creationId xmlns:p14="http://schemas.microsoft.com/office/powerpoint/2010/main" val="1456213190"/>
      </p:ext>
    </p:extLst>
  </p:cSld>
  <p:clrMapOvr>
    <a:masterClrMapping/>
  </p:clrMapOvr>
</p:sld>
</file>

<file path=ppt/theme/theme1.xml><?xml version="1.0" encoding="utf-8"?>
<a:theme xmlns:a="http://schemas.openxmlformats.org/drawingml/2006/main" name="blank">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6 March_tobacco event_e-cigs presentation">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3">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lank1">
  <a:themeElements>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a:themeElements>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S 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 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 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 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 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 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 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108</TotalTime>
  <Words>1324</Words>
  <Application>Microsoft Office PowerPoint</Application>
  <PresentationFormat>On-screen Show (4:3)</PresentationFormat>
  <Paragraphs>152</Paragraphs>
  <Slides>13</Slides>
  <Notes>13</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blank</vt:lpstr>
      <vt:lpstr>26 March_tobacco event_e-cigs presentation</vt:lpstr>
      <vt:lpstr>1_blank</vt:lpstr>
      <vt:lpstr>blank3</vt:lpstr>
      <vt:lpstr>Office Theme</vt:lpstr>
      <vt:lpstr>blank1</vt:lpstr>
      <vt:lpstr>2_blank</vt:lpstr>
      <vt:lpstr>Unequal lives, unjust deaths Vulnerable adults: tackling health inequalities </vt:lpstr>
      <vt:lpstr>Who are vulnerable adults?</vt:lpstr>
      <vt:lpstr>PowerPoint Presentation</vt:lpstr>
      <vt:lpstr>PowerPoint Presentation</vt:lpstr>
      <vt:lpstr>The rising population</vt:lpstr>
      <vt:lpstr>Number of weeks between Prison Release and Death</vt:lpstr>
      <vt:lpstr>Homelessness Kills</vt:lpstr>
      <vt:lpstr>Self-reported limiting long-term illness (LLTI) rates by age and housing status</vt:lpstr>
      <vt:lpstr>PowerPoint Presentation</vt:lpstr>
      <vt:lpstr>‘Burglar Bill’s Problem List’</vt:lpstr>
      <vt:lpstr>Multiple challenges</vt:lpstr>
      <vt:lpstr>What is most and least effective in reducing health inequalities? </vt:lpstr>
      <vt:lpstr>Unequal lives, unjust deaths Vulnerable adults: tackling health inequalities </vt:lpstr>
    </vt:vector>
  </TitlesOfParts>
  <Company>NHS Health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Fraser</dc:creator>
  <cp:lastModifiedBy>Andrew Fraser</cp:lastModifiedBy>
  <cp:revision>16</cp:revision>
  <dcterms:created xsi:type="dcterms:W3CDTF">2014-07-30T16:02:51Z</dcterms:created>
  <dcterms:modified xsi:type="dcterms:W3CDTF">2014-08-20T08:43:21Z</dcterms:modified>
</cp:coreProperties>
</file>