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6" r:id="rId3"/>
    <p:sldId id="290" r:id="rId4"/>
    <p:sldId id="288" r:id="rId5"/>
    <p:sldId id="327" r:id="rId6"/>
    <p:sldId id="314" r:id="rId7"/>
    <p:sldId id="333" r:id="rId8"/>
    <p:sldId id="332" r:id="rId9"/>
    <p:sldId id="315" r:id="rId10"/>
    <p:sldId id="329" r:id="rId11"/>
    <p:sldId id="316" r:id="rId12"/>
    <p:sldId id="326" r:id="rId13"/>
    <p:sldId id="336" r:id="rId14"/>
    <p:sldId id="328" r:id="rId15"/>
    <p:sldId id="331" r:id="rId16"/>
    <p:sldId id="279" r:id="rId17"/>
    <p:sldId id="334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>
      <p:cViewPr>
        <p:scale>
          <a:sx n="108" d="100"/>
          <a:sy n="108" d="100"/>
        </p:scale>
        <p:origin x="-100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726"/>
    </p:cViewPr>
  </p:sorterViewPr>
  <p:notesViewPr>
    <p:cSldViewPr showGuides="1">
      <p:cViewPr varScale="1">
        <p:scale>
          <a:sx n="46" d="100"/>
          <a:sy n="46" d="100"/>
        </p:scale>
        <p:origin x="-294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1DA0B-AEA3-42E1-8B62-7224462FE7E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14374B-3714-4648-B34A-5248BF808C42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Not vulnerable: no need for additional services (majority)</a:t>
          </a:r>
          <a:endParaRPr lang="en-GB" dirty="0"/>
        </a:p>
      </dgm:t>
    </dgm:pt>
    <dgm:pt modelId="{28383BF8-9FAB-42F0-AA1A-0DF4B2262150}" type="parTrans" cxnId="{DC89CCDE-8FE7-480A-B2E0-B4F3D60F1D28}">
      <dgm:prSet/>
      <dgm:spPr/>
      <dgm:t>
        <a:bodyPr/>
        <a:lstStyle/>
        <a:p>
          <a:endParaRPr lang="en-GB"/>
        </a:p>
      </dgm:t>
    </dgm:pt>
    <dgm:pt modelId="{9861AB23-0036-4DC3-8DFE-246CE1818CCE}" type="sibTrans" cxnId="{DC89CCDE-8FE7-480A-B2E0-B4F3D60F1D28}">
      <dgm:prSet/>
      <dgm:spPr/>
      <dgm:t>
        <a:bodyPr/>
        <a:lstStyle/>
        <a:p>
          <a:endParaRPr lang="en-GB"/>
        </a:p>
      </dgm:t>
    </dgm:pt>
    <dgm:pt modelId="{10F8996B-8E3F-4CF6-A3A8-DA6111DE0E37}">
      <dgm:prSet phldrT="[Text]"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Most transition well</a:t>
          </a:r>
          <a:endParaRPr lang="en-GB" dirty="0">
            <a:solidFill>
              <a:schemeClr val="tx2"/>
            </a:solidFill>
          </a:endParaRPr>
        </a:p>
      </dgm:t>
    </dgm:pt>
    <dgm:pt modelId="{FFCBCBDC-972D-4556-AECC-99AEEC60EF9F}" type="parTrans" cxnId="{E5751F1B-FAC3-48D6-91CD-67DE92295991}">
      <dgm:prSet/>
      <dgm:spPr/>
      <dgm:t>
        <a:bodyPr/>
        <a:lstStyle/>
        <a:p>
          <a:endParaRPr lang="en-GB"/>
        </a:p>
      </dgm:t>
    </dgm:pt>
    <dgm:pt modelId="{4CA55E12-53A7-4233-BCED-2C30CD450E87}" type="sibTrans" cxnId="{E5751F1B-FAC3-48D6-91CD-67DE92295991}">
      <dgm:prSet/>
      <dgm:spPr/>
      <dgm:t>
        <a:bodyPr/>
        <a:lstStyle/>
        <a:p>
          <a:endParaRPr lang="en-GB"/>
        </a:p>
      </dgm:t>
    </dgm:pt>
    <dgm:pt modelId="{D4F9C266-4CD7-4F7C-9953-76E943E22AC3}">
      <dgm:prSet phldrT="[Text]"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Little effect on health related outcomes</a:t>
          </a:r>
          <a:endParaRPr lang="en-GB" dirty="0">
            <a:solidFill>
              <a:schemeClr val="tx2"/>
            </a:solidFill>
          </a:endParaRPr>
        </a:p>
      </dgm:t>
    </dgm:pt>
    <dgm:pt modelId="{F16FF7A2-1655-42B7-B7DD-60128DEE90CC}" type="parTrans" cxnId="{7382CB4E-CF74-4CA3-AE4A-B7024AACF053}">
      <dgm:prSet/>
      <dgm:spPr/>
      <dgm:t>
        <a:bodyPr/>
        <a:lstStyle/>
        <a:p>
          <a:endParaRPr lang="en-GB"/>
        </a:p>
      </dgm:t>
    </dgm:pt>
    <dgm:pt modelId="{5F509621-A5C8-428B-A0F1-E33EB4271E25}" type="sibTrans" cxnId="{7382CB4E-CF74-4CA3-AE4A-B7024AACF053}">
      <dgm:prSet/>
      <dgm:spPr/>
      <dgm:t>
        <a:bodyPr/>
        <a:lstStyle/>
        <a:p>
          <a:endParaRPr lang="en-GB"/>
        </a:p>
      </dgm:t>
    </dgm:pt>
    <dgm:pt modelId="{DCC9B33D-501D-4FA5-B64F-C41992CA3E7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Vulnerable: may or may not be identified; not connected to services (significant minority)</a:t>
          </a:r>
          <a:endParaRPr lang="en-GB" dirty="0"/>
        </a:p>
      </dgm:t>
    </dgm:pt>
    <dgm:pt modelId="{E4B1C7A4-EDEE-4C95-A231-B33F0C8A8F3D}" type="parTrans" cxnId="{B44164AA-8926-4EAD-A08A-9A2658E0D71C}">
      <dgm:prSet/>
      <dgm:spPr/>
      <dgm:t>
        <a:bodyPr/>
        <a:lstStyle/>
        <a:p>
          <a:endParaRPr lang="en-GB"/>
        </a:p>
      </dgm:t>
    </dgm:pt>
    <dgm:pt modelId="{3736E9F9-EB60-4456-8E45-FF54EDFCC4AB}" type="sibTrans" cxnId="{B44164AA-8926-4EAD-A08A-9A2658E0D71C}">
      <dgm:prSet/>
      <dgm:spPr/>
      <dgm:t>
        <a:bodyPr/>
        <a:lstStyle/>
        <a:p>
          <a:endParaRPr lang="en-GB"/>
        </a:p>
      </dgm:t>
    </dgm:pt>
    <dgm:pt modelId="{7772CDC8-6C4C-4197-9D85-0FEBDD8B261F}">
      <dgm:prSet phldrT="[Text]"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Some do not transition well</a:t>
          </a:r>
          <a:endParaRPr lang="en-GB" dirty="0">
            <a:solidFill>
              <a:schemeClr val="tx2"/>
            </a:solidFill>
          </a:endParaRPr>
        </a:p>
      </dgm:t>
    </dgm:pt>
    <dgm:pt modelId="{B1C6A141-CFE6-4A1E-9BC2-A55B8EFE06C6}" type="parTrans" cxnId="{2121F77C-3452-4242-8EC5-8D2A46F96651}">
      <dgm:prSet/>
      <dgm:spPr/>
      <dgm:t>
        <a:bodyPr/>
        <a:lstStyle/>
        <a:p>
          <a:endParaRPr lang="en-GB"/>
        </a:p>
      </dgm:t>
    </dgm:pt>
    <dgm:pt modelId="{2A39039E-0A6A-4223-9A71-BAA3BC0D8FC2}" type="sibTrans" cxnId="{2121F77C-3452-4242-8EC5-8D2A46F96651}">
      <dgm:prSet/>
      <dgm:spPr/>
      <dgm:t>
        <a:bodyPr/>
        <a:lstStyle/>
        <a:p>
          <a:endParaRPr lang="en-GB"/>
        </a:p>
      </dgm:t>
    </dgm:pt>
    <dgm:pt modelId="{5C42CF59-384E-456B-89D3-570529D13E9A}">
      <dgm:prSet phldrT="[Text]"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Some significant effects on health related outcome</a:t>
          </a:r>
          <a:endParaRPr lang="en-GB" dirty="0">
            <a:solidFill>
              <a:schemeClr val="tx2"/>
            </a:solidFill>
          </a:endParaRPr>
        </a:p>
      </dgm:t>
    </dgm:pt>
    <dgm:pt modelId="{5C7B01AC-6B75-4B5C-A48F-723A66BE8A1D}" type="parTrans" cxnId="{5B4713D5-CBB1-4027-A7C5-745710577750}">
      <dgm:prSet/>
      <dgm:spPr/>
      <dgm:t>
        <a:bodyPr/>
        <a:lstStyle/>
        <a:p>
          <a:endParaRPr lang="en-GB"/>
        </a:p>
      </dgm:t>
    </dgm:pt>
    <dgm:pt modelId="{8A10D6CF-7049-4DAB-B23C-71508D07FEDB}" type="sibTrans" cxnId="{5B4713D5-CBB1-4027-A7C5-745710577750}">
      <dgm:prSet/>
      <dgm:spPr/>
      <dgm:t>
        <a:bodyPr/>
        <a:lstStyle/>
        <a:p>
          <a:endParaRPr lang="en-GB"/>
        </a:p>
      </dgm:t>
    </dgm:pt>
    <dgm:pt modelId="{1A221699-B5B2-4A79-893B-A77D96CDA82A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Very vulnerable: already identified and connected to services (</a:t>
          </a:r>
          <a:r>
            <a:rPr lang="en-GB" dirty="0" err="1" smtClean="0"/>
            <a:t>approx</a:t>
          </a:r>
          <a:r>
            <a:rPr lang="en-GB" dirty="0" smtClean="0"/>
            <a:t> 10%)</a:t>
          </a:r>
          <a:endParaRPr lang="en-GB" dirty="0"/>
        </a:p>
      </dgm:t>
    </dgm:pt>
    <dgm:pt modelId="{C6F7AFF6-64A5-4D28-BD89-37FA7CC77276}" type="parTrans" cxnId="{595231D8-0E39-42A1-AB8A-3F5790DBBE6C}">
      <dgm:prSet/>
      <dgm:spPr/>
      <dgm:t>
        <a:bodyPr/>
        <a:lstStyle/>
        <a:p>
          <a:endParaRPr lang="en-GB"/>
        </a:p>
      </dgm:t>
    </dgm:pt>
    <dgm:pt modelId="{76C75BC0-9412-428C-A463-FA4A6E14BE09}" type="sibTrans" cxnId="{595231D8-0E39-42A1-AB8A-3F5790DBBE6C}">
      <dgm:prSet/>
      <dgm:spPr/>
      <dgm:t>
        <a:bodyPr/>
        <a:lstStyle/>
        <a:p>
          <a:endParaRPr lang="en-GB"/>
        </a:p>
      </dgm:t>
    </dgm:pt>
    <dgm:pt modelId="{A823A0C9-4201-4FEE-A9F9-59EDAF97AE2D}">
      <dgm:prSet phldrT="[Text]"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Transition variable, depending on services</a:t>
          </a:r>
          <a:endParaRPr lang="en-GB" dirty="0">
            <a:solidFill>
              <a:schemeClr val="tx2"/>
            </a:solidFill>
          </a:endParaRPr>
        </a:p>
      </dgm:t>
    </dgm:pt>
    <dgm:pt modelId="{95149959-A552-43B1-A75C-1B54B35434C8}" type="parTrans" cxnId="{02706902-3BCC-4AEE-B1FD-37D39BC5C772}">
      <dgm:prSet/>
      <dgm:spPr/>
      <dgm:t>
        <a:bodyPr/>
        <a:lstStyle/>
        <a:p>
          <a:endParaRPr lang="en-GB"/>
        </a:p>
      </dgm:t>
    </dgm:pt>
    <dgm:pt modelId="{060450D0-04D6-4B14-9033-2D477E8A6B68}" type="sibTrans" cxnId="{02706902-3BCC-4AEE-B1FD-37D39BC5C772}">
      <dgm:prSet/>
      <dgm:spPr/>
      <dgm:t>
        <a:bodyPr/>
        <a:lstStyle/>
        <a:p>
          <a:endParaRPr lang="en-GB"/>
        </a:p>
      </dgm:t>
    </dgm:pt>
    <dgm:pt modelId="{803E75A0-4095-4F48-A856-0FC2DC3EE981}">
      <dgm:prSet phldrT="[Text]"/>
      <dgm:spPr/>
      <dgm:t>
        <a:bodyPr/>
        <a:lstStyle/>
        <a:p>
          <a:r>
            <a:rPr lang="en-GB" dirty="0" smtClean="0">
              <a:solidFill>
                <a:schemeClr val="tx2"/>
              </a:solidFill>
            </a:rPr>
            <a:t>Some significant effects on health related outcomes</a:t>
          </a:r>
          <a:endParaRPr lang="en-GB" dirty="0">
            <a:solidFill>
              <a:schemeClr val="tx2"/>
            </a:solidFill>
          </a:endParaRPr>
        </a:p>
      </dgm:t>
    </dgm:pt>
    <dgm:pt modelId="{21220E9B-6087-4E42-9DCE-C84D48F272FD}" type="parTrans" cxnId="{DD6E5E51-AD7C-4912-AE1A-262F93B1AA86}">
      <dgm:prSet/>
      <dgm:spPr/>
      <dgm:t>
        <a:bodyPr/>
        <a:lstStyle/>
        <a:p>
          <a:endParaRPr lang="en-GB"/>
        </a:p>
      </dgm:t>
    </dgm:pt>
    <dgm:pt modelId="{40BEC05D-9839-4A12-AB4A-21A22348FD6F}" type="sibTrans" cxnId="{DD6E5E51-AD7C-4912-AE1A-262F93B1AA86}">
      <dgm:prSet/>
      <dgm:spPr/>
      <dgm:t>
        <a:bodyPr/>
        <a:lstStyle/>
        <a:p>
          <a:endParaRPr lang="en-GB"/>
        </a:p>
      </dgm:t>
    </dgm:pt>
    <dgm:pt modelId="{3750E017-24B9-438E-A0C1-CAEDB417E82F}" type="pres">
      <dgm:prSet presAssocID="{DE31DA0B-AEA3-42E1-8B62-7224462FE7E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90C3401-4EBF-47A3-A806-84FD6112C90A}" type="pres">
      <dgm:prSet presAssocID="{1114374B-3714-4648-B34A-5248BF808C42}" presName="horFlow" presStyleCnt="0"/>
      <dgm:spPr/>
    </dgm:pt>
    <dgm:pt modelId="{DFE1705A-E2C4-4EE7-9A80-292B169EE8D2}" type="pres">
      <dgm:prSet presAssocID="{1114374B-3714-4648-B34A-5248BF808C42}" presName="bigChev" presStyleLbl="node1" presStyleIdx="0" presStyleCnt="3"/>
      <dgm:spPr/>
      <dgm:t>
        <a:bodyPr/>
        <a:lstStyle/>
        <a:p>
          <a:endParaRPr lang="en-GB"/>
        </a:p>
      </dgm:t>
    </dgm:pt>
    <dgm:pt modelId="{CA31EFE8-2E67-4170-B89C-6182168A3836}" type="pres">
      <dgm:prSet presAssocID="{FFCBCBDC-972D-4556-AECC-99AEEC60EF9F}" presName="parTrans" presStyleCnt="0"/>
      <dgm:spPr/>
    </dgm:pt>
    <dgm:pt modelId="{88AF45AE-A111-4650-8D62-32ADAEC6932C}" type="pres">
      <dgm:prSet presAssocID="{10F8996B-8E3F-4CF6-A3A8-DA6111DE0E37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7993F5-62AD-44CB-A221-BFFFA54034E0}" type="pres">
      <dgm:prSet presAssocID="{4CA55E12-53A7-4233-BCED-2C30CD450E87}" presName="sibTrans" presStyleCnt="0"/>
      <dgm:spPr/>
    </dgm:pt>
    <dgm:pt modelId="{985924FF-CB7B-4641-9D69-5A582335F2C7}" type="pres">
      <dgm:prSet presAssocID="{D4F9C266-4CD7-4F7C-9953-76E943E22AC3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2A837F-6EC3-4FB1-8175-9FCA0BC2DCA6}" type="pres">
      <dgm:prSet presAssocID="{1114374B-3714-4648-B34A-5248BF808C42}" presName="vSp" presStyleCnt="0"/>
      <dgm:spPr/>
    </dgm:pt>
    <dgm:pt modelId="{1C01C6E3-5656-4635-B8FD-DABF5F2AD592}" type="pres">
      <dgm:prSet presAssocID="{DCC9B33D-501D-4FA5-B64F-C41992CA3E7F}" presName="horFlow" presStyleCnt="0"/>
      <dgm:spPr/>
    </dgm:pt>
    <dgm:pt modelId="{6154E783-CA8F-43A8-8865-1E04FCE29975}" type="pres">
      <dgm:prSet presAssocID="{DCC9B33D-501D-4FA5-B64F-C41992CA3E7F}" presName="bigChev" presStyleLbl="node1" presStyleIdx="1" presStyleCnt="3" custLinFactNeighborY="123"/>
      <dgm:spPr/>
      <dgm:t>
        <a:bodyPr/>
        <a:lstStyle/>
        <a:p>
          <a:endParaRPr lang="en-GB"/>
        </a:p>
      </dgm:t>
    </dgm:pt>
    <dgm:pt modelId="{F58B85A8-0F65-44AA-9BDC-95C38FDCF9E5}" type="pres">
      <dgm:prSet presAssocID="{B1C6A141-CFE6-4A1E-9BC2-A55B8EFE06C6}" presName="parTrans" presStyleCnt="0"/>
      <dgm:spPr/>
    </dgm:pt>
    <dgm:pt modelId="{4990E08A-BBF4-4B8E-9767-847A0542BCBA}" type="pres">
      <dgm:prSet presAssocID="{7772CDC8-6C4C-4197-9D85-0FEBDD8B261F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C436A3-FD72-4AD8-BD52-843F607D66CA}" type="pres">
      <dgm:prSet presAssocID="{2A39039E-0A6A-4223-9A71-BAA3BC0D8FC2}" presName="sibTrans" presStyleCnt="0"/>
      <dgm:spPr/>
    </dgm:pt>
    <dgm:pt modelId="{15D6C4CF-56D8-46BA-85D7-D09BC2FBAC12}" type="pres">
      <dgm:prSet presAssocID="{5C42CF59-384E-456B-89D3-570529D13E9A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C528B7-C83A-497C-8B85-DF0DB59A0511}" type="pres">
      <dgm:prSet presAssocID="{DCC9B33D-501D-4FA5-B64F-C41992CA3E7F}" presName="vSp" presStyleCnt="0"/>
      <dgm:spPr/>
    </dgm:pt>
    <dgm:pt modelId="{74DE6ACC-CAF0-4DA5-9466-BB52AE6CE6CA}" type="pres">
      <dgm:prSet presAssocID="{1A221699-B5B2-4A79-893B-A77D96CDA82A}" presName="horFlow" presStyleCnt="0"/>
      <dgm:spPr/>
    </dgm:pt>
    <dgm:pt modelId="{3C977579-2F75-4FD4-986B-5B9F03F6F728}" type="pres">
      <dgm:prSet presAssocID="{1A221699-B5B2-4A79-893B-A77D96CDA82A}" presName="bigChev" presStyleLbl="node1" presStyleIdx="2" presStyleCnt="3"/>
      <dgm:spPr/>
      <dgm:t>
        <a:bodyPr/>
        <a:lstStyle/>
        <a:p>
          <a:endParaRPr lang="en-GB"/>
        </a:p>
      </dgm:t>
    </dgm:pt>
    <dgm:pt modelId="{35DEB60F-5F7E-43B1-A96E-FFC17BDE1ECE}" type="pres">
      <dgm:prSet presAssocID="{95149959-A552-43B1-A75C-1B54B35434C8}" presName="parTrans" presStyleCnt="0"/>
      <dgm:spPr/>
    </dgm:pt>
    <dgm:pt modelId="{0E35210A-A356-4014-B028-03550CABE6CA}" type="pres">
      <dgm:prSet presAssocID="{A823A0C9-4201-4FEE-A9F9-59EDAF97AE2D}" presName="node" presStyleLbl="alignAccFollowNode1" presStyleIdx="4" presStyleCnt="6" custLinFactNeighborX="361" custLinFactNeighborY="-1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61F7F-5B95-4ABF-9787-F4AA898AE9D6}" type="pres">
      <dgm:prSet presAssocID="{060450D0-04D6-4B14-9033-2D477E8A6B68}" presName="sibTrans" presStyleCnt="0"/>
      <dgm:spPr/>
    </dgm:pt>
    <dgm:pt modelId="{2852D9DE-3351-476D-9713-AB5089F23C44}" type="pres">
      <dgm:prSet presAssocID="{803E75A0-4095-4F48-A856-0FC2DC3EE981}" presName="node" presStyleLbl="alignAccFollowNode1" presStyleIdx="5" presStyleCnt="6" custLinFactNeighborX="-8077" custLinFactNeighborY="-1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82CB4E-CF74-4CA3-AE4A-B7024AACF053}" srcId="{1114374B-3714-4648-B34A-5248BF808C42}" destId="{D4F9C266-4CD7-4F7C-9953-76E943E22AC3}" srcOrd="1" destOrd="0" parTransId="{F16FF7A2-1655-42B7-B7DD-60128DEE90CC}" sibTransId="{5F509621-A5C8-428B-A0F1-E33EB4271E25}"/>
    <dgm:cxn modelId="{E96636EA-CDD1-4ED4-A837-97FF154C1CB8}" type="presOf" srcId="{DCC9B33D-501D-4FA5-B64F-C41992CA3E7F}" destId="{6154E783-CA8F-43A8-8865-1E04FCE29975}" srcOrd="0" destOrd="0" presId="urn:microsoft.com/office/officeart/2005/8/layout/lProcess3"/>
    <dgm:cxn modelId="{213DFA88-1BF6-4A58-98ED-F3FA0C32AEFB}" type="presOf" srcId="{7772CDC8-6C4C-4197-9D85-0FEBDD8B261F}" destId="{4990E08A-BBF4-4B8E-9767-847A0542BCBA}" srcOrd="0" destOrd="0" presId="urn:microsoft.com/office/officeart/2005/8/layout/lProcess3"/>
    <dgm:cxn modelId="{6D9401F7-09DA-4C23-AD3F-75279B86BB7A}" type="presOf" srcId="{803E75A0-4095-4F48-A856-0FC2DC3EE981}" destId="{2852D9DE-3351-476D-9713-AB5089F23C44}" srcOrd="0" destOrd="0" presId="urn:microsoft.com/office/officeart/2005/8/layout/lProcess3"/>
    <dgm:cxn modelId="{02706902-3BCC-4AEE-B1FD-37D39BC5C772}" srcId="{1A221699-B5B2-4A79-893B-A77D96CDA82A}" destId="{A823A0C9-4201-4FEE-A9F9-59EDAF97AE2D}" srcOrd="0" destOrd="0" parTransId="{95149959-A552-43B1-A75C-1B54B35434C8}" sibTransId="{060450D0-04D6-4B14-9033-2D477E8A6B68}"/>
    <dgm:cxn modelId="{650F5E57-9CF1-47F8-8F72-60F19EF03547}" type="presOf" srcId="{1A221699-B5B2-4A79-893B-A77D96CDA82A}" destId="{3C977579-2F75-4FD4-986B-5B9F03F6F728}" srcOrd="0" destOrd="0" presId="urn:microsoft.com/office/officeart/2005/8/layout/lProcess3"/>
    <dgm:cxn modelId="{2121F77C-3452-4242-8EC5-8D2A46F96651}" srcId="{DCC9B33D-501D-4FA5-B64F-C41992CA3E7F}" destId="{7772CDC8-6C4C-4197-9D85-0FEBDD8B261F}" srcOrd="0" destOrd="0" parTransId="{B1C6A141-CFE6-4A1E-9BC2-A55B8EFE06C6}" sibTransId="{2A39039E-0A6A-4223-9A71-BAA3BC0D8FC2}"/>
    <dgm:cxn modelId="{FE267E55-C6B6-423E-BDC7-190FC304D7F1}" type="presOf" srcId="{1114374B-3714-4648-B34A-5248BF808C42}" destId="{DFE1705A-E2C4-4EE7-9A80-292B169EE8D2}" srcOrd="0" destOrd="0" presId="urn:microsoft.com/office/officeart/2005/8/layout/lProcess3"/>
    <dgm:cxn modelId="{9B486B43-F2D2-4C93-AAA9-8779387E003A}" type="presOf" srcId="{A823A0C9-4201-4FEE-A9F9-59EDAF97AE2D}" destId="{0E35210A-A356-4014-B028-03550CABE6CA}" srcOrd="0" destOrd="0" presId="urn:microsoft.com/office/officeart/2005/8/layout/lProcess3"/>
    <dgm:cxn modelId="{E5751F1B-FAC3-48D6-91CD-67DE92295991}" srcId="{1114374B-3714-4648-B34A-5248BF808C42}" destId="{10F8996B-8E3F-4CF6-A3A8-DA6111DE0E37}" srcOrd="0" destOrd="0" parTransId="{FFCBCBDC-972D-4556-AECC-99AEEC60EF9F}" sibTransId="{4CA55E12-53A7-4233-BCED-2C30CD450E87}"/>
    <dgm:cxn modelId="{DC89CCDE-8FE7-480A-B2E0-B4F3D60F1D28}" srcId="{DE31DA0B-AEA3-42E1-8B62-7224462FE7E4}" destId="{1114374B-3714-4648-B34A-5248BF808C42}" srcOrd="0" destOrd="0" parTransId="{28383BF8-9FAB-42F0-AA1A-0DF4B2262150}" sibTransId="{9861AB23-0036-4DC3-8DFE-246CE1818CCE}"/>
    <dgm:cxn modelId="{4C82EDC8-78B7-435C-9AC4-E3A66AEFFB34}" type="presOf" srcId="{5C42CF59-384E-456B-89D3-570529D13E9A}" destId="{15D6C4CF-56D8-46BA-85D7-D09BC2FBAC12}" srcOrd="0" destOrd="0" presId="urn:microsoft.com/office/officeart/2005/8/layout/lProcess3"/>
    <dgm:cxn modelId="{E807292C-CD51-4254-BC96-39D6443410D6}" type="presOf" srcId="{DE31DA0B-AEA3-42E1-8B62-7224462FE7E4}" destId="{3750E017-24B9-438E-A0C1-CAEDB417E82F}" srcOrd="0" destOrd="0" presId="urn:microsoft.com/office/officeart/2005/8/layout/lProcess3"/>
    <dgm:cxn modelId="{A0133936-3CC2-4F9E-93DC-2F0CCFDC7CA8}" type="presOf" srcId="{10F8996B-8E3F-4CF6-A3A8-DA6111DE0E37}" destId="{88AF45AE-A111-4650-8D62-32ADAEC6932C}" srcOrd="0" destOrd="0" presId="urn:microsoft.com/office/officeart/2005/8/layout/lProcess3"/>
    <dgm:cxn modelId="{DD6E5E51-AD7C-4912-AE1A-262F93B1AA86}" srcId="{1A221699-B5B2-4A79-893B-A77D96CDA82A}" destId="{803E75A0-4095-4F48-A856-0FC2DC3EE981}" srcOrd="1" destOrd="0" parTransId="{21220E9B-6087-4E42-9DCE-C84D48F272FD}" sibTransId="{40BEC05D-9839-4A12-AB4A-21A22348FD6F}"/>
    <dgm:cxn modelId="{5B4713D5-CBB1-4027-A7C5-745710577750}" srcId="{DCC9B33D-501D-4FA5-B64F-C41992CA3E7F}" destId="{5C42CF59-384E-456B-89D3-570529D13E9A}" srcOrd="1" destOrd="0" parTransId="{5C7B01AC-6B75-4B5C-A48F-723A66BE8A1D}" sibTransId="{8A10D6CF-7049-4DAB-B23C-71508D07FEDB}"/>
    <dgm:cxn modelId="{EE9BA437-C1C3-4F4A-9690-C02DDE1F6B72}" type="presOf" srcId="{D4F9C266-4CD7-4F7C-9953-76E943E22AC3}" destId="{985924FF-CB7B-4641-9D69-5A582335F2C7}" srcOrd="0" destOrd="0" presId="urn:microsoft.com/office/officeart/2005/8/layout/lProcess3"/>
    <dgm:cxn modelId="{595231D8-0E39-42A1-AB8A-3F5790DBBE6C}" srcId="{DE31DA0B-AEA3-42E1-8B62-7224462FE7E4}" destId="{1A221699-B5B2-4A79-893B-A77D96CDA82A}" srcOrd="2" destOrd="0" parTransId="{C6F7AFF6-64A5-4D28-BD89-37FA7CC77276}" sibTransId="{76C75BC0-9412-428C-A463-FA4A6E14BE09}"/>
    <dgm:cxn modelId="{B44164AA-8926-4EAD-A08A-9A2658E0D71C}" srcId="{DE31DA0B-AEA3-42E1-8B62-7224462FE7E4}" destId="{DCC9B33D-501D-4FA5-B64F-C41992CA3E7F}" srcOrd="1" destOrd="0" parTransId="{E4B1C7A4-EDEE-4C95-A231-B33F0C8A8F3D}" sibTransId="{3736E9F9-EB60-4456-8E45-FF54EDFCC4AB}"/>
    <dgm:cxn modelId="{327338ED-F6EE-4064-B5E6-949DA43E2BB9}" type="presParOf" srcId="{3750E017-24B9-438E-A0C1-CAEDB417E82F}" destId="{890C3401-4EBF-47A3-A806-84FD6112C90A}" srcOrd="0" destOrd="0" presId="urn:microsoft.com/office/officeart/2005/8/layout/lProcess3"/>
    <dgm:cxn modelId="{E71DC5FF-81E6-416D-ABA5-A5B562FD12FA}" type="presParOf" srcId="{890C3401-4EBF-47A3-A806-84FD6112C90A}" destId="{DFE1705A-E2C4-4EE7-9A80-292B169EE8D2}" srcOrd="0" destOrd="0" presId="urn:microsoft.com/office/officeart/2005/8/layout/lProcess3"/>
    <dgm:cxn modelId="{030B45F3-3B0C-41AE-B875-2B40E713A210}" type="presParOf" srcId="{890C3401-4EBF-47A3-A806-84FD6112C90A}" destId="{CA31EFE8-2E67-4170-B89C-6182168A3836}" srcOrd="1" destOrd="0" presId="urn:microsoft.com/office/officeart/2005/8/layout/lProcess3"/>
    <dgm:cxn modelId="{0CF6CB82-E991-47DF-8C24-A862AC8D385C}" type="presParOf" srcId="{890C3401-4EBF-47A3-A806-84FD6112C90A}" destId="{88AF45AE-A111-4650-8D62-32ADAEC6932C}" srcOrd="2" destOrd="0" presId="urn:microsoft.com/office/officeart/2005/8/layout/lProcess3"/>
    <dgm:cxn modelId="{A2F41FCD-15DF-4F33-897B-1729252C433D}" type="presParOf" srcId="{890C3401-4EBF-47A3-A806-84FD6112C90A}" destId="{F97993F5-62AD-44CB-A221-BFFFA54034E0}" srcOrd="3" destOrd="0" presId="urn:microsoft.com/office/officeart/2005/8/layout/lProcess3"/>
    <dgm:cxn modelId="{98AD4601-EA14-4DF9-BCDA-EA08E13E6FE5}" type="presParOf" srcId="{890C3401-4EBF-47A3-A806-84FD6112C90A}" destId="{985924FF-CB7B-4641-9D69-5A582335F2C7}" srcOrd="4" destOrd="0" presId="urn:microsoft.com/office/officeart/2005/8/layout/lProcess3"/>
    <dgm:cxn modelId="{DC1C1F1B-75DC-4F2C-A1CB-1D0CF1FB742E}" type="presParOf" srcId="{3750E017-24B9-438E-A0C1-CAEDB417E82F}" destId="{132A837F-6EC3-4FB1-8175-9FCA0BC2DCA6}" srcOrd="1" destOrd="0" presId="urn:microsoft.com/office/officeart/2005/8/layout/lProcess3"/>
    <dgm:cxn modelId="{E04A7894-6DA7-46DA-8330-A5164CC782B5}" type="presParOf" srcId="{3750E017-24B9-438E-A0C1-CAEDB417E82F}" destId="{1C01C6E3-5656-4635-B8FD-DABF5F2AD592}" srcOrd="2" destOrd="0" presId="urn:microsoft.com/office/officeart/2005/8/layout/lProcess3"/>
    <dgm:cxn modelId="{62C2D36E-78EF-4369-9F13-2A9034A83075}" type="presParOf" srcId="{1C01C6E3-5656-4635-B8FD-DABF5F2AD592}" destId="{6154E783-CA8F-43A8-8865-1E04FCE29975}" srcOrd="0" destOrd="0" presId="urn:microsoft.com/office/officeart/2005/8/layout/lProcess3"/>
    <dgm:cxn modelId="{E075FE6C-A83F-41A7-99FC-17EC350B4A19}" type="presParOf" srcId="{1C01C6E3-5656-4635-B8FD-DABF5F2AD592}" destId="{F58B85A8-0F65-44AA-9BDC-95C38FDCF9E5}" srcOrd="1" destOrd="0" presId="urn:microsoft.com/office/officeart/2005/8/layout/lProcess3"/>
    <dgm:cxn modelId="{20340F1E-158A-458A-88CC-885F5D0BB14E}" type="presParOf" srcId="{1C01C6E3-5656-4635-B8FD-DABF5F2AD592}" destId="{4990E08A-BBF4-4B8E-9767-847A0542BCBA}" srcOrd="2" destOrd="0" presId="urn:microsoft.com/office/officeart/2005/8/layout/lProcess3"/>
    <dgm:cxn modelId="{9047D75A-A8A9-47F5-932F-1195CC03A8D7}" type="presParOf" srcId="{1C01C6E3-5656-4635-B8FD-DABF5F2AD592}" destId="{3BC436A3-FD72-4AD8-BD52-843F607D66CA}" srcOrd="3" destOrd="0" presId="urn:microsoft.com/office/officeart/2005/8/layout/lProcess3"/>
    <dgm:cxn modelId="{11735055-7ACF-4F2B-94C8-2FC6A26FB62C}" type="presParOf" srcId="{1C01C6E3-5656-4635-B8FD-DABF5F2AD592}" destId="{15D6C4CF-56D8-46BA-85D7-D09BC2FBAC12}" srcOrd="4" destOrd="0" presId="urn:microsoft.com/office/officeart/2005/8/layout/lProcess3"/>
    <dgm:cxn modelId="{C0FC16BA-3508-4396-8C44-2BE98ACE1B0F}" type="presParOf" srcId="{3750E017-24B9-438E-A0C1-CAEDB417E82F}" destId="{32C528B7-C83A-497C-8B85-DF0DB59A0511}" srcOrd="3" destOrd="0" presId="urn:microsoft.com/office/officeart/2005/8/layout/lProcess3"/>
    <dgm:cxn modelId="{7DC472D0-5BF5-43AB-BCD2-A9FD8471C65A}" type="presParOf" srcId="{3750E017-24B9-438E-A0C1-CAEDB417E82F}" destId="{74DE6ACC-CAF0-4DA5-9466-BB52AE6CE6CA}" srcOrd="4" destOrd="0" presId="urn:microsoft.com/office/officeart/2005/8/layout/lProcess3"/>
    <dgm:cxn modelId="{BA22B604-92B9-4C1F-A7BE-F30D0749CE3E}" type="presParOf" srcId="{74DE6ACC-CAF0-4DA5-9466-BB52AE6CE6CA}" destId="{3C977579-2F75-4FD4-986B-5B9F03F6F728}" srcOrd="0" destOrd="0" presId="urn:microsoft.com/office/officeart/2005/8/layout/lProcess3"/>
    <dgm:cxn modelId="{2509308A-96D5-4C0D-B8AC-1C84CDF3128D}" type="presParOf" srcId="{74DE6ACC-CAF0-4DA5-9466-BB52AE6CE6CA}" destId="{35DEB60F-5F7E-43B1-A96E-FFC17BDE1ECE}" srcOrd="1" destOrd="0" presId="urn:microsoft.com/office/officeart/2005/8/layout/lProcess3"/>
    <dgm:cxn modelId="{009A6A40-0999-4F50-A227-BBA848C02D0E}" type="presParOf" srcId="{74DE6ACC-CAF0-4DA5-9466-BB52AE6CE6CA}" destId="{0E35210A-A356-4014-B028-03550CABE6CA}" srcOrd="2" destOrd="0" presId="urn:microsoft.com/office/officeart/2005/8/layout/lProcess3"/>
    <dgm:cxn modelId="{33360251-7CE9-4847-9371-B93957D6ACD5}" type="presParOf" srcId="{74DE6ACC-CAF0-4DA5-9466-BB52AE6CE6CA}" destId="{27361F7F-5B95-4ABF-9787-F4AA898AE9D6}" srcOrd="3" destOrd="0" presId="urn:microsoft.com/office/officeart/2005/8/layout/lProcess3"/>
    <dgm:cxn modelId="{F0121763-EB96-49AE-BDEF-E994DA3FDBD0}" type="presParOf" srcId="{74DE6ACC-CAF0-4DA5-9466-BB52AE6CE6CA}" destId="{2852D9DE-3351-476D-9713-AB5089F23C4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1705A-E2C4-4EE7-9A80-292B169EE8D2}">
      <dsp:nvSpPr>
        <dsp:cNvPr id="0" name=""/>
        <dsp:cNvSpPr/>
      </dsp:nvSpPr>
      <dsp:spPr>
        <a:xfrm>
          <a:off x="2219" y="234971"/>
          <a:ext cx="3428818" cy="1371527"/>
        </a:xfrm>
        <a:prstGeom prst="chevron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Not vulnerable: no need for additional services (majority)</a:t>
          </a:r>
          <a:endParaRPr lang="en-GB" sz="1600" kern="1200" dirty="0"/>
        </a:p>
      </dsp:txBody>
      <dsp:txXfrm>
        <a:off x="687983" y="234971"/>
        <a:ext cx="2057291" cy="1371527"/>
      </dsp:txXfrm>
    </dsp:sp>
    <dsp:sp modelId="{88AF45AE-A111-4650-8D62-32ADAEC6932C}">
      <dsp:nvSpPr>
        <dsp:cNvPr id="0" name=""/>
        <dsp:cNvSpPr/>
      </dsp:nvSpPr>
      <dsp:spPr>
        <a:xfrm>
          <a:off x="2985291" y="351550"/>
          <a:ext cx="2845919" cy="11383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2"/>
              </a:solidFill>
            </a:rPr>
            <a:t>Most transition well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3554475" y="351550"/>
        <a:ext cx="1707552" cy="1138367"/>
      </dsp:txXfrm>
    </dsp:sp>
    <dsp:sp modelId="{985924FF-CB7B-4641-9D69-5A582335F2C7}">
      <dsp:nvSpPr>
        <dsp:cNvPr id="0" name=""/>
        <dsp:cNvSpPr/>
      </dsp:nvSpPr>
      <dsp:spPr>
        <a:xfrm>
          <a:off x="5432781" y="351550"/>
          <a:ext cx="2845919" cy="11383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2"/>
              </a:solidFill>
            </a:rPr>
            <a:t>Little effect on health related outcomes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6001965" y="351550"/>
        <a:ext cx="1707552" cy="1138367"/>
      </dsp:txXfrm>
    </dsp:sp>
    <dsp:sp modelId="{6154E783-CA8F-43A8-8865-1E04FCE29975}">
      <dsp:nvSpPr>
        <dsp:cNvPr id="0" name=""/>
        <dsp:cNvSpPr/>
      </dsp:nvSpPr>
      <dsp:spPr>
        <a:xfrm>
          <a:off x="2219" y="1800199"/>
          <a:ext cx="3428818" cy="1371527"/>
        </a:xfrm>
        <a:prstGeom prst="chevron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Vulnerable: may or may not be identified; not connected to services (significant minority)</a:t>
          </a:r>
          <a:endParaRPr lang="en-GB" sz="1600" kern="1200" dirty="0"/>
        </a:p>
      </dsp:txBody>
      <dsp:txXfrm>
        <a:off x="687983" y="1800199"/>
        <a:ext cx="2057291" cy="1371527"/>
      </dsp:txXfrm>
    </dsp:sp>
    <dsp:sp modelId="{4990E08A-BBF4-4B8E-9767-847A0542BCBA}">
      <dsp:nvSpPr>
        <dsp:cNvPr id="0" name=""/>
        <dsp:cNvSpPr/>
      </dsp:nvSpPr>
      <dsp:spPr>
        <a:xfrm>
          <a:off x="2985291" y="1915092"/>
          <a:ext cx="2845919" cy="11383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2"/>
              </a:solidFill>
            </a:rPr>
            <a:t>Some do not transition well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3554475" y="1915092"/>
        <a:ext cx="1707552" cy="1138367"/>
      </dsp:txXfrm>
    </dsp:sp>
    <dsp:sp modelId="{15D6C4CF-56D8-46BA-85D7-D09BC2FBAC12}">
      <dsp:nvSpPr>
        <dsp:cNvPr id="0" name=""/>
        <dsp:cNvSpPr/>
      </dsp:nvSpPr>
      <dsp:spPr>
        <a:xfrm>
          <a:off x="5432781" y="1915092"/>
          <a:ext cx="2845919" cy="11383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2"/>
              </a:solidFill>
            </a:rPr>
            <a:t>Some significant effects on health related outcome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6001965" y="1915092"/>
        <a:ext cx="1707552" cy="1138367"/>
      </dsp:txXfrm>
    </dsp:sp>
    <dsp:sp modelId="{3C977579-2F75-4FD4-986B-5B9F03F6F728}">
      <dsp:nvSpPr>
        <dsp:cNvPr id="0" name=""/>
        <dsp:cNvSpPr/>
      </dsp:nvSpPr>
      <dsp:spPr>
        <a:xfrm>
          <a:off x="2219" y="3362053"/>
          <a:ext cx="3428818" cy="1371527"/>
        </a:xfrm>
        <a:prstGeom prst="chevron">
          <a:avLst/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Very vulnerable: already identified and connected to services (</a:t>
          </a:r>
          <a:r>
            <a:rPr lang="en-GB" sz="1600" kern="1200" dirty="0" err="1" smtClean="0"/>
            <a:t>approx</a:t>
          </a:r>
          <a:r>
            <a:rPr lang="en-GB" sz="1600" kern="1200" dirty="0" smtClean="0"/>
            <a:t> 10%)</a:t>
          </a:r>
          <a:endParaRPr lang="en-GB" sz="1600" kern="1200" dirty="0"/>
        </a:p>
      </dsp:txBody>
      <dsp:txXfrm>
        <a:off x="687983" y="3362053"/>
        <a:ext cx="2057291" cy="1371527"/>
      </dsp:txXfrm>
    </dsp:sp>
    <dsp:sp modelId="{0E35210A-A356-4014-B028-03550CABE6CA}">
      <dsp:nvSpPr>
        <dsp:cNvPr id="0" name=""/>
        <dsp:cNvSpPr/>
      </dsp:nvSpPr>
      <dsp:spPr>
        <a:xfrm>
          <a:off x="2986729" y="3456389"/>
          <a:ext cx="2845919" cy="11383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2"/>
              </a:solidFill>
            </a:rPr>
            <a:t>Transition variable, depending on services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3555913" y="3456389"/>
        <a:ext cx="1707552" cy="1138367"/>
      </dsp:txXfrm>
    </dsp:sp>
    <dsp:sp modelId="{2852D9DE-3351-476D-9713-AB5089F23C44}">
      <dsp:nvSpPr>
        <dsp:cNvPr id="0" name=""/>
        <dsp:cNvSpPr/>
      </dsp:nvSpPr>
      <dsp:spPr>
        <a:xfrm>
          <a:off x="5400600" y="3456389"/>
          <a:ext cx="2845919" cy="113836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2"/>
              </a:solidFill>
            </a:rPr>
            <a:t>Some significant effects on health related outcomes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5969784" y="3456389"/>
        <a:ext cx="1707552" cy="1138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E50DB7-2A32-4577-AB6C-18A98DB27EA3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89439E-6866-442B-8C42-DF2E94844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56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D07CA-E812-41D4-BB7C-22ADA520EAAE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7B797-4B41-4E29-9F46-D0269F6E6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55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569" y="813048"/>
            <a:ext cx="7681913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01" y="1916832"/>
            <a:ext cx="7543800" cy="1524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59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2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056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718" y="187896"/>
            <a:ext cx="7805738" cy="64881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1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682557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0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3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30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3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3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D3FDF-A630-428F-BA1D-4F6AA692D18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7175" y="62642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88868-0D50-4293-84CF-136917C0E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7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557338"/>
            <a:ext cx="75438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-13569" y="0"/>
            <a:ext cx="7681913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104" name="Picture 2" descr="\\mvmsan.mvm.ed.ac.uk\MVMHome2\ringram2\Win7\Desktop\LOGO\SCPHRP logo - Final fina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5027" r="8002" b="3238"/>
          <a:stretch>
            <a:fillRect/>
          </a:stretch>
        </p:blipFill>
        <p:spPr bwMode="auto">
          <a:xfrm>
            <a:off x="7164288" y="6214684"/>
            <a:ext cx="17637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26389"/>
            <a:ext cx="32035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itle Placeholder 1"/>
          <p:cNvSpPr>
            <a:spLocks noGrp="1"/>
          </p:cNvSpPr>
          <p:nvPr>
            <p:ph type="title"/>
          </p:nvPr>
        </p:nvSpPr>
        <p:spPr bwMode="auto">
          <a:xfrm>
            <a:off x="777875" y="115888"/>
            <a:ext cx="78057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FBAC4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BAC4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BAC4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BAC4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BAC45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812360" cy="3625480"/>
          </a:xfrm>
        </p:spPr>
        <p:txBody>
          <a:bodyPr/>
          <a:lstStyle/>
          <a:p>
            <a:r>
              <a:rPr lang="en-GB" sz="4800" dirty="0"/>
              <a:t>Evidence base for tackling health inequalities in transition services </a:t>
            </a:r>
            <a:r>
              <a:rPr lang="en-GB" sz="4800" dirty="0" smtClean="0"/>
              <a:t>and critical </a:t>
            </a:r>
            <a:r>
              <a:rPr lang="en-GB" sz="4800" dirty="0"/>
              <a:t>transition periods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948555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044" y="4437112"/>
            <a:ext cx="8086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Ruth Jepson, Senior Scientific Advisor, Scottish Collaboration for Public Health Research and Policy (SCPHRP</a:t>
            </a:r>
            <a:r>
              <a:rPr lang="en-GB" b="1" dirty="0" smtClean="0">
                <a:solidFill>
                  <a:schemeClr val="tx2"/>
                </a:solidFill>
              </a:rPr>
              <a:t>)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John </a:t>
            </a:r>
            <a:r>
              <a:rPr lang="en-GB" b="1" dirty="0" err="1" smtClean="0">
                <a:solidFill>
                  <a:schemeClr val="tx2"/>
                </a:solidFill>
              </a:rPr>
              <a:t>McAteer</a:t>
            </a:r>
            <a:r>
              <a:rPr lang="en-GB" b="1" dirty="0" smtClean="0">
                <a:solidFill>
                  <a:schemeClr val="tx2"/>
                </a:solidFill>
              </a:rPr>
              <a:t>, SCPHRP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8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5" y="2060848"/>
            <a:ext cx="7488832" cy="1524000"/>
          </a:xfrm>
        </p:spPr>
        <p:txBody>
          <a:bodyPr/>
          <a:lstStyle/>
          <a:p>
            <a:r>
              <a:rPr lang="en-GB" sz="4500" dirty="0"/>
              <a:t>Universal </a:t>
            </a:r>
            <a:r>
              <a:rPr lang="en-GB" sz="4500" dirty="0" smtClean="0"/>
              <a:t>approaches </a:t>
            </a:r>
            <a:r>
              <a:rPr lang="en-GB" sz="4500" dirty="0"/>
              <a:t>to reducing health inequalities: </a:t>
            </a:r>
            <a:r>
              <a:rPr lang="en-GB" sz="4500" dirty="0" smtClean="0"/>
              <a:t/>
            </a:r>
            <a:br>
              <a:rPr lang="en-GB" sz="4500" dirty="0" smtClean="0"/>
            </a:br>
            <a:r>
              <a:rPr lang="en-GB" sz="4500" dirty="0" smtClean="0"/>
              <a:t>Importance </a:t>
            </a:r>
            <a:r>
              <a:rPr lang="en-GB" sz="4500" dirty="0"/>
              <a:t>of </a:t>
            </a:r>
            <a:r>
              <a:rPr lang="en-GB" sz="4500" dirty="0" smtClean="0"/>
              <a:t>resilience and connectedness</a:t>
            </a:r>
            <a:endParaRPr lang="en-GB" sz="4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05738" cy="648816"/>
          </a:xfrm>
        </p:spPr>
        <p:txBody>
          <a:bodyPr>
            <a:normAutofit/>
          </a:bodyPr>
          <a:lstStyle/>
          <a:p>
            <a:r>
              <a:rPr lang="en-GB" dirty="0" smtClean="0"/>
              <a:t>The importance of resilience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423804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2"/>
                </a:solidFill>
              </a:rPr>
              <a:t>The evidence suggests </a:t>
            </a:r>
            <a:r>
              <a:rPr lang="en-GB" sz="2000" dirty="0">
                <a:solidFill>
                  <a:schemeClr val="tx2"/>
                </a:solidFill>
              </a:rPr>
              <a:t>that vulnerable young people are often vulnerable because they have lacked a solid emotional base in their early years. </a:t>
            </a:r>
            <a:r>
              <a:rPr lang="en-GB" sz="2000" dirty="0" smtClean="0">
                <a:solidFill>
                  <a:schemeClr val="tx2"/>
                </a:solidFill>
              </a:rPr>
              <a:t>Being </a:t>
            </a:r>
            <a:r>
              <a:rPr lang="en-GB" sz="2000" dirty="0">
                <a:solidFill>
                  <a:schemeClr val="tx2"/>
                </a:solidFill>
              </a:rPr>
              <a:t>vulnerable is not just about circumstances (economic </a:t>
            </a:r>
            <a:r>
              <a:rPr lang="en-GB" sz="2000" dirty="0" err="1">
                <a:solidFill>
                  <a:schemeClr val="tx2"/>
                </a:solidFill>
              </a:rPr>
              <a:t>etc</a:t>
            </a:r>
            <a:r>
              <a:rPr lang="en-GB" sz="2000" dirty="0">
                <a:solidFill>
                  <a:schemeClr val="tx2"/>
                </a:solidFill>
              </a:rPr>
              <a:t>), but about having the emotional resilience in place, to cope with the transitional stages</a:t>
            </a:r>
            <a:r>
              <a:rPr lang="en-GB" sz="2000" dirty="0" smtClean="0">
                <a:solidFill>
                  <a:schemeClr val="tx2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endParaRPr lang="en-GB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2"/>
                </a:solidFill>
              </a:rPr>
              <a:t>Vulnerable or ‘at risk’ young people are those who have low resilience (at the individual, family, or community level)  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GB" sz="20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2"/>
                </a:solidFill>
              </a:rPr>
              <a:t>Strategies focussed on the early years have the potential to have the biggest impact on resilience, but we still need to help those who have not benefited from these. </a:t>
            </a:r>
          </a:p>
        </p:txBody>
      </p:sp>
    </p:spTree>
    <p:extLst>
      <p:ext uri="{BB962C8B-B14F-4D97-AF65-F5344CB8AC3E}">
        <p14:creationId xmlns:p14="http://schemas.microsoft.com/office/powerpoint/2010/main" val="10009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3920"/>
            <a:ext cx="7805738" cy="6488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Successful interventions to increase resilience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5968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Successful </a:t>
            </a:r>
            <a:r>
              <a:rPr lang="en-GB" sz="2400" dirty="0">
                <a:solidFill>
                  <a:schemeClr val="tx2"/>
                </a:solidFill>
              </a:rPr>
              <a:t>programmes are those </a:t>
            </a:r>
            <a:r>
              <a:rPr lang="en-GB" sz="2400" dirty="0" smtClean="0">
                <a:solidFill>
                  <a:schemeClr val="tx2"/>
                </a:solidFill>
              </a:rPr>
              <a:t>that focus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competencies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prosocial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attitudes and </a:t>
            </a:r>
            <a:r>
              <a:rPr lang="en-GB" sz="2400" dirty="0" smtClean="0">
                <a:solidFill>
                  <a:schemeClr val="tx2"/>
                </a:solidFill>
              </a:rPr>
              <a:t>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individual </a:t>
            </a:r>
            <a:r>
              <a:rPr lang="en-GB" sz="2400" dirty="0">
                <a:solidFill>
                  <a:schemeClr val="tx2"/>
                </a:solidFill>
              </a:rPr>
              <a:t>goals of </a:t>
            </a:r>
            <a:r>
              <a:rPr lang="en-GB" sz="2400" dirty="0" smtClean="0">
                <a:solidFill>
                  <a:schemeClr val="tx2"/>
                </a:solidFill>
              </a:rPr>
              <a:t>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mastery </a:t>
            </a:r>
            <a:r>
              <a:rPr lang="en-GB" sz="2400" dirty="0">
                <a:solidFill>
                  <a:schemeClr val="tx2"/>
                </a:solidFill>
              </a:rPr>
              <a:t>and </a:t>
            </a:r>
            <a:r>
              <a:rPr lang="en-GB" sz="2400" dirty="0" smtClean="0">
                <a:solidFill>
                  <a:schemeClr val="tx2"/>
                </a:solidFill>
              </a:rPr>
              <a:t>achievement. 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Critical </a:t>
            </a:r>
            <a:r>
              <a:rPr lang="en-GB" sz="2400" dirty="0">
                <a:solidFill>
                  <a:schemeClr val="tx2"/>
                </a:solidFill>
              </a:rPr>
              <a:t>to these efforts is the sustained </a:t>
            </a:r>
            <a:r>
              <a:rPr lang="en-GB" sz="2400" dirty="0" smtClean="0">
                <a:solidFill>
                  <a:schemeClr val="tx2"/>
                </a:solidFill>
              </a:rPr>
              <a:t>involvement </a:t>
            </a:r>
            <a:r>
              <a:rPr lang="en-GB" sz="2400" dirty="0">
                <a:solidFill>
                  <a:schemeClr val="tx2"/>
                </a:solidFill>
              </a:rPr>
              <a:t>of </a:t>
            </a:r>
            <a:r>
              <a:rPr lang="en-GB" sz="2400" dirty="0" smtClean="0">
                <a:solidFill>
                  <a:schemeClr val="tx2"/>
                </a:solidFill>
              </a:rPr>
              <a:t>caring adults </a:t>
            </a:r>
            <a:r>
              <a:rPr lang="en-GB" sz="2400" dirty="0">
                <a:solidFill>
                  <a:schemeClr val="tx2"/>
                </a:solidFill>
              </a:rPr>
              <a:t>in the context of individual and </a:t>
            </a:r>
            <a:r>
              <a:rPr lang="en-GB" sz="2400" dirty="0" smtClean="0">
                <a:solidFill>
                  <a:schemeClr val="tx2"/>
                </a:solidFill>
              </a:rPr>
              <a:t>group-based relationships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373216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tx2"/>
                </a:solidFill>
              </a:rPr>
              <a:t>McCreanor</a:t>
            </a:r>
            <a:r>
              <a:rPr lang="en-GB" sz="1400" dirty="0" smtClean="0">
                <a:solidFill>
                  <a:schemeClr val="tx2"/>
                </a:solidFill>
              </a:rPr>
              <a:t> et al, 2012, </a:t>
            </a:r>
            <a:r>
              <a:rPr lang="en-GB" sz="1400" dirty="0">
                <a:solidFill>
                  <a:schemeClr val="tx2"/>
                </a:solidFill>
              </a:rPr>
              <a:t>Resiliency, Connectivity and Environments: </a:t>
            </a:r>
            <a:r>
              <a:rPr lang="en-GB" sz="1400" dirty="0" smtClean="0">
                <a:solidFill>
                  <a:schemeClr val="tx2"/>
                </a:solidFill>
              </a:rPr>
              <a:t>Their Roles </a:t>
            </a:r>
            <a:r>
              <a:rPr lang="en-GB" sz="1400" dirty="0">
                <a:solidFill>
                  <a:schemeClr val="tx2"/>
                </a:solidFill>
              </a:rPr>
              <a:t>in Theorising Approaches to Promoting the </a:t>
            </a:r>
            <a:r>
              <a:rPr lang="en-GB" sz="1400" dirty="0" smtClean="0">
                <a:solidFill>
                  <a:schemeClr val="tx2"/>
                </a:solidFill>
              </a:rPr>
              <a:t>Well-Being </a:t>
            </a:r>
            <a:r>
              <a:rPr lang="en-GB" sz="1400" dirty="0">
                <a:solidFill>
                  <a:schemeClr val="tx2"/>
                </a:solidFill>
              </a:rPr>
              <a:t>of Young </a:t>
            </a:r>
            <a:r>
              <a:rPr lang="en-GB" sz="1400" dirty="0" smtClean="0">
                <a:solidFill>
                  <a:schemeClr val="tx2"/>
                </a:solidFill>
              </a:rPr>
              <a:t>People. International </a:t>
            </a:r>
            <a:r>
              <a:rPr lang="en-GB" sz="1400" dirty="0">
                <a:solidFill>
                  <a:schemeClr val="tx2"/>
                </a:solidFill>
              </a:rPr>
              <a:t>Journal of Mental Health Promotion</a:t>
            </a:r>
          </a:p>
        </p:txBody>
      </p:sp>
    </p:spTree>
    <p:extLst>
      <p:ext uri="{BB962C8B-B14F-4D97-AF65-F5344CB8AC3E}">
        <p14:creationId xmlns:p14="http://schemas.microsoft.com/office/powerpoint/2010/main" val="1732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05738" cy="648816"/>
          </a:xfrm>
        </p:spPr>
        <p:txBody>
          <a:bodyPr/>
          <a:lstStyle/>
          <a:p>
            <a:r>
              <a:rPr lang="en-GB" dirty="0" smtClean="0"/>
              <a:t>The importance of connectedness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064896" cy="2520355"/>
          </a:xfrm>
        </p:spPr>
        <p:txBody>
          <a:bodyPr/>
          <a:lstStyle/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dirty="0" smtClean="0"/>
              <a:t>As well as increasing resilience, a key element in effecting change for vulnerable young people is connectedness</a:t>
            </a:r>
          </a:p>
          <a:p>
            <a:endParaRPr lang="en-GB" dirty="0"/>
          </a:p>
          <a:p>
            <a:r>
              <a:rPr lang="en-GB" dirty="0" smtClean="0"/>
              <a:t>Connectedness is concerned </a:t>
            </a:r>
            <a:r>
              <a:rPr lang="en-GB" dirty="0"/>
              <a:t>with </a:t>
            </a:r>
            <a:r>
              <a:rPr lang="en-GB" dirty="0" smtClean="0"/>
              <a:t>relationships </a:t>
            </a:r>
            <a:r>
              <a:rPr lang="en-GB" dirty="0"/>
              <a:t>between people and/or groups of people, occurring within a range of settings, including communities, families and peer groups or friendship networks.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is growing evidence that these are important drivers of health and wellbeing </a:t>
            </a:r>
            <a:r>
              <a:rPr lang="en-GB" dirty="0" smtClean="0"/>
              <a:t>across the </a:t>
            </a:r>
            <a:r>
              <a:rPr lang="en-GB" dirty="0" err="1" smtClean="0"/>
              <a:t>lifecourse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80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5968"/>
            <a:ext cx="7805738" cy="6488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Strengthening connectedness in the home, school and community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9351"/>
            <a:ext cx="9144000" cy="26638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 smtClean="0"/>
              <a:t>Services should aim to strengthen, or put in place:</a:t>
            </a:r>
          </a:p>
          <a:p>
            <a:pPr>
              <a:spcAft>
                <a:spcPts val="600"/>
              </a:spcAft>
            </a:pPr>
            <a:r>
              <a:rPr lang="en-GB" sz="1800" dirty="0" smtClean="0"/>
              <a:t>• Strong social </a:t>
            </a:r>
            <a:r>
              <a:rPr lang="en-GB" sz="1800" dirty="0"/>
              <a:t>support </a:t>
            </a:r>
            <a:r>
              <a:rPr lang="en-GB" sz="1800" dirty="0" smtClean="0"/>
              <a:t>networks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/>
              <a:t>• </a:t>
            </a:r>
            <a:r>
              <a:rPr lang="en-GB" sz="1800" dirty="0" smtClean="0"/>
              <a:t>Presence </a:t>
            </a:r>
            <a:r>
              <a:rPr lang="en-GB" sz="1800" dirty="0"/>
              <a:t>of a least one unconditionally supportive </a:t>
            </a:r>
            <a:r>
              <a:rPr lang="en-GB" sz="1800" dirty="0" smtClean="0"/>
              <a:t>parent/parent substitute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/>
              <a:t>• A committed mentor or other person from outside the </a:t>
            </a:r>
            <a:r>
              <a:rPr lang="en-GB" sz="1800" dirty="0" smtClean="0"/>
              <a:t>family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/>
              <a:t>• Positive school </a:t>
            </a:r>
            <a:r>
              <a:rPr lang="en-GB" sz="1800" dirty="0" smtClean="0"/>
              <a:t>experiences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/>
              <a:t>• </a:t>
            </a:r>
            <a:r>
              <a:rPr lang="en-GB" sz="1800" dirty="0" smtClean="0"/>
              <a:t>Participation </a:t>
            </a:r>
            <a:r>
              <a:rPr lang="en-GB" sz="1800" dirty="0"/>
              <a:t>in a range of extra-curricular </a:t>
            </a:r>
            <a:r>
              <a:rPr lang="en-GB" sz="1800" dirty="0" smtClean="0"/>
              <a:t>activities </a:t>
            </a:r>
          </a:p>
          <a:p>
            <a:pPr>
              <a:spcAft>
                <a:spcPts val="600"/>
              </a:spcAft>
            </a:pPr>
            <a:r>
              <a:rPr lang="en-GB" sz="1800" dirty="0" smtClean="0"/>
              <a:t>• Capacity </a:t>
            </a:r>
            <a:r>
              <a:rPr lang="en-GB" sz="1800" dirty="0"/>
              <a:t>to re-frame adversities so that the beneficial as well </a:t>
            </a:r>
            <a:r>
              <a:rPr lang="en-GB" sz="1800" dirty="0" smtClean="0"/>
              <a:t>as the </a:t>
            </a:r>
            <a:r>
              <a:rPr lang="en-GB" sz="1800" dirty="0"/>
              <a:t>damaging effects are </a:t>
            </a:r>
            <a:r>
              <a:rPr lang="en-GB" sz="1800" dirty="0" smtClean="0"/>
              <a:t>recognised</a:t>
            </a: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dirty="0"/>
              <a:t>• The ability – or opportunity – to ‘make a difference’ by helping others </a:t>
            </a:r>
          </a:p>
          <a:p>
            <a:pPr>
              <a:spcAft>
                <a:spcPts val="600"/>
              </a:spcAft>
            </a:pPr>
            <a:endParaRPr lang="en-GB" sz="1800" dirty="0"/>
          </a:p>
          <a:p>
            <a:pPr algn="r">
              <a:spcAft>
                <a:spcPts val="600"/>
              </a:spcAft>
            </a:pPr>
            <a:r>
              <a:rPr lang="en-GB" sz="1200" dirty="0" smtClean="0"/>
              <a:t>https</a:t>
            </a:r>
            <a:r>
              <a:rPr lang="en-GB" sz="1200" dirty="0"/>
              <a:t>://www.actionforchildren.org.uk/media/145693/resilience_in_children_in_young_people.pdf</a:t>
            </a:r>
          </a:p>
        </p:txBody>
      </p:sp>
    </p:spTree>
    <p:extLst>
      <p:ext uri="{BB962C8B-B14F-4D97-AF65-F5344CB8AC3E}">
        <p14:creationId xmlns:p14="http://schemas.microsoft.com/office/powerpoint/2010/main" val="30994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5273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Building resilience </a:t>
            </a:r>
            <a:r>
              <a:rPr lang="en-GB" sz="2000" dirty="0" smtClean="0">
                <a:solidFill>
                  <a:schemeClr val="tx2"/>
                </a:solidFill>
              </a:rPr>
              <a:t>is </a:t>
            </a:r>
            <a:r>
              <a:rPr lang="en-GB" sz="2000" dirty="0">
                <a:solidFill>
                  <a:schemeClr val="tx2"/>
                </a:solidFill>
              </a:rPr>
              <a:t>more than just providing individuals with knowledge, skills and positive attitudes, although programmes that do this are helpful. 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Resilience is also about the relationships between adults and children and young people. Programmes that </a:t>
            </a:r>
            <a:r>
              <a:rPr lang="en-GB" sz="2000" dirty="0" smtClean="0">
                <a:solidFill>
                  <a:schemeClr val="tx2"/>
                </a:solidFill>
              </a:rPr>
              <a:t>strengthen connectedness generally have </a:t>
            </a:r>
            <a:r>
              <a:rPr lang="en-GB" sz="2000" dirty="0">
                <a:solidFill>
                  <a:schemeClr val="tx2"/>
                </a:solidFill>
              </a:rPr>
              <a:t>positive outcomes. 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Resilience is shaped by policies that enhance the abilities of families, schools and communities to provide structure and opportunities for young people to contribute, participate and develop skills. 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The best outcomes occur when policies ensure that programmes work together across silos.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4153"/>
            <a:ext cx="5300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Considerations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893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781800" cy="936104"/>
          </a:xfrm>
        </p:spPr>
        <p:txBody>
          <a:bodyPr>
            <a:normAutofit/>
          </a:bodyPr>
          <a:lstStyle/>
          <a:p>
            <a:r>
              <a:rPr lang="en-GB" sz="5400" dirty="0" smtClean="0"/>
              <a:t>Conclusions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352928" cy="4464496"/>
          </a:xfrm>
        </p:spPr>
        <p:txBody>
          <a:bodyPr anchor="t">
            <a:normAutofit lnSpcReduction="10000"/>
          </a:bodyPr>
          <a:lstStyle/>
          <a:p>
            <a:r>
              <a:rPr lang="en-GB" dirty="0" smtClean="0">
                <a:latin typeface="+mj-lt"/>
              </a:rPr>
              <a:t>Transition Support Services </a:t>
            </a:r>
            <a:r>
              <a:rPr lang="en-GB" dirty="0"/>
              <a:t>for those who are already in </a:t>
            </a:r>
            <a:r>
              <a:rPr lang="en-GB" dirty="0" smtClean="0"/>
              <a:t>contact with health or social care services </a:t>
            </a:r>
            <a:r>
              <a:rPr lang="en-GB" dirty="0" smtClean="0">
                <a:latin typeface="+mj-lt"/>
              </a:rPr>
              <a:t>are effective for a range of outcomes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Resiliency and connectedness (to families, school and the community) are strong protective factors and services should aims to strengthen these factors.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Services should focus on strengthening these factors, especially in vulnerable young people not already identified by the services </a:t>
            </a: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05738" cy="648816"/>
          </a:xfrm>
        </p:spPr>
        <p:txBody>
          <a:bodyPr>
            <a:noAutofit/>
          </a:bodyPr>
          <a:lstStyle/>
          <a:p>
            <a:r>
              <a:rPr lang="en-GB" sz="4000" dirty="0" smtClean="0"/>
              <a:t>Thank You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2301143"/>
            <a:ext cx="3384376" cy="2663825"/>
          </a:xfrm>
        </p:spPr>
        <p:txBody>
          <a:bodyPr/>
          <a:lstStyle/>
          <a:p>
            <a:r>
              <a:rPr lang="en-GB" sz="2200" dirty="0" smtClean="0"/>
              <a:t>Follow us on Twitter: @SCPHRP</a:t>
            </a:r>
          </a:p>
          <a:p>
            <a:endParaRPr lang="en-GB" sz="2200" dirty="0" smtClean="0"/>
          </a:p>
          <a:p>
            <a:r>
              <a:rPr lang="en-GB" sz="2200" dirty="0" smtClean="0"/>
              <a:t>YouTube: youtube.com/scphrp1</a:t>
            </a:r>
          </a:p>
          <a:p>
            <a:pPr algn="ctr"/>
            <a:endParaRPr lang="en-GB" sz="2200" dirty="0"/>
          </a:p>
        </p:txBody>
      </p:sp>
      <p:pic>
        <p:nvPicPr>
          <p:cNvPr id="4" name="Picture 3" descr="ly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418" y="1916832"/>
            <a:ext cx="5147582" cy="34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5928"/>
            <a:ext cx="7236296" cy="6488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SCPHRP’s Adolescence </a:t>
            </a:r>
            <a:r>
              <a:rPr lang="en-GB" dirty="0"/>
              <a:t>and Young </a:t>
            </a:r>
            <a:r>
              <a:rPr lang="en-GB" dirty="0" smtClean="0"/>
              <a:t>Adulthood Working Group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73487"/>
            <a:ext cx="8496944" cy="2663825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Three </a:t>
            </a:r>
            <a:r>
              <a:rPr lang="en-GB" sz="2000" dirty="0"/>
              <a:t>sub-groups: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Protecting </a:t>
            </a:r>
            <a:r>
              <a:rPr lang="en-GB" sz="2000" dirty="0"/>
              <a:t>young people in transition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School, education and </a:t>
            </a:r>
            <a:r>
              <a:rPr lang="en-GB" sz="2000" dirty="0" smtClean="0"/>
              <a:t>health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Social connectedness (including parenting </a:t>
            </a:r>
            <a:r>
              <a:rPr lang="en-GB" sz="2000" dirty="0"/>
              <a:t>and </a:t>
            </a:r>
            <a:r>
              <a:rPr lang="en-GB" sz="2000" dirty="0" smtClean="0"/>
              <a:t>families)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0"/>
            <a:r>
              <a:rPr lang="en-GB" sz="2000" dirty="0" smtClean="0"/>
              <a:t>Lead Fellow: John </a:t>
            </a:r>
            <a:r>
              <a:rPr lang="en-GB" sz="2000" dirty="0" err="1" smtClean="0"/>
              <a:t>McAteer</a:t>
            </a:r>
            <a:r>
              <a:rPr lang="en-GB" sz="2000" dirty="0" smtClean="0"/>
              <a:t> (john.mcateer@ed.ac.uk)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16" y="1362482"/>
            <a:ext cx="3348980" cy="222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571908"/>
            <a:ext cx="51845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GB" sz="2000" dirty="0" smtClean="0">
                <a:solidFill>
                  <a:schemeClr val="tx2"/>
                </a:solidFill>
              </a:rPr>
              <a:t>Members: Scottish policy makers, researchers and practitioners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endParaRPr lang="en-GB" sz="2000" dirty="0" smtClean="0">
              <a:solidFill>
                <a:schemeClr val="tx2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GB" sz="2000" dirty="0" smtClean="0">
                <a:solidFill>
                  <a:schemeClr val="tx2"/>
                </a:solidFill>
              </a:rPr>
              <a:t>Aim</a:t>
            </a:r>
            <a:r>
              <a:rPr lang="en-GB" sz="2000" dirty="0">
                <a:solidFill>
                  <a:schemeClr val="tx2"/>
                </a:solidFill>
              </a:rPr>
              <a:t>: To </a:t>
            </a:r>
            <a:r>
              <a:rPr lang="en-GB" sz="2000" dirty="0" smtClean="0">
                <a:solidFill>
                  <a:schemeClr val="tx2"/>
                </a:solidFill>
              </a:rPr>
              <a:t>develop and evaluate </a:t>
            </a:r>
            <a:r>
              <a:rPr lang="en-GB" sz="2000" dirty="0">
                <a:solidFill>
                  <a:schemeClr val="tx2"/>
                </a:solidFill>
              </a:rPr>
              <a:t>interventions to reduce risky behaviours and promote positive youth outcomes. 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747464"/>
            <a:ext cx="6781800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 Context around transitions</a:t>
            </a:r>
            <a:endParaRPr lang="en-GB" dirty="0"/>
          </a:p>
        </p:txBody>
      </p:sp>
      <p:pic>
        <p:nvPicPr>
          <p:cNvPr id="4098" name="Picture 2" descr="R:\SCPHRP\SCPHRP (smbhost)\Website and Promo material\LOGO\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66" y="6038736"/>
            <a:ext cx="609685" cy="8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84784"/>
            <a:ext cx="8429972" cy="40324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Post-war socio-economic prosperity and security in advanced societies </a:t>
            </a:r>
            <a:r>
              <a:rPr lang="en-GB" sz="2000" dirty="0" smtClean="0"/>
              <a:t>allowed </a:t>
            </a:r>
            <a:r>
              <a:rPr lang="en-GB" sz="2000" dirty="0"/>
              <a:t>a sufficiently large number of young people to follow an identical route of transition.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Today’s </a:t>
            </a:r>
            <a:r>
              <a:rPr lang="en-GB" sz="2000" dirty="0"/>
              <a:t>young people </a:t>
            </a:r>
            <a:r>
              <a:rPr lang="en-GB" sz="2000" dirty="0" smtClean="0"/>
              <a:t>experience transition </a:t>
            </a:r>
            <a:r>
              <a:rPr lang="en-GB" sz="2000" dirty="0"/>
              <a:t>in an inconsistent set of economic and social </a:t>
            </a:r>
            <a:r>
              <a:rPr lang="en-GB" sz="2000" dirty="0" smtClean="0"/>
              <a:t>conditions.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Subsequently, pathways </a:t>
            </a:r>
            <a:r>
              <a:rPr lang="en-GB" sz="2000" dirty="0"/>
              <a:t>to adulthood have become </a:t>
            </a:r>
            <a:r>
              <a:rPr lang="en-GB" sz="2000" dirty="0" smtClean="0"/>
              <a:t>more complex </a:t>
            </a:r>
            <a:r>
              <a:rPr lang="en-GB" sz="2000" dirty="0"/>
              <a:t>and unpredictable and appear to have </a:t>
            </a:r>
            <a:r>
              <a:rPr lang="en-GB" sz="2000" dirty="0" smtClean="0"/>
              <a:t>lengthened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0308" y="575330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Mary, 2013 http</a:t>
            </a:r>
            <a:r>
              <a:rPr lang="en-GB" dirty="0">
                <a:solidFill>
                  <a:schemeClr val="tx2"/>
                </a:solidFill>
              </a:rPr>
              <a:t>://www.tandfonline.com/loi/cjys20</a:t>
            </a:r>
          </a:p>
        </p:txBody>
      </p:sp>
    </p:spTree>
    <p:extLst>
      <p:ext uri="{BB962C8B-B14F-4D97-AF65-F5344CB8AC3E}">
        <p14:creationId xmlns:p14="http://schemas.microsoft.com/office/powerpoint/2010/main" val="17843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16416" cy="654968"/>
          </a:xfrm>
        </p:spPr>
        <p:txBody>
          <a:bodyPr>
            <a:noAutofit/>
          </a:bodyPr>
          <a:lstStyle/>
          <a:p>
            <a:pPr>
              <a:spcAft>
                <a:spcPct val="35000"/>
              </a:spcAft>
            </a:pPr>
            <a:r>
              <a:rPr lang="en-GB" sz="3600" dirty="0" smtClean="0"/>
              <a:t>Many types of transition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219266"/>
              </p:ext>
            </p:extLst>
          </p:nvPr>
        </p:nvGraphicFramePr>
        <p:xfrm>
          <a:off x="179512" y="1268760"/>
          <a:ext cx="8784977" cy="4915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33"/>
                <a:gridCol w="1905899"/>
                <a:gridCol w="4656745"/>
              </a:tblGrid>
              <a:tr h="57967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Transition from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Transition to </a:t>
                      </a:r>
                      <a:endParaRPr lang="en-GB" sz="1600" dirty="0"/>
                    </a:p>
                  </a:txBody>
                  <a:tcPr/>
                </a:tc>
              </a:tr>
              <a:tr h="371194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2"/>
                          </a:solidFill>
                        </a:rPr>
                        <a:t>Educational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Further education, (un)employment </a:t>
                      </a:r>
                      <a:r>
                        <a:rPr lang="en-GB" sz="16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1194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2"/>
                          </a:solidFill>
                        </a:rPr>
                        <a:t>Biological (puberty)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Child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Adult 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23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2"/>
                          </a:solidFill>
                        </a:rPr>
                        <a:t>Cognitive </a:t>
                      </a:r>
                      <a:r>
                        <a:rPr lang="en-GB" sz="1600" b="1" dirty="0" err="1" smtClean="0">
                          <a:solidFill>
                            <a:schemeClr val="tx2"/>
                          </a:solidFill>
                        </a:rPr>
                        <a:t>etc</a:t>
                      </a:r>
                      <a:r>
                        <a:rPr lang="en-GB" sz="1600" b="1" dirty="0" smtClean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en-GB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 and control)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Dependent child 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Independent adult, with</a:t>
                      </a:r>
                      <a:r>
                        <a:rPr lang="en-GB" sz="16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more autonomy and control</a:t>
                      </a:r>
                      <a:endParaRPr lang="en-GB" sz="16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79673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2"/>
                          </a:solidFill>
                        </a:rPr>
                        <a:t>Social (identity)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School child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Other identity (e.g. student, worker); also as an independent thinker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79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2"/>
                          </a:solidFill>
                        </a:rPr>
                        <a:t>Geographical (including housing)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Familiar</a:t>
                      </a: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 community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Another</a:t>
                      </a: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 community, or geographical area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79673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2"/>
                          </a:solidFill>
                        </a:rPr>
                        <a:t>Financial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Financially</a:t>
                      </a:r>
                      <a:r>
                        <a:rPr lang="en-GB" sz="16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dependent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Financially</a:t>
                      </a: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 independent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79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endParaRPr lang="en-GB" sz="16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Child</a:t>
                      </a:r>
                      <a:r>
                        <a:rPr lang="en-GB" sz="1600" baseline="0" dirty="0" smtClean="0">
                          <a:solidFill>
                            <a:schemeClr val="tx2"/>
                          </a:solidFill>
                        </a:rPr>
                        <a:t> services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2"/>
                          </a:solidFill>
                        </a:rPr>
                        <a:t>Adult services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4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9145016" cy="6488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Vulnerability to poor health–related outcomes  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9304049"/>
              </p:ext>
            </p:extLst>
          </p:nvPr>
        </p:nvGraphicFramePr>
        <p:xfrm>
          <a:off x="323528" y="134076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9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6552" y="2841104"/>
            <a:ext cx="7543800" cy="1524000"/>
          </a:xfrm>
        </p:spPr>
        <p:txBody>
          <a:bodyPr/>
          <a:lstStyle/>
          <a:p>
            <a:r>
              <a:rPr lang="en-GB" dirty="0"/>
              <a:t>Interventions </a:t>
            </a:r>
            <a:r>
              <a:rPr lang="en-GB" dirty="0" smtClean="0"/>
              <a:t>for </a:t>
            </a:r>
            <a:r>
              <a:rPr lang="en-GB" dirty="0"/>
              <a:t>young people already </a:t>
            </a:r>
            <a:r>
              <a:rPr lang="en-GB" dirty="0" smtClean="0"/>
              <a:t>connected with </a:t>
            </a:r>
            <a:r>
              <a:rPr lang="en-GB" dirty="0"/>
              <a:t>services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0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04664"/>
            <a:ext cx="7805738" cy="6488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Transition for young </a:t>
            </a:r>
            <a:r>
              <a:rPr lang="en-GB" dirty="0"/>
              <a:t>people using health or social 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208267" cy="2663825"/>
          </a:xfrm>
        </p:spPr>
        <p:txBody>
          <a:bodyPr/>
          <a:lstStyle/>
          <a:p>
            <a:endParaRPr lang="en-GB" sz="1800" dirty="0"/>
          </a:p>
          <a:p>
            <a:r>
              <a:rPr lang="en-GB" sz="1800" dirty="0"/>
              <a:t>Consequences of poor </a:t>
            </a:r>
            <a:r>
              <a:rPr lang="en-GB" sz="1800" dirty="0" smtClean="0"/>
              <a:t>transitions </a:t>
            </a:r>
            <a:r>
              <a:rPr lang="en-GB" sz="1800" dirty="0"/>
              <a:t>include broken relationships with health and social care </a:t>
            </a:r>
            <a:r>
              <a:rPr lang="en-GB" sz="1800" dirty="0" smtClean="0"/>
              <a:t>practitioners</a:t>
            </a:r>
            <a:r>
              <a:rPr lang="en-GB" sz="1800" dirty="0"/>
              <a:t>, disengagement with services and deteriorating </a:t>
            </a:r>
            <a:r>
              <a:rPr lang="en-GB" sz="1800" dirty="0" smtClean="0"/>
              <a:t>health</a:t>
            </a:r>
          </a:p>
          <a:p>
            <a:endParaRPr lang="en-GB" sz="1800" dirty="0" smtClean="0"/>
          </a:p>
          <a:p>
            <a:r>
              <a:rPr lang="en-GB" sz="1800" dirty="0"/>
              <a:t>Young people have said that a good transition process depends more on support from practitioners than </a:t>
            </a:r>
            <a:r>
              <a:rPr lang="en-GB" sz="1800" dirty="0" smtClean="0"/>
              <a:t>what </a:t>
            </a:r>
            <a:r>
              <a:rPr lang="en-GB" sz="1800" dirty="0"/>
              <a:t>transition model they receive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b="1" dirty="0"/>
              <a:t>NICE </a:t>
            </a:r>
            <a:r>
              <a:rPr lang="en-GB" sz="1800" b="1" dirty="0" smtClean="0"/>
              <a:t>Guidance </a:t>
            </a:r>
            <a:r>
              <a:rPr lang="en-GB" sz="1800" b="1" dirty="0"/>
              <a:t>in development</a:t>
            </a:r>
            <a:r>
              <a:rPr lang="en-GB" sz="1800" dirty="0"/>
              <a:t>: </a:t>
            </a:r>
            <a:endParaRPr lang="en-GB" sz="1800" dirty="0" smtClean="0"/>
          </a:p>
          <a:p>
            <a:r>
              <a:rPr lang="en-GB" sz="1800" dirty="0" smtClean="0"/>
              <a:t>Transition </a:t>
            </a:r>
            <a:r>
              <a:rPr lang="en-GB" sz="1800" dirty="0"/>
              <a:t>from children's to adult services for young people using health or social care services</a:t>
            </a:r>
          </a:p>
          <a:p>
            <a:r>
              <a:rPr lang="en-GB" sz="1800" dirty="0"/>
              <a:t>Date due: May 2016</a:t>
            </a:r>
          </a:p>
          <a:p>
            <a:r>
              <a:rPr lang="en-GB" sz="1400" dirty="0" smtClean="0"/>
              <a:t>http</a:t>
            </a:r>
            <a:r>
              <a:rPr lang="en-GB" sz="1400" dirty="0"/>
              <a:t>://www.nice.org.uk/media/70C/28/TransitionfromChildrenstoAdultServicesforYoungPeopleUsingHealthorSocialCareServicesFinalScope.pdf</a:t>
            </a:r>
          </a:p>
        </p:txBody>
      </p:sp>
    </p:spTree>
    <p:extLst>
      <p:ext uri="{BB962C8B-B14F-4D97-AF65-F5344CB8AC3E}">
        <p14:creationId xmlns:p14="http://schemas.microsoft.com/office/powerpoint/2010/main" val="5907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05738" cy="648816"/>
          </a:xfrm>
        </p:spPr>
        <p:txBody>
          <a:bodyPr/>
          <a:lstStyle/>
          <a:p>
            <a:r>
              <a:rPr lang="en-GB" dirty="0" smtClean="0"/>
              <a:t>Children using healthcare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7992243" cy="2663825"/>
          </a:xfrm>
        </p:spPr>
        <p:txBody>
          <a:bodyPr/>
          <a:lstStyle/>
          <a:p>
            <a:r>
              <a:rPr lang="en-GB" dirty="0"/>
              <a:t>The most commonly used strategies </a:t>
            </a:r>
            <a:r>
              <a:rPr lang="en-GB" dirty="0" smtClean="0"/>
              <a:t>(mainly from diabetes studies)in </a:t>
            </a:r>
            <a:r>
              <a:rPr lang="en-GB" dirty="0"/>
              <a:t>successful programmes </a:t>
            </a:r>
            <a:r>
              <a:rPr lang="en-GB" dirty="0" smtClean="0"/>
              <a:t>were: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patient education and;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specific </a:t>
            </a:r>
            <a:r>
              <a:rPr lang="en-GB" dirty="0"/>
              <a:t>transition clinics (either jointly staffed by paediatric and adult physicians or dedicated young adult clinics within adult services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sz="1200" dirty="0" smtClean="0"/>
              <a:t>Crowley et al, </a:t>
            </a:r>
            <a:r>
              <a:rPr lang="en-GB" sz="1200" dirty="0"/>
              <a:t>Improving the transition between paediatric and adult healthcare: a systematic </a:t>
            </a:r>
            <a:r>
              <a:rPr lang="en-GB" sz="1200" dirty="0" smtClean="0"/>
              <a:t>review http</a:t>
            </a:r>
            <a:r>
              <a:rPr lang="en-GB" sz="1200" dirty="0"/>
              <a:t>://adc.bmj.com/content/early/2011/03/08/adc.2010.202473.abstract</a:t>
            </a:r>
          </a:p>
        </p:txBody>
      </p:sp>
    </p:spTree>
    <p:extLst>
      <p:ext uri="{BB962C8B-B14F-4D97-AF65-F5344CB8AC3E}">
        <p14:creationId xmlns:p14="http://schemas.microsoft.com/office/powerpoint/2010/main" val="23100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7896"/>
            <a:ext cx="7805738" cy="648816"/>
          </a:xfrm>
        </p:spPr>
        <p:txBody>
          <a:bodyPr>
            <a:normAutofit/>
          </a:bodyPr>
          <a:lstStyle/>
          <a:p>
            <a:r>
              <a:rPr lang="en-GB" dirty="0"/>
              <a:t> </a:t>
            </a:r>
            <a:r>
              <a:rPr lang="en-GB" dirty="0" smtClean="0"/>
              <a:t>Transition </a:t>
            </a:r>
            <a:r>
              <a:rPr lang="en-GB" dirty="0"/>
              <a:t>support services (TSSs)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2420888"/>
            <a:ext cx="8999984" cy="2663825"/>
          </a:xfrm>
        </p:spPr>
        <p:txBody>
          <a:bodyPr/>
          <a:lstStyle/>
          <a:p>
            <a:r>
              <a:rPr lang="en-GB" sz="2000" dirty="0" smtClean="0"/>
              <a:t>Types </a:t>
            </a:r>
            <a:r>
              <a:rPr lang="en-GB" sz="2000" dirty="0"/>
              <a:t>of TSS reported by studies </a:t>
            </a:r>
            <a:r>
              <a:rPr lang="en-GB" sz="2000" dirty="0" smtClean="0"/>
              <a:t>are </a:t>
            </a:r>
            <a:r>
              <a:rPr lang="en-GB" sz="2000" dirty="0"/>
              <a:t>independent </a:t>
            </a:r>
            <a:r>
              <a:rPr lang="en-GB" sz="2000" dirty="0" smtClean="0"/>
              <a:t>living </a:t>
            </a:r>
            <a:r>
              <a:rPr lang="en-GB" sz="2000" dirty="0"/>
              <a:t>programs (</a:t>
            </a:r>
            <a:r>
              <a:rPr lang="en-GB" sz="2000" dirty="0" smtClean="0"/>
              <a:t>ILPs) (mainly US</a:t>
            </a:r>
            <a:r>
              <a:rPr lang="en-GB" sz="2000" dirty="0"/>
              <a:t>) </a:t>
            </a:r>
            <a:r>
              <a:rPr lang="en-GB" sz="2000" dirty="0" smtClean="0"/>
              <a:t>and leaving </a:t>
            </a:r>
            <a:r>
              <a:rPr lang="en-GB" sz="2000" dirty="0"/>
              <a:t>care services (</a:t>
            </a:r>
            <a:r>
              <a:rPr lang="en-GB" sz="2000" dirty="0" smtClean="0"/>
              <a:t>LCSs) (mainly UK). </a:t>
            </a:r>
          </a:p>
          <a:p>
            <a:endParaRPr lang="en-GB" sz="2000" dirty="0"/>
          </a:p>
          <a:p>
            <a:r>
              <a:rPr lang="en-GB" sz="2000" dirty="0" smtClean="0"/>
              <a:t>Studies that evaluated TSS found young people were more </a:t>
            </a:r>
            <a:r>
              <a:rPr lang="en-GB" sz="2000" dirty="0"/>
              <a:t>likely </a:t>
            </a:r>
            <a:r>
              <a:rPr lang="en-GB" sz="2000" dirty="0" smtClean="0"/>
              <a:t>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complete </a:t>
            </a:r>
            <a:r>
              <a:rPr lang="en-GB" sz="2000" dirty="0"/>
              <a:t>compulsory education with formal </a:t>
            </a:r>
            <a:r>
              <a:rPr lang="en-GB" sz="2000" dirty="0" smtClean="0"/>
              <a:t>qualifications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be </a:t>
            </a:r>
            <a:r>
              <a:rPr lang="en-GB" sz="2000" dirty="0"/>
              <a:t>in current </a:t>
            </a:r>
            <a:r>
              <a:rPr lang="en-GB" sz="2000" dirty="0" smtClean="0"/>
              <a:t>employment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be </a:t>
            </a:r>
            <a:r>
              <a:rPr lang="en-GB" sz="2000" dirty="0"/>
              <a:t>living </a:t>
            </a:r>
            <a:r>
              <a:rPr lang="en-GB" sz="2000" dirty="0" smtClean="0"/>
              <a:t>independently</a:t>
            </a:r>
          </a:p>
          <a:p>
            <a:r>
              <a:rPr lang="en-GB" sz="2000" dirty="0" smtClean="0"/>
              <a:t> and less </a:t>
            </a:r>
            <a:r>
              <a:rPr lang="en-GB" sz="2000" dirty="0"/>
              <a:t>likely to be young parents. </a:t>
            </a:r>
            <a:endParaRPr lang="en-GB" sz="2000" dirty="0" smtClean="0"/>
          </a:p>
          <a:p>
            <a:r>
              <a:rPr lang="en-GB" sz="2000" dirty="0" smtClean="0"/>
              <a:t>There </a:t>
            </a:r>
            <a:r>
              <a:rPr lang="en-GB" sz="2000" dirty="0"/>
              <a:t>was no reported effect of the impact of TSSs on crime or mental health, and mixed findings for homelessness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Limitations: most studies undertaken in the US, and difficult to know which components of the support services were most effective</a:t>
            </a:r>
          </a:p>
          <a:p>
            <a:r>
              <a:rPr lang="en-GB" sz="1400" dirty="0" smtClean="0"/>
              <a:t>http</a:t>
            </a:r>
            <a:r>
              <a:rPr lang="en-GB" sz="1400" dirty="0"/>
              <a:t>://www.gserve.nice.org.uk/nicemedia/live/11879/47413/47413.pdf</a:t>
            </a:r>
          </a:p>
        </p:txBody>
      </p:sp>
    </p:spTree>
    <p:extLst>
      <p:ext uri="{BB962C8B-B14F-4D97-AF65-F5344CB8AC3E}">
        <p14:creationId xmlns:p14="http://schemas.microsoft.com/office/powerpoint/2010/main" val="14254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PHRP">
  <a:themeElements>
    <a:clrScheme name="Custom 1">
      <a:dk1>
        <a:srgbClr val="FA9D24"/>
      </a:dk1>
      <a:lt1>
        <a:srgbClr val="FFFFFF"/>
      </a:lt1>
      <a:dk2>
        <a:srgbClr val="00508B"/>
      </a:dk2>
      <a:lt2>
        <a:srgbClr val="FFFFFF"/>
      </a:lt2>
      <a:accent1>
        <a:srgbClr val="00508B"/>
      </a:accent1>
      <a:accent2>
        <a:srgbClr val="F96A1B"/>
      </a:accent2>
      <a:accent3>
        <a:srgbClr val="00508B"/>
      </a:accent3>
      <a:accent4>
        <a:srgbClr val="7C984A"/>
      </a:accent4>
      <a:accent5>
        <a:srgbClr val="C2AD8D"/>
      </a:accent5>
      <a:accent6>
        <a:srgbClr val="506E94"/>
      </a:accent6>
      <a:hlink>
        <a:srgbClr val="FA9D24"/>
      </a:hlink>
      <a:folHlink>
        <a:srgbClr val="FA9D2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SCPHRP</Template>
  <TotalTime>3022</TotalTime>
  <Words>1113</Words>
  <Application>Microsoft Office PowerPoint</Application>
  <PresentationFormat>On-screen Show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SCPHRP</vt:lpstr>
      <vt:lpstr>Evidence base for tackling health inequalities in transition services and critical transition periods</vt:lpstr>
      <vt:lpstr>SCPHRP’s Adolescence and Young Adulthood Working Group </vt:lpstr>
      <vt:lpstr> Context around transitions</vt:lpstr>
      <vt:lpstr>Many types of transition</vt:lpstr>
      <vt:lpstr>Vulnerability to poor health–related outcomes  </vt:lpstr>
      <vt:lpstr>Interventions for young people already connected with services </vt:lpstr>
      <vt:lpstr>Transition for young people using health or social care services</vt:lpstr>
      <vt:lpstr>Children using healthcare services</vt:lpstr>
      <vt:lpstr> Transition support services (TSSs) </vt:lpstr>
      <vt:lpstr>Universal approaches to reducing health inequalities:  Importance of resilience and connectedness</vt:lpstr>
      <vt:lpstr>The importance of resilience</vt:lpstr>
      <vt:lpstr>Successful interventions to increase resilience</vt:lpstr>
      <vt:lpstr>The importance of connectedness</vt:lpstr>
      <vt:lpstr>Strengthening connectedness in the home, school and community </vt:lpstr>
      <vt:lpstr>PowerPoint Presentation</vt:lpstr>
      <vt:lpstr>Conclusions</vt:lpstr>
      <vt:lpstr>Thank You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SCPHRP The Next Five Years</dc:title>
  <dc:creator>Renee Ingram</dc:creator>
  <cp:lastModifiedBy>Ruth Jepson</cp:lastModifiedBy>
  <cp:revision>199</cp:revision>
  <cp:lastPrinted>2013-09-26T11:11:49Z</cp:lastPrinted>
  <dcterms:created xsi:type="dcterms:W3CDTF">2013-09-12T09:18:08Z</dcterms:created>
  <dcterms:modified xsi:type="dcterms:W3CDTF">2014-06-23T14:24:05Z</dcterms:modified>
</cp:coreProperties>
</file>