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1.xml" ContentType="application/vnd.openxmlformats-officedocument.presentationml.slideLayout+xml"/>
  <Override PartName="/ppt/theme/theme12.xml" ContentType="application/vnd.openxmlformats-officedocument.theme+xml"/>
  <Override PartName="/ppt/slideLayouts/slideLayout2.xml" ContentType="application/vnd.openxmlformats-officedocument.presentationml.slideLayout+xml"/>
  <Override PartName="/ppt/theme/theme13.xml" ContentType="application/vnd.openxmlformats-officedocument.theme+xml"/>
  <Override PartName="/ppt/slideLayouts/slideLayout3.xml" ContentType="application/vnd.openxmlformats-officedocument.presentationml.slideLayout+xml"/>
  <Override PartName="/ppt/theme/theme14.xml" ContentType="application/vnd.openxmlformats-officedocument.theme+xml"/>
  <Override PartName="/ppt/slideLayouts/slideLayout4.xml" ContentType="application/vnd.openxmlformats-officedocument.presentationml.slideLayout+xml"/>
  <Override PartName="/ppt/theme/theme15.xml" ContentType="application/vnd.openxmlformats-officedocument.theme+xml"/>
  <Override PartName="/ppt/slideLayouts/slideLayout5.xml" ContentType="application/vnd.openxmlformats-officedocument.presentationml.slideLayout+xml"/>
  <Override PartName="/ppt/theme/theme16.xml" ContentType="application/vnd.openxmlformats-officedocument.theme+xml"/>
  <Override PartName="/ppt/slideLayouts/slideLayout6.xml" ContentType="application/vnd.openxmlformats-officedocument.presentationml.slideLayout+xml"/>
  <Override PartName="/ppt/theme/theme17.xml" ContentType="application/vnd.openxmlformats-officedocument.theme+xml"/>
  <Override PartName="/ppt/slideLayouts/slideLayout7.xml" ContentType="application/vnd.openxmlformats-officedocument.presentationml.slideLayout+xml"/>
  <Override PartName="/ppt/theme/theme18.xml" ContentType="application/vnd.openxmlformats-officedocument.theme+xml"/>
  <Override PartName="/ppt/slideLayouts/slideLayout8.xml" ContentType="application/vnd.openxmlformats-officedocument.presentationml.slideLayout+xml"/>
  <Override PartName="/ppt/theme/theme19.xml" ContentType="application/vnd.openxmlformats-officedocument.theme+xml"/>
  <Override PartName="/ppt/slideLayouts/slideLayout9.xml" ContentType="application/vnd.openxmlformats-officedocument.presentationml.slideLayout+xml"/>
  <Override PartName="/ppt/theme/theme20.xml" ContentType="application/vnd.openxmlformats-officedocument.theme+xml"/>
  <Override PartName="/ppt/slideLayouts/slideLayout10.xml" ContentType="application/vnd.openxmlformats-officedocument.presentationml.slideLayout+xml"/>
  <Override PartName="/ppt/theme/theme21.xml" ContentType="application/vnd.openxmlformats-officedocument.theme+xml"/>
  <Override PartName="/ppt/slideLayouts/slideLayout11.xml" ContentType="application/vnd.openxmlformats-officedocument.presentationml.slideLayout+xml"/>
  <Override PartName="/ppt/theme/theme22.xml" ContentType="application/vnd.openxmlformats-officedocument.theme+xml"/>
  <Override PartName="/ppt/slideLayouts/slideLayout12.xml" ContentType="application/vnd.openxmlformats-officedocument.presentationml.slideLayout+xml"/>
  <Override PartName="/ppt/theme/theme23.xml" ContentType="application/vnd.openxmlformats-officedocument.theme+xml"/>
  <Override PartName="/ppt/slideLayouts/slideLayout13.xml" ContentType="application/vnd.openxmlformats-officedocument.presentationml.slideLayout+xml"/>
  <Override PartName="/ppt/theme/theme24.xml" ContentType="application/vnd.openxmlformats-officedocument.theme+xml"/>
  <Override PartName="/ppt/slideLayouts/slideLayout14.xml" ContentType="application/vnd.openxmlformats-officedocument.presentationml.slideLayout+xml"/>
  <Override PartName="/ppt/theme/theme25.xml" ContentType="application/vnd.openxmlformats-officedocument.theme+xml"/>
  <Override PartName="/ppt/slideLayouts/slideLayout15.xml" ContentType="application/vnd.openxmlformats-officedocument.presentationml.slideLayout+xml"/>
  <Override PartName="/ppt/theme/theme26.xml" ContentType="application/vnd.openxmlformats-officedocument.theme+xml"/>
  <Override PartName="/ppt/slideLayouts/slideLayout16.xml" ContentType="application/vnd.openxmlformats-officedocument.presentationml.slideLayout+xml"/>
  <Override PartName="/ppt/theme/theme27.xml" ContentType="application/vnd.openxmlformats-officedocument.theme+xml"/>
  <Override PartName="/ppt/slideLayouts/slideLayout17.xml" ContentType="application/vnd.openxmlformats-officedocument.presentationml.slideLayout+xml"/>
  <Override PartName="/ppt/theme/theme28.xml" ContentType="application/vnd.openxmlformats-officedocument.theme+xml"/>
  <Override PartName="/ppt/slideLayouts/slideLayout18.xml" ContentType="application/vnd.openxmlformats-officedocument.presentationml.slideLayout+xml"/>
  <Override PartName="/ppt/theme/theme29.xml" ContentType="application/vnd.openxmlformats-officedocument.theme+xml"/>
  <Override PartName="/ppt/slideLayouts/slideLayout19.xml" ContentType="application/vnd.openxmlformats-officedocument.presentationml.slideLayout+xml"/>
  <Override PartName="/ppt/theme/theme30.xml" ContentType="application/vnd.openxmlformats-officedocument.theme+xml"/>
  <Override PartName="/ppt/slideLayouts/slideLayout20.xml" ContentType="application/vnd.openxmlformats-officedocument.presentationml.slideLayout+xml"/>
  <Override PartName="/ppt/theme/theme31.xml" ContentType="application/vnd.openxmlformats-officedocument.theme+xml"/>
  <Override PartName="/ppt/slideLayouts/slideLayout21.xml" ContentType="application/vnd.openxmlformats-officedocument.presentationml.slideLayout+xml"/>
  <Override PartName="/ppt/theme/theme32.xml" ContentType="application/vnd.openxmlformats-officedocument.theme+xml"/>
  <Override PartName="/ppt/slideLayouts/slideLayout22.xml" ContentType="application/vnd.openxmlformats-officedocument.presentationml.slideLayout+xml"/>
  <Override PartName="/ppt/theme/theme33.xml" ContentType="application/vnd.openxmlformats-officedocument.theme+xml"/>
  <Override PartName="/ppt/slideLayouts/slideLayout23.xml" ContentType="application/vnd.openxmlformats-officedocument.presentationml.slideLayout+xml"/>
  <Override PartName="/ppt/theme/theme34.xml" ContentType="application/vnd.openxmlformats-officedocument.theme+xml"/>
  <Override PartName="/ppt/slideLayouts/slideLayout24.xml" ContentType="application/vnd.openxmlformats-officedocument.presentationml.slideLayout+xml"/>
  <Override PartName="/ppt/theme/theme35.xml" ContentType="application/vnd.openxmlformats-officedocument.theme+xml"/>
  <Override PartName="/ppt/slideLayouts/slideLayout25.xml" ContentType="application/vnd.openxmlformats-officedocument.presentationml.slideLayout+xml"/>
  <Override PartName="/ppt/theme/theme36.xml" ContentType="application/vnd.openxmlformats-officedocument.theme+xml"/>
  <Override PartName="/ppt/slideLayouts/slideLayout26.xml" ContentType="application/vnd.openxmlformats-officedocument.presentationml.slideLayout+xml"/>
  <Override PartName="/ppt/theme/theme37.xml" ContentType="application/vnd.openxmlformats-officedocument.theme+xml"/>
  <Override PartName="/ppt/slideLayouts/slideLayout27.xml" ContentType="application/vnd.openxmlformats-officedocument.presentationml.slideLayout+xml"/>
  <Override PartName="/ppt/theme/theme38.xml" ContentType="application/vnd.openxmlformats-officedocument.theme+xml"/>
  <Override PartName="/ppt/slideLayouts/slideLayout28.xml" ContentType="application/vnd.openxmlformats-officedocument.presentationml.slideLayout+xml"/>
  <Override PartName="/ppt/theme/theme39.xml" ContentType="application/vnd.openxmlformats-officedocument.theme+xml"/>
  <Override PartName="/ppt/slideLayouts/slideLayout29.xml" ContentType="application/vnd.openxmlformats-officedocument.presentationml.slideLayout+xml"/>
  <Override PartName="/ppt/theme/theme40.xml" ContentType="application/vnd.openxmlformats-officedocument.theme+xml"/>
  <Override PartName="/ppt/slideLayouts/slideLayout30.xml" ContentType="application/vnd.openxmlformats-officedocument.presentationml.slideLayout+xml"/>
  <Override PartName="/ppt/theme/theme41.xml" ContentType="application/vnd.openxmlformats-officedocument.theme+xml"/>
  <Override PartName="/ppt/slideLayouts/slideLayout31.xml" ContentType="application/vnd.openxmlformats-officedocument.presentationml.slideLayout+xml"/>
  <Override PartName="/ppt/theme/theme42.xml" ContentType="application/vnd.openxmlformats-officedocument.theme+xml"/>
  <Override PartName="/ppt/slideLayouts/slideLayout32.xml" ContentType="application/vnd.openxmlformats-officedocument.presentationml.slideLayout+xml"/>
  <Override PartName="/ppt/theme/theme43.xml" ContentType="application/vnd.openxmlformats-officedocument.theme+xml"/>
  <Override PartName="/ppt/slideLayouts/slideLayout33.xml" ContentType="application/vnd.openxmlformats-officedocument.presentationml.slideLayout+xml"/>
  <Override PartName="/ppt/theme/theme44.xml" ContentType="application/vnd.openxmlformats-officedocument.theme+xml"/>
  <Override PartName="/ppt/slideLayouts/slideLayout34.xml" ContentType="application/vnd.openxmlformats-officedocument.presentationml.slideLayout+xml"/>
  <Override PartName="/ppt/theme/theme45.xml" ContentType="application/vnd.openxmlformats-officedocument.theme+xml"/>
  <Override PartName="/ppt/slideLayouts/slideLayout35.xml" ContentType="application/vnd.openxmlformats-officedocument.presentationml.slideLayout+xml"/>
  <Override PartName="/ppt/theme/theme46.xml" ContentType="application/vnd.openxmlformats-officedocument.theme+xml"/>
  <Override PartName="/ppt/slideLayouts/slideLayout36.xml" ContentType="application/vnd.openxmlformats-officedocument.presentationml.slideLayout+xml"/>
  <Override PartName="/ppt/theme/theme47.xml" ContentType="application/vnd.openxmlformats-officedocument.theme+xml"/>
  <Override PartName="/ppt/slideLayouts/slideLayout37.xml" ContentType="application/vnd.openxmlformats-officedocument.presentationml.slideLayout+xml"/>
  <Override PartName="/ppt/theme/theme48.xml" ContentType="application/vnd.openxmlformats-officedocument.theme+xml"/>
  <Override PartName="/ppt/slideLayouts/slideLayout38.xml" ContentType="application/vnd.openxmlformats-officedocument.presentationml.slideLayout+xml"/>
  <Override PartName="/ppt/theme/theme49.xml" ContentType="application/vnd.openxmlformats-officedocument.theme+xml"/>
  <Override PartName="/ppt/slideLayouts/slideLayout39.xml" ContentType="application/vnd.openxmlformats-officedocument.presentationml.slideLayout+xml"/>
  <Override PartName="/ppt/theme/theme50.xml" ContentType="application/vnd.openxmlformats-officedocument.theme+xml"/>
  <Override PartName="/ppt/slideLayouts/slideLayout40.xml" ContentType="application/vnd.openxmlformats-officedocument.presentationml.slideLayout+xml"/>
  <Override PartName="/ppt/theme/theme51.xml" ContentType="application/vnd.openxmlformats-officedocument.theme+xml"/>
  <Override PartName="/ppt/slideLayouts/slideLayout41.xml" ContentType="application/vnd.openxmlformats-officedocument.presentationml.slideLayout+xml"/>
  <Override PartName="/ppt/theme/theme52.xml" ContentType="application/vnd.openxmlformats-officedocument.theme+xml"/>
  <Override PartName="/ppt/slideLayouts/slideLayout42.xml" ContentType="application/vnd.openxmlformats-officedocument.presentationml.slideLayout+xml"/>
  <Override PartName="/ppt/theme/theme53.xml" ContentType="application/vnd.openxmlformats-officedocument.theme+xml"/>
  <Override PartName="/ppt/slideLayouts/slideLayout43.xml" ContentType="application/vnd.openxmlformats-officedocument.presentationml.slideLayout+xml"/>
  <Override PartName="/ppt/theme/theme54.xml" ContentType="application/vnd.openxmlformats-officedocument.theme+xml"/>
  <Override PartName="/ppt/slideLayouts/slideLayout44.xml" ContentType="application/vnd.openxmlformats-officedocument.presentationml.slideLayout+xml"/>
  <Override PartName="/ppt/theme/theme55.xml" ContentType="application/vnd.openxmlformats-officedocument.theme+xml"/>
  <Override PartName="/ppt/theme/theme5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3" r:id="rId3"/>
    <p:sldMasterId id="2147483665" r:id="rId4"/>
    <p:sldMasterId id="2147483667" r:id="rId5"/>
    <p:sldMasterId id="2147483669" r:id="rId6"/>
    <p:sldMasterId id="2147483671" r:id="rId7"/>
    <p:sldMasterId id="2147483673" r:id="rId8"/>
    <p:sldMasterId id="2147483675" r:id="rId9"/>
    <p:sldMasterId id="2147483677" r:id="rId10"/>
    <p:sldMasterId id="2147483679" r:id="rId11"/>
    <p:sldMasterId id="2147483680" r:id="rId12"/>
    <p:sldMasterId id="2147483682" r:id="rId13"/>
    <p:sldMasterId id="2147483684" r:id="rId14"/>
    <p:sldMasterId id="2147483686" r:id="rId15"/>
    <p:sldMasterId id="2147483688" r:id="rId16"/>
    <p:sldMasterId id="2147483690" r:id="rId17"/>
    <p:sldMasterId id="2147483692" r:id="rId18"/>
    <p:sldMasterId id="2147483694" r:id="rId19"/>
    <p:sldMasterId id="2147483696" r:id="rId20"/>
    <p:sldMasterId id="2147483698" r:id="rId21"/>
    <p:sldMasterId id="2147483700" r:id="rId22"/>
    <p:sldMasterId id="2147483702" r:id="rId23"/>
    <p:sldMasterId id="2147483704" r:id="rId24"/>
    <p:sldMasterId id="2147483706" r:id="rId25"/>
    <p:sldMasterId id="2147483708" r:id="rId26"/>
    <p:sldMasterId id="2147483710" r:id="rId27"/>
    <p:sldMasterId id="2147483712" r:id="rId28"/>
    <p:sldMasterId id="2147483714" r:id="rId29"/>
    <p:sldMasterId id="2147483716" r:id="rId30"/>
    <p:sldMasterId id="2147483718" r:id="rId31"/>
    <p:sldMasterId id="2147483720" r:id="rId32"/>
    <p:sldMasterId id="2147483722" r:id="rId33"/>
    <p:sldMasterId id="2147483724" r:id="rId34"/>
    <p:sldMasterId id="2147483726" r:id="rId35"/>
    <p:sldMasterId id="2147483728" r:id="rId36"/>
    <p:sldMasterId id="2147483730" r:id="rId37"/>
    <p:sldMasterId id="2147483732" r:id="rId38"/>
    <p:sldMasterId id="2147483734" r:id="rId39"/>
    <p:sldMasterId id="2147483736" r:id="rId40"/>
    <p:sldMasterId id="2147483738" r:id="rId41"/>
    <p:sldMasterId id="2147483740" r:id="rId42"/>
    <p:sldMasterId id="2147483742" r:id="rId43"/>
    <p:sldMasterId id="2147483744" r:id="rId44"/>
    <p:sldMasterId id="2147483746" r:id="rId45"/>
    <p:sldMasterId id="2147483748" r:id="rId46"/>
    <p:sldMasterId id="2147483750" r:id="rId47"/>
    <p:sldMasterId id="2147483752" r:id="rId48"/>
    <p:sldMasterId id="2147483754" r:id="rId49"/>
    <p:sldMasterId id="2147483756" r:id="rId50"/>
    <p:sldMasterId id="2147483758" r:id="rId51"/>
    <p:sldMasterId id="2147483760" r:id="rId52"/>
    <p:sldMasterId id="2147483762" r:id="rId53"/>
    <p:sldMasterId id="2147483764" r:id="rId54"/>
    <p:sldMasterId id="2147483766" r:id="rId55"/>
  </p:sldMasterIdLst>
  <p:notesMasterIdLst>
    <p:notesMasterId r:id="rId100"/>
  </p:notesMasterIdLst>
  <p:sldIdLst>
    <p:sldId id="257" r:id="rId56"/>
    <p:sldId id="258" r:id="rId57"/>
    <p:sldId id="259" r:id="rId58"/>
    <p:sldId id="260" r:id="rId59"/>
    <p:sldId id="261" r:id="rId60"/>
    <p:sldId id="262" r:id="rId61"/>
    <p:sldId id="263" r:id="rId62"/>
    <p:sldId id="264" r:id="rId63"/>
    <p:sldId id="265" r:id="rId64"/>
    <p:sldId id="266" r:id="rId65"/>
    <p:sldId id="267" r:id="rId66"/>
    <p:sldId id="268" r:id="rId67"/>
    <p:sldId id="269" r:id="rId68"/>
    <p:sldId id="270" r:id="rId69"/>
    <p:sldId id="271" r:id="rId70"/>
    <p:sldId id="272" r:id="rId71"/>
    <p:sldId id="273" r:id="rId72"/>
    <p:sldId id="274" r:id="rId73"/>
    <p:sldId id="275" r:id="rId74"/>
    <p:sldId id="276" r:id="rId75"/>
    <p:sldId id="277" r:id="rId76"/>
    <p:sldId id="278" r:id="rId77"/>
    <p:sldId id="279" r:id="rId78"/>
    <p:sldId id="280" r:id="rId79"/>
    <p:sldId id="281" r:id="rId80"/>
    <p:sldId id="282" r:id="rId81"/>
    <p:sldId id="283" r:id="rId82"/>
    <p:sldId id="284" r:id="rId83"/>
    <p:sldId id="285" r:id="rId84"/>
    <p:sldId id="286" r:id="rId85"/>
    <p:sldId id="287" r:id="rId86"/>
    <p:sldId id="288" r:id="rId87"/>
    <p:sldId id="289" r:id="rId88"/>
    <p:sldId id="290" r:id="rId89"/>
    <p:sldId id="291" r:id="rId90"/>
    <p:sldId id="292" r:id="rId91"/>
    <p:sldId id="293" r:id="rId92"/>
    <p:sldId id="294" r:id="rId93"/>
    <p:sldId id="295" r:id="rId94"/>
    <p:sldId id="296" r:id="rId95"/>
    <p:sldId id="297" r:id="rId96"/>
    <p:sldId id="298" r:id="rId97"/>
    <p:sldId id="299" r:id="rId98"/>
    <p:sldId id="300"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137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 Target="slides/slide8.xml"/><Relationship Id="rId68" Type="http://schemas.openxmlformats.org/officeDocument/2006/relationships/slide" Target="slides/slide13.xml"/><Relationship Id="rId84" Type="http://schemas.openxmlformats.org/officeDocument/2006/relationships/slide" Target="slides/slide29.xml"/><Relationship Id="rId89" Type="http://schemas.openxmlformats.org/officeDocument/2006/relationships/slide" Target="slides/slide34.xml"/><Relationship Id="rId7" Type="http://schemas.openxmlformats.org/officeDocument/2006/relationships/slideMaster" Target="slideMasters/slideMaster7.xml"/><Relationship Id="rId71" Type="http://schemas.openxmlformats.org/officeDocument/2006/relationships/slide" Target="slides/slide16.xml"/><Relationship Id="rId92"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3.xml"/><Relationship Id="rId66" Type="http://schemas.openxmlformats.org/officeDocument/2006/relationships/slide" Target="slides/slide11.xml"/><Relationship Id="rId74" Type="http://schemas.openxmlformats.org/officeDocument/2006/relationships/slide" Target="slides/slide19.xml"/><Relationship Id="rId79" Type="http://schemas.openxmlformats.org/officeDocument/2006/relationships/slide" Target="slides/slide24.xml"/><Relationship Id="rId87" Type="http://schemas.openxmlformats.org/officeDocument/2006/relationships/slide" Target="slides/slide32.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6.xml"/><Relationship Id="rId82" Type="http://schemas.openxmlformats.org/officeDocument/2006/relationships/slide" Target="slides/slide27.xml"/><Relationship Id="rId90" Type="http://schemas.openxmlformats.org/officeDocument/2006/relationships/slide" Target="slides/slide35.xml"/><Relationship Id="rId95" Type="http://schemas.openxmlformats.org/officeDocument/2006/relationships/slide" Target="slides/slide4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1.xml"/><Relationship Id="rId64" Type="http://schemas.openxmlformats.org/officeDocument/2006/relationships/slide" Target="slides/slide9.xml"/><Relationship Id="rId69" Type="http://schemas.openxmlformats.org/officeDocument/2006/relationships/slide" Target="slides/slide14.xml"/><Relationship Id="rId77" Type="http://schemas.openxmlformats.org/officeDocument/2006/relationships/slide" Target="slides/slide22.xml"/><Relationship Id="rId100"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17.xml"/><Relationship Id="rId80" Type="http://schemas.openxmlformats.org/officeDocument/2006/relationships/slide" Target="slides/slide25.xml"/><Relationship Id="rId85" Type="http://schemas.openxmlformats.org/officeDocument/2006/relationships/slide" Target="slides/slide30.xml"/><Relationship Id="rId93" Type="http://schemas.openxmlformats.org/officeDocument/2006/relationships/slide" Target="slides/slide38.xml"/><Relationship Id="rId98"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4.xml"/><Relationship Id="rId67" Type="http://schemas.openxmlformats.org/officeDocument/2006/relationships/slide" Target="slides/slide12.xml"/><Relationship Id="rId10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 Target="slides/slide7.xml"/><Relationship Id="rId70" Type="http://schemas.openxmlformats.org/officeDocument/2006/relationships/slide" Target="slides/slide15.xml"/><Relationship Id="rId75" Type="http://schemas.openxmlformats.org/officeDocument/2006/relationships/slide" Target="slides/slide20.xml"/><Relationship Id="rId83" Type="http://schemas.openxmlformats.org/officeDocument/2006/relationships/slide" Target="slides/slide28.xml"/><Relationship Id="rId88" Type="http://schemas.openxmlformats.org/officeDocument/2006/relationships/slide" Target="slides/slide33.xml"/><Relationship Id="rId91" Type="http://schemas.openxmlformats.org/officeDocument/2006/relationships/slide" Target="slides/slide36.xml"/><Relationship Id="rId96" Type="http://schemas.openxmlformats.org/officeDocument/2006/relationships/slide" Target="slides/slide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5.xml"/><Relationship Id="rId65" Type="http://schemas.openxmlformats.org/officeDocument/2006/relationships/slide" Target="slides/slide10.xml"/><Relationship Id="rId73" Type="http://schemas.openxmlformats.org/officeDocument/2006/relationships/slide" Target="slides/slide18.xml"/><Relationship Id="rId78" Type="http://schemas.openxmlformats.org/officeDocument/2006/relationships/slide" Target="slides/slide23.xml"/><Relationship Id="rId81" Type="http://schemas.openxmlformats.org/officeDocument/2006/relationships/slide" Target="slides/slide26.xml"/><Relationship Id="rId86" Type="http://schemas.openxmlformats.org/officeDocument/2006/relationships/slide" Target="slides/slide31.xml"/><Relationship Id="rId94" Type="http://schemas.openxmlformats.org/officeDocument/2006/relationships/slide" Target="slides/slide39.xml"/><Relationship Id="rId99" Type="http://schemas.openxmlformats.org/officeDocument/2006/relationships/slide" Target="slides/slide44.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 Target="slides/slide21.xml"/><Relationship Id="rId97" Type="http://schemas.openxmlformats.org/officeDocument/2006/relationships/slide" Target="slides/slide42.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3C7E1-F031-4346-B79D-22B24ABA7608}" type="datetimeFigureOut">
              <a:rPr lang="en-GB" smtClean="0"/>
              <a:t>23/06/2014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DCD11-D45E-4485-ADE9-BFAAD5DA2689}" type="slidenum">
              <a:rPr lang="en-GB" smtClean="0"/>
              <a:t>‹#›</a:t>
            </a:fld>
            <a:endParaRPr lang="en-GB"/>
          </a:p>
        </p:txBody>
      </p:sp>
    </p:spTree>
    <p:extLst>
      <p:ext uri="{BB962C8B-B14F-4D97-AF65-F5344CB8AC3E}">
        <p14:creationId xmlns:p14="http://schemas.microsoft.com/office/powerpoint/2010/main" val="838298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I’m focusing on school and post-school transitions and young people's well-being.</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I’ll be showing you results from one of our cohort datasets.</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a:t>
            </a:fld>
            <a:endParaRPr lang="en-US"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11</a:t>
            </a:fld>
            <a:endParaRPr lang="en-US" dirty="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12</a:t>
            </a:fld>
            <a:endParaRPr lang="en-US"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We included a list of possible transition-related concerns and found  they split into two groups.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Some were about the school – its size, timetable, the amount of work, and coping with lots of different teachers.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And some were about peers – things like coping with lots of older kids, bullying, mixing and  making new friends.</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13</a:t>
            </a:fld>
            <a:endParaRPr lang="en-US"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14</a:t>
            </a:fld>
            <a:endParaRPr lang="en-US" dirty="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15</a:t>
            </a:fld>
            <a:endParaRPr lang="en-US"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So – who was most likely to have concerns?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School concerns were more likely to be recalled by those who we’d found had poor maths ability and low self-esteem in P7.</a:t>
            </a:r>
          </a:p>
          <a:p>
            <a:r>
              <a:rPr lang="en-GB" dirty="0" smtClean="0">
                <a:latin typeface="Arial" pitchFamily="34" charset="0"/>
                <a:cs typeface="Arial" pitchFamily="34" charset="0"/>
              </a:rPr>
              <a:t>They were also more likely among those whose secondary school class was less engaged.</a:t>
            </a:r>
          </a:p>
          <a:p>
            <a:endParaRPr lang="en-GB" dirty="0" smtClean="0">
              <a:latin typeface="Arial" pitchFamily="34" charset="0"/>
              <a:cs typeface="Arial" pitchFamily="34" charset="0"/>
            </a:endParaRPr>
          </a:p>
          <a:p>
            <a:r>
              <a:rPr lang="en-GB" dirty="0" smtClean="0">
                <a:latin typeface="Arial" pitchFamily="34" charset="0"/>
                <a:cs typeface="Arial" pitchFamily="34" charset="0"/>
              </a:rPr>
              <a:t>Far more variables were associated with  peer concerns.</a:t>
            </a:r>
          </a:p>
          <a:p>
            <a:r>
              <a:rPr lang="en-GB" dirty="0" smtClean="0">
                <a:latin typeface="Arial" pitchFamily="34" charset="0"/>
                <a:cs typeface="Arial" pitchFamily="34" charset="0"/>
              </a:rPr>
              <a:t>Higher social class pupils had more peer concerns.</a:t>
            </a:r>
          </a:p>
          <a:p>
            <a:r>
              <a:rPr lang="en-GB" dirty="0" smtClean="0">
                <a:latin typeface="Arial" pitchFamily="34" charset="0"/>
                <a:cs typeface="Arial" pitchFamily="34" charset="0"/>
              </a:rPr>
              <a:t>As did those who in P7 had higher anxiety, lower self-esteem, were LESS aggressive, victimised and less engaged with school</a:t>
            </a:r>
          </a:p>
          <a:p>
            <a:r>
              <a:rPr lang="en-GB" dirty="0" smtClean="0">
                <a:latin typeface="Arial" pitchFamily="34" charset="0"/>
                <a:cs typeface="Arial" pitchFamily="34" charset="0"/>
              </a:rPr>
              <a:t>And in S2 this group were more likely to say they’d been unprepared for secondary, had fewer secondary-age pals and  had more primary school moves.</a:t>
            </a:r>
          </a:p>
          <a:p>
            <a:r>
              <a:rPr lang="en-GB" dirty="0" smtClean="0">
                <a:latin typeface="Arial" pitchFamily="34" charset="0"/>
                <a:cs typeface="Arial" pitchFamily="34" charset="0"/>
              </a:rPr>
              <a:t>They were also more likely among those whose secondary school class was less engaged.</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16</a:t>
            </a:fld>
            <a:endParaRPr lang="en-US"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17</a:t>
            </a:fld>
            <a:endParaRPr lang="en-US" dirty="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18</a:t>
            </a:fld>
            <a:endParaRPr lang="en-US"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19</a:t>
            </a:fld>
            <a:endParaRPr lang="en-US"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20</a:t>
            </a:fld>
            <a:endParaRPr 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The transition from primary to secondary school has been depicted both as ‘one of the most difficult in pupils’ educational careers’ and as a ‘key rite of passage’  for young people.</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It is a move from the smaller, more personal environment of the primary school to the larger, impersonal world of the secondary school .</a:t>
            </a:r>
          </a:p>
          <a:p>
            <a:r>
              <a:rPr lang="en-GB" dirty="0" smtClean="0">
                <a:latin typeface="Arial" pitchFamily="34" charset="0"/>
                <a:cs typeface="Arial" pitchFamily="34" charset="0"/>
              </a:rPr>
              <a:t>It involves new educational demands, exposure to many more (older) pupils, associated peer groups and pressures and so poses quite a challenge to identity.</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So how much does it matter?</a:t>
            </a:r>
          </a:p>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3</a:t>
            </a:fld>
            <a:endParaRPr lang="en-US"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21</a:t>
            </a:fld>
            <a:endParaRPr lang="en-US" dirty="0">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Importantly, we found that  these transition experiences were associated with later well-being and achievement.</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In analyses adjusting for heaps of variables – I’ve shown all the significant ones here, but don’t focus on them.</a:t>
            </a:r>
          </a:p>
          <a:p>
            <a:endParaRPr lang="en-GB" dirty="0" smtClean="0">
              <a:latin typeface="Arial" pitchFamily="34" charset="0"/>
              <a:cs typeface="Arial" pitchFamily="34" charset="0"/>
            </a:endParaRPr>
          </a:p>
          <a:p>
            <a:r>
              <a:rPr lang="en-GB" dirty="0" smtClean="0">
                <a:latin typeface="Arial" pitchFamily="34" charset="0"/>
                <a:cs typeface="Arial" pitchFamily="34" charset="0"/>
              </a:rPr>
              <a:t>First, we found that psychological distress in S4 was associated with recalling worse school AND peer transitions.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Interestingly, antisocial behaviour in S4 was associated with recalling a BETTER peer transition.</a:t>
            </a:r>
          </a:p>
          <a:p>
            <a:endParaRPr lang="en-GB" dirty="0" smtClean="0">
              <a:latin typeface="Arial" pitchFamily="34" charset="0"/>
              <a:cs typeface="Arial" pitchFamily="34" charset="0"/>
            </a:endParaRPr>
          </a:p>
          <a:p>
            <a:r>
              <a:rPr lang="en-GB" dirty="0" smtClean="0">
                <a:latin typeface="Arial" pitchFamily="34" charset="0"/>
                <a:cs typeface="Arial" pitchFamily="34" charset="0"/>
              </a:rPr>
              <a:t>While more standard grades in S4 were associated with recalling a better SCHOOL transition.</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Importantly, all these analyses also included prior levels of distress, ASB or ability as appropriate.</a:t>
            </a:r>
          </a:p>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22</a:t>
            </a:fld>
            <a:endParaRPr lang="en-US" dirty="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a:p>
            <a:r>
              <a:rPr lang="en-GB" dirty="0" smtClean="0">
                <a:latin typeface="Arial" pitchFamily="34" charset="0"/>
                <a:cs typeface="Arial" pitchFamily="34" charset="0"/>
              </a:rPr>
              <a:t>And POST-SCHOOL psychological distress was associated with recalling worse peer transitions.</a:t>
            </a:r>
          </a:p>
          <a:p>
            <a:r>
              <a:rPr lang="en-GB" dirty="0" smtClean="0">
                <a:latin typeface="Arial" pitchFamily="34" charset="0"/>
                <a:cs typeface="Arial" pitchFamily="34" charset="0"/>
              </a:rPr>
              <a:t>While more highers were associated with recalling a better school transition.</a:t>
            </a:r>
          </a:p>
          <a:p>
            <a:endParaRPr lang="en-GB" dirty="0" smtClean="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23</a:t>
            </a:fld>
            <a:endParaRPr lang="en-US" dirty="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So we conclude from these analyses that the primary-secondary transition matters.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More vulnerable children -  in terms of health, behaviour and ability tend to have worse transitions.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And  transitions impact on well-being and achievement, during and post school.</a:t>
            </a:r>
          </a:p>
          <a:p>
            <a:endParaRPr lang="en-GB" dirty="0" smtClean="0"/>
          </a:p>
          <a:p>
            <a:endParaRPr lang="en-GB" dirty="0" smtClean="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24</a:t>
            </a:fld>
            <a:endParaRPr lang="en-US"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But what about post-school transitions?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We can look at these in the same sample.  I’m going to show you how health while at school was associated with post-school transitions.</a:t>
            </a:r>
          </a:p>
          <a:p>
            <a:r>
              <a:rPr lang="en-GB" dirty="0" smtClean="0">
                <a:latin typeface="Arial" pitchFamily="34" charset="0"/>
                <a:cs typeface="Arial" pitchFamily="34" charset="0"/>
              </a:rPr>
              <a:t>And also how those transitions impacted on health.</a:t>
            </a:r>
          </a:p>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25</a:t>
            </a:fld>
            <a:endParaRPr lang="en-US"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9080" y="4343986"/>
            <a:ext cx="6032521" cy="4114508"/>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26</a:t>
            </a:fld>
            <a:endParaRPr lang="en-US"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9080" y="4343986"/>
            <a:ext cx="6032521" cy="4114508"/>
          </a:xfrm>
        </p:spPr>
        <p:txBody>
          <a:bodyPr>
            <a:normAutofit/>
          </a:bodyPr>
          <a:lstStyle/>
          <a:p>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27</a:t>
            </a:fld>
            <a:endParaRPr lang="en-US"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9080" y="4343986"/>
            <a:ext cx="6032521" cy="4114508"/>
          </a:xfrm>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28</a:t>
            </a:fld>
            <a:endParaRPr lang="en-US" dirty="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9080" y="4343986"/>
            <a:ext cx="6032521" cy="4114508"/>
          </a:xfrm>
        </p:spPr>
        <p:txBody>
          <a:bodyPr>
            <a:normAutofit/>
          </a:bodyPr>
          <a:lstStyle/>
          <a:p>
            <a:r>
              <a:rPr lang="en-GB" dirty="0" smtClean="0">
                <a:latin typeface="Arial" pitchFamily="34" charset="0"/>
                <a:cs typeface="Arial" pitchFamily="34" charset="0"/>
              </a:rPr>
              <a:t>First, how  was health while at school associated with post-school transitions?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This slide shows the odds – the likelihood of various measures of health and well-being among S4 pupils according to what they ended up doing by age 19.  the comparison group is those who were in full-time education at 19.</a:t>
            </a:r>
          </a:p>
          <a:p>
            <a:endParaRPr lang="en-GB" dirty="0" smtClean="0">
              <a:latin typeface="Arial" pitchFamily="34" charset="0"/>
              <a:cs typeface="Arial" pitchFamily="34" charset="0"/>
            </a:endParaRPr>
          </a:p>
          <a:p>
            <a:r>
              <a:rPr lang="en-GB" dirty="0" smtClean="0">
                <a:latin typeface="Arial" pitchFamily="34" charset="0"/>
                <a:cs typeface="Arial" pitchFamily="34" charset="0"/>
              </a:rPr>
              <a:t>Because we know that young people’s health and  their economic activity are associated with gender, and differ according  to their home circumstances, these analyses have accounted for the effects of gender, parental social class and area deprivation.</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So first – was psychological distress in S4 associated with what they were doing by age 19?  The answer is no.</a:t>
            </a:r>
          </a:p>
          <a:p>
            <a:endParaRPr lang="en-GB" dirty="0" smtClean="0">
              <a:latin typeface="Arial" pitchFamily="34" charset="0"/>
              <a:cs typeface="Arial" pitchFamily="34" charset="0"/>
            </a:endParaRPr>
          </a:p>
          <a:p>
            <a:r>
              <a:rPr lang="en-GB" dirty="0" smtClean="0">
                <a:latin typeface="Arial" pitchFamily="34" charset="0"/>
                <a:cs typeface="Arial" pitchFamily="34" charset="0"/>
              </a:rPr>
              <a:t>What about self-rated health?  The answer is yes – compared to those who were in education, young people in training or work had been more likely to report poor health when they were in school.  And those who were unemployed or ‘at home’  were much more likely to have previously reported poor health.  These differences were statistically significant.</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29</a:t>
            </a:fld>
            <a:endParaRPr lang="en-US"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9080" y="4343986"/>
            <a:ext cx="6032521" cy="4114508"/>
          </a:xfrm>
        </p:spPr>
        <p:txBody>
          <a:bodyPr>
            <a:norm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30</a:t>
            </a:fld>
            <a:endParaRPr lang="en-US"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4</a:t>
            </a:fld>
            <a:endParaRPr lang="en-US" dirty="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9080" y="4343986"/>
            <a:ext cx="6032521" cy="4114508"/>
          </a:xfrm>
        </p:spPr>
        <p:txBody>
          <a:bodyPr>
            <a:normAutofit/>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31</a:t>
            </a:fld>
            <a:endParaRPr lang="en-US" dirty="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49080" y="4343986"/>
            <a:ext cx="6032521" cy="4114508"/>
          </a:xfrm>
        </p:spPr>
        <p:txBody>
          <a:bodyPr>
            <a:normAutofit/>
          </a:bodyPr>
          <a:lstStyle/>
          <a:p>
            <a:r>
              <a:rPr lang="en-GB" dirty="0" smtClean="0">
                <a:latin typeface="Arial" pitchFamily="34" charset="0"/>
                <a:cs typeface="Arial" pitchFamily="34" charset="0"/>
              </a:rPr>
              <a:t>So – we’ve established that aspects of secondary school health and well-being  seem to predict future transitions.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But are those transitions in themselves associated with changes in health and well-being?</a:t>
            </a:r>
          </a:p>
          <a:p>
            <a:endParaRPr lang="en-GB" dirty="0" smtClean="0">
              <a:latin typeface="Arial" pitchFamily="34" charset="0"/>
              <a:cs typeface="Arial" pitchFamily="34" charset="0"/>
            </a:endParaRPr>
          </a:p>
          <a:p>
            <a:r>
              <a:rPr lang="en-GB" dirty="0" smtClean="0">
                <a:latin typeface="Arial" pitchFamily="34" charset="0"/>
                <a:cs typeface="Arial" pitchFamily="34" charset="0"/>
              </a:rPr>
              <a:t>This slide shows the odds of a change in health between S4 and age 19 according to what the young people were doing at age 19.</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So first we look at increasing psychological distress between S4 and 19 – again, the odds compared with those in education.  And this was more likely among the unemployed or at home group.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Increases in poor self-rated health can be seen in every group compared with those in education – but were much more likely among those unemployed or at home.</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32</a:t>
            </a:fld>
            <a:endParaRPr lang="en-US"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33</a:t>
            </a:fld>
            <a:endParaRPr lang="en-US"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34</a:t>
            </a:fld>
            <a:endParaRPr lang="en-US" dirty="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latin typeface="Arial" pitchFamily="34" charset="0"/>
                <a:cs typeface="Arial" pitchFamily="34" charset="0"/>
              </a:rPr>
              <a:t>So – we’ve now also established that post-school transitions – especially into unemployment – are associated with increases in poor health.</a:t>
            </a:r>
          </a:p>
          <a:p>
            <a:endParaRPr lang="en-GB" dirty="0" smtClean="0">
              <a:latin typeface="Arial" pitchFamily="34" charset="0"/>
              <a:cs typeface="Arial" pitchFamily="34" charset="0"/>
            </a:endParaRPr>
          </a:p>
          <a:p>
            <a:r>
              <a:rPr lang="en-GB" dirty="0" smtClean="0">
                <a:latin typeface="Arial" pitchFamily="34" charset="0"/>
                <a:cs typeface="Arial" pitchFamily="34" charset="0"/>
              </a:rPr>
              <a:t>But is even worrying about unemployment associated with changes in health?</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Again - this slide shows the odds of a change in health between S4 and age 19.</a:t>
            </a:r>
          </a:p>
          <a:p>
            <a:endParaRPr lang="en-GB" dirty="0" smtClean="0">
              <a:latin typeface="Arial" pitchFamily="34" charset="0"/>
              <a:cs typeface="Arial" pitchFamily="34" charset="0"/>
            </a:endParaRPr>
          </a:p>
          <a:p>
            <a:r>
              <a:rPr lang="en-GB" dirty="0" smtClean="0">
                <a:latin typeface="Arial" pitchFamily="34" charset="0"/>
                <a:cs typeface="Arial" pitchFamily="34" charset="0"/>
              </a:rPr>
              <a:t>But this time the analysis was restricted to those in education, work or training.  So those who WEREN’T currently unemployed.</a:t>
            </a:r>
          </a:p>
          <a:p>
            <a:r>
              <a:rPr lang="en-GB" dirty="0" smtClean="0">
                <a:latin typeface="Arial" pitchFamily="34" charset="0"/>
                <a:cs typeface="Arial" pitchFamily="34" charset="0"/>
              </a:rPr>
              <a:t>And it looks at the two health measures  according to how worried they said they were about future unemployment.</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It shows those who were most worried about future unemployment  had the highest odds of increases in distress and in poor self-rated health between S4 and 19.</a:t>
            </a:r>
          </a:p>
          <a:p>
            <a:endParaRPr lang="en-GB" dirty="0" smtClean="0">
              <a:latin typeface="Arial" pitchFamily="34" charset="0"/>
              <a:cs typeface="Arial" pitchFamily="34" charset="0"/>
            </a:endParaRPr>
          </a:p>
          <a:p>
            <a:r>
              <a:rPr lang="en-GB" dirty="0" smtClean="0">
                <a:latin typeface="Arial" pitchFamily="34" charset="0"/>
                <a:cs typeface="Arial" pitchFamily="34" charset="0"/>
              </a:rPr>
              <a:t>We can’t be sure from this if worries about unemployment are driving the increasingly poor health – or if increasingly poor health is driving worries about unemployment.   But it’s an interesting finding.</a:t>
            </a:r>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35</a:t>
            </a:fld>
            <a:endParaRPr lang="en-US" dirty="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So we conclude that as well as the primary-secondary transition, post-school transitions also matter for young people's health and well-being.</a:t>
            </a:r>
          </a:p>
          <a:p>
            <a:endParaRPr lang="en-GB" dirty="0" smtClean="0">
              <a:latin typeface="Arial" pitchFamily="34" charset="0"/>
              <a:cs typeface="Arial" pitchFamily="34" charset="0"/>
            </a:endParaRPr>
          </a:p>
          <a:p>
            <a:r>
              <a:rPr lang="en-GB" dirty="0" smtClean="0">
                <a:latin typeface="Arial" pitchFamily="34" charset="0"/>
                <a:cs typeface="Arial" pitchFamily="34" charset="0"/>
              </a:rPr>
              <a:t>Poor self-rated health at school is associated with future unemployment.</a:t>
            </a:r>
          </a:p>
          <a:p>
            <a:endParaRPr lang="en-GB" dirty="0" smtClean="0">
              <a:latin typeface="Arial" pitchFamily="34" charset="0"/>
              <a:cs typeface="Arial" pitchFamily="34" charset="0"/>
            </a:endParaRPr>
          </a:p>
          <a:p>
            <a:r>
              <a:rPr lang="en-GB" dirty="0" smtClean="0">
                <a:latin typeface="Arial" pitchFamily="34" charset="0"/>
                <a:cs typeface="Arial" pitchFamily="34" charset="0"/>
              </a:rPr>
              <a:t>Post-school unemployment is associated with increases in distress and poor self-rated health (as are training/work, but less so).</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And worrying about unemployment associated with poor health ... And although we can’t be sure, this may be causal.</a:t>
            </a:r>
          </a:p>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36</a:t>
            </a:fld>
            <a:endParaRPr lang="en-US" dirty="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250">
              <a:defRPr/>
            </a:pPr>
            <a:r>
              <a:rPr lang="en-GB" dirty="0" smtClean="0"/>
              <a:t>Not a burden on schools, helping them do what they do anyway</a:t>
            </a:r>
          </a:p>
          <a:p>
            <a:endParaRPr lang="en-GB" dirty="0"/>
          </a:p>
        </p:txBody>
      </p:sp>
      <p:sp>
        <p:nvSpPr>
          <p:cNvPr id="4" name="Slide Number Placeholder 3"/>
          <p:cNvSpPr>
            <a:spLocks noGrp="1"/>
          </p:cNvSpPr>
          <p:nvPr>
            <p:ph type="sldNum" sz="quarter" idx="10"/>
          </p:nvPr>
        </p:nvSpPr>
        <p:spPr/>
        <p:txBody>
          <a:bodyPr/>
          <a:lstStyle/>
          <a:p>
            <a:pPr>
              <a:defRPr/>
            </a:pPr>
            <a:fld id="{F160829A-2FA2-4160-A964-E317994C3C95}" type="slidenum">
              <a:rPr lang="en-US" smtClean="0">
                <a:solidFill>
                  <a:srgbClr val="000000"/>
                </a:solidFill>
              </a:rPr>
              <a:pPr>
                <a:defRPr/>
              </a:pPr>
              <a:t>39</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8966" indent="-94193"/>
            <a:r>
              <a:rPr lang="en-US" u="sng" dirty="0" smtClean="0"/>
              <a:t>P5 pupils</a:t>
            </a:r>
          </a:p>
          <a:p>
            <a:pPr marL="178966" indent="-94193"/>
            <a:r>
              <a:rPr lang="en-US" u="sng" dirty="0" smtClean="0"/>
              <a:t>Attitudes towards self</a:t>
            </a:r>
            <a:r>
              <a:rPr lang="en-US" dirty="0" smtClean="0"/>
              <a:t>:</a:t>
            </a:r>
          </a:p>
          <a:p>
            <a:pPr marL="178966" indent="-94193"/>
            <a:r>
              <a:rPr lang="en-US" dirty="0" smtClean="0"/>
              <a:t>Social resilience</a:t>
            </a:r>
          </a:p>
          <a:p>
            <a:pPr marL="178966" indent="-94193" defTabSz="904250" eaLnBrk="1" fontAlgn="auto" hangingPunct="1">
              <a:spcBef>
                <a:spcPts val="0"/>
              </a:spcBef>
              <a:spcAft>
                <a:spcPts val="0"/>
              </a:spcAft>
              <a:defRPr/>
            </a:pPr>
            <a:r>
              <a:rPr lang="en-US" dirty="0" smtClean="0"/>
              <a:t>Ability to manage their feelings and </a:t>
            </a:r>
            <a:r>
              <a:rPr lang="en-US" dirty="0" err="1" smtClean="0"/>
              <a:t>behaviour</a:t>
            </a:r>
            <a:endParaRPr lang="en-US" dirty="0" smtClean="0"/>
          </a:p>
          <a:p>
            <a:pPr marL="178966" indent="-94193" defTabSz="904250" eaLnBrk="1" fontAlgn="auto" hangingPunct="1">
              <a:spcBef>
                <a:spcPts val="0"/>
              </a:spcBef>
              <a:spcAft>
                <a:spcPts val="0"/>
              </a:spcAft>
              <a:defRPr/>
            </a:pPr>
            <a:r>
              <a:rPr lang="en-US" dirty="0" smtClean="0"/>
              <a:t>Respect and empathy for others</a:t>
            </a:r>
          </a:p>
          <a:p>
            <a:pPr marL="178966" indent="-94193" defTabSz="904250" eaLnBrk="1" fontAlgn="auto" hangingPunct="1">
              <a:spcBef>
                <a:spcPts val="0"/>
              </a:spcBef>
              <a:spcAft>
                <a:spcPts val="0"/>
              </a:spcAft>
              <a:defRPr/>
            </a:pPr>
            <a:endParaRPr lang="en-US" dirty="0" smtClean="0"/>
          </a:p>
          <a:p>
            <a:pPr marL="178966" indent="-94193" defTabSz="904250" eaLnBrk="1" fontAlgn="auto" hangingPunct="1">
              <a:spcBef>
                <a:spcPts val="0"/>
              </a:spcBef>
              <a:spcAft>
                <a:spcPts val="0"/>
              </a:spcAft>
              <a:defRPr/>
            </a:pPr>
            <a:endParaRPr lang="en-US" dirty="0" smtClean="0"/>
          </a:p>
          <a:p>
            <a:pPr marL="178966" indent="-94193" defTabSz="904250" eaLnBrk="1" fontAlgn="auto" hangingPunct="1">
              <a:spcBef>
                <a:spcPts val="0"/>
              </a:spcBef>
              <a:spcAft>
                <a:spcPts val="0"/>
              </a:spcAft>
              <a:defRPr/>
            </a:pPr>
            <a:r>
              <a:rPr lang="en-US" dirty="0" smtClean="0"/>
              <a:t>Relationships</a:t>
            </a:r>
          </a:p>
          <a:p>
            <a:pPr marL="178966" indent="-94193" defTabSz="904250" eaLnBrk="1" fontAlgn="auto" hangingPunct="1">
              <a:spcBef>
                <a:spcPts val="0"/>
              </a:spcBef>
              <a:spcAft>
                <a:spcPts val="0"/>
              </a:spcAft>
              <a:defRPr/>
            </a:pPr>
            <a:r>
              <a:rPr lang="en-US" dirty="0" smtClean="0"/>
              <a:t>Connectedness to school</a:t>
            </a:r>
          </a:p>
          <a:p>
            <a:pPr marL="178966" indent="-94193" defTabSz="904250" eaLnBrk="1" fontAlgn="auto" hangingPunct="1">
              <a:spcBef>
                <a:spcPts val="0"/>
              </a:spcBef>
              <a:spcAft>
                <a:spcPts val="0"/>
              </a:spcAft>
              <a:defRPr/>
            </a:pPr>
            <a:endParaRPr lang="en-US" u="sng" dirty="0" smtClean="0"/>
          </a:p>
          <a:p>
            <a:pPr marL="178966" indent="-94193" defTabSz="904250" eaLnBrk="1" fontAlgn="auto" hangingPunct="1">
              <a:spcBef>
                <a:spcPts val="0"/>
              </a:spcBef>
              <a:spcAft>
                <a:spcPts val="0"/>
              </a:spcAft>
              <a:defRPr/>
            </a:pPr>
            <a:endParaRPr lang="en-US" dirty="0" smtClean="0"/>
          </a:p>
          <a:p>
            <a:pPr marL="178966" indent="-94193" defTabSz="904250" eaLnBrk="1" fontAlgn="auto" hangingPunct="1">
              <a:spcBef>
                <a:spcPts val="0"/>
              </a:spcBef>
              <a:spcAft>
                <a:spcPts val="0"/>
              </a:spcAft>
              <a:defRPr/>
            </a:pPr>
            <a:r>
              <a:rPr lang="en-US" u="sng" dirty="0" smtClean="0"/>
              <a:t>Parents</a:t>
            </a:r>
          </a:p>
          <a:p>
            <a:pPr marL="178966" indent="-94193" defTabSz="904250" eaLnBrk="1" fontAlgn="auto" hangingPunct="1">
              <a:spcBef>
                <a:spcPts val="0"/>
              </a:spcBef>
              <a:spcAft>
                <a:spcPts val="0"/>
              </a:spcAft>
              <a:defRPr/>
            </a:pPr>
            <a:r>
              <a:rPr lang="en-US" dirty="0" smtClean="0"/>
              <a:t>Perceptions of school</a:t>
            </a:r>
          </a:p>
          <a:p>
            <a:pPr marL="178966" indent="-94193" defTabSz="904250" eaLnBrk="1" fontAlgn="auto" hangingPunct="1">
              <a:spcBef>
                <a:spcPts val="0"/>
              </a:spcBef>
              <a:spcAft>
                <a:spcPts val="0"/>
              </a:spcAft>
              <a:defRPr/>
            </a:pPr>
            <a:r>
              <a:rPr lang="en-US" dirty="0" smtClean="0"/>
              <a:t>Parent child relationships</a:t>
            </a:r>
          </a:p>
          <a:p>
            <a:pPr marL="178966" indent="-94193" defTabSz="904250" eaLnBrk="1" fontAlgn="auto" hangingPunct="1">
              <a:spcBef>
                <a:spcPts val="0"/>
              </a:spcBef>
              <a:spcAft>
                <a:spcPts val="0"/>
              </a:spcAft>
              <a:defRPr/>
            </a:pPr>
            <a:endParaRPr lang="en-US" dirty="0" smtClean="0"/>
          </a:p>
          <a:p>
            <a:pPr marL="178966" indent="-94193" defTabSz="904250" eaLnBrk="1" fontAlgn="auto" hangingPunct="1">
              <a:spcBef>
                <a:spcPts val="0"/>
              </a:spcBef>
              <a:spcAft>
                <a:spcPts val="0"/>
              </a:spcAft>
              <a:defRPr/>
            </a:pPr>
            <a:r>
              <a:rPr lang="en-US" u="sng" dirty="0" smtClean="0"/>
              <a:t>Staff</a:t>
            </a:r>
          </a:p>
          <a:p>
            <a:pPr marL="178966" indent="-94193" defTabSz="904250" eaLnBrk="1" fontAlgn="auto" hangingPunct="1">
              <a:spcBef>
                <a:spcPts val="0"/>
              </a:spcBef>
              <a:spcAft>
                <a:spcPts val="0"/>
              </a:spcAft>
              <a:defRPr/>
            </a:pPr>
            <a:r>
              <a:rPr lang="en-US" dirty="0" smtClean="0"/>
              <a:t>Perceptions of school role</a:t>
            </a:r>
          </a:p>
          <a:p>
            <a:pPr marL="178966" indent="-94193" defTabSz="904250" eaLnBrk="1" fontAlgn="auto" hangingPunct="1">
              <a:spcBef>
                <a:spcPts val="0"/>
              </a:spcBef>
              <a:spcAft>
                <a:spcPts val="0"/>
              </a:spcAft>
              <a:defRPr/>
            </a:pPr>
            <a:r>
              <a:rPr lang="en-US" dirty="0" smtClean="0"/>
              <a:t>School ethos</a:t>
            </a:r>
          </a:p>
          <a:p>
            <a:pPr marL="178966" indent="-94193" defTabSz="904250" eaLnBrk="1" fontAlgn="auto" hangingPunct="1">
              <a:spcBef>
                <a:spcPts val="0"/>
              </a:spcBef>
              <a:spcAft>
                <a:spcPts val="0"/>
              </a:spcAft>
              <a:defRPr/>
            </a:pPr>
            <a:r>
              <a:rPr lang="en-US" dirty="0" smtClean="0"/>
              <a:t>Management and support</a:t>
            </a:r>
          </a:p>
          <a:p>
            <a:pPr marL="178966" indent="-94193" defTabSz="904250" eaLnBrk="1" fontAlgn="auto" hangingPunct="1">
              <a:spcBef>
                <a:spcPts val="0"/>
              </a:spcBef>
              <a:spcAft>
                <a:spcPts val="0"/>
              </a:spcAft>
              <a:defRPr/>
            </a:pPr>
            <a:r>
              <a:rPr lang="en-US" dirty="0" smtClean="0"/>
              <a:t>Teacher pupil relationships</a:t>
            </a:r>
          </a:p>
          <a:p>
            <a:pPr marL="178966" indent="-94193" defTabSz="904250" eaLnBrk="1" fontAlgn="auto" hangingPunct="1">
              <a:spcBef>
                <a:spcPts val="0"/>
              </a:spcBef>
              <a:spcAft>
                <a:spcPts val="0"/>
              </a:spcAft>
              <a:defRPr/>
            </a:pPr>
            <a:r>
              <a:rPr lang="en-US" dirty="0" smtClean="0"/>
              <a:t>Staff wellbeing</a:t>
            </a:r>
          </a:p>
          <a:p>
            <a:pPr marL="178966" indent="-94193" defTabSz="904250" eaLnBrk="1" fontAlgn="auto" hangingPunct="1">
              <a:spcBef>
                <a:spcPts val="0"/>
              </a:spcBef>
              <a:spcAft>
                <a:spcPts val="0"/>
              </a:spcAft>
              <a:defRPr/>
            </a:pPr>
            <a:endParaRPr lang="en-US" dirty="0" smtClean="0"/>
          </a:p>
          <a:p>
            <a:pPr marL="178966" indent="-94193" defTabSz="904250" eaLnBrk="1" fontAlgn="auto" hangingPunct="1">
              <a:spcBef>
                <a:spcPts val="0"/>
              </a:spcBef>
              <a:spcAft>
                <a:spcPts val="0"/>
              </a:spcAft>
              <a:defRPr/>
            </a:pPr>
            <a:endParaRPr lang="en-US"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F160829A-2FA2-4160-A964-E317994C3C95}" type="slidenum">
              <a:rPr lang="en-US" smtClean="0">
                <a:solidFill>
                  <a:srgbClr val="000000"/>
                </a:solidFill>
              </a:rPr>
              <a:pPr>
                <a:defRPr/>
              </a:pPr>
              <a:t>42</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5</a:t>
            </a:fld>
            <a:endParaRPr lang="en-US"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6</a:t>
            </a:fld>
            <a:endParaRPr lang="en-US"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7</a:t>
            </a:fld>
            <a:endParaRPr 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8</a:t>
            </a:fld>
            <a:endParaRPr lang="en-US"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9</a:t>
            </a:fld>
            <a:endParaRPr lang="en-US" dirty="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latin typeface="Arial" pitchFamily="34" charset="0"/>
                <a:cs typeface="Arial" pitchFamily="34" charset="0"/>
              </a:rPr>
              <a:t>Our survey followed pupils from P7 to post-school at age 19.</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So we surveyed them before and after the primary-secondary transition.</a:t>
            </a:r>
          </a:p>
          <a:p>
            <a:endParaRPr lang="en-GB" dirty="0" smtClean="0">
              <a:latin typeface="Arial" pitchFamily="34" charset="0"/>
              <a:cs typeface="Arial" pitchFamily="34" charset="0"/>
            </a:endParaRPr>
          </a:p>
          <a:p>
            <a:r>
              <a:rPr lang="en-GB" dirty="0" smtClean="0">
                <a:latin typeface="Arial" pitchFamily="34" charset="0"/>
                <a:cs typeface="Arial" pitchFamily="34" charset="0"/>
              </a:rPr>
              <a:t>I’m going to show you some results based on measures obtained from each survey.  But the particular focus is on how our cohort, once they were in S2, recalled the transition to secondary.  And also on well-being and achievement at S4 and post-school at 19.</a:t>
            </a:r>
          </a:p>
          <a:p>
            <a:endParaRPr lang="en-GB" dirty="0" smtClean="0">
              <a:latin typeface="Arial" pitchFamily="34" charset="0"/>
              <a:cs typeface="Arial" pitchFamily="34" charset="0"/>
            </a:endParaRPr>
          </a:p>
          <a:p>
            <a:r>
              <a:rPr lang="en-GB" dirty="0" smtClean="0">
                <a:latin typeface="Arial" pitchFamily="34" charset="0"/>
                <a:cs typeface="Arial" pitchFamily="34" charset="0"/>
              </a:rPr>
              <a:t>So we’ll be looking at recalled primary-secondary transition</a:t>
            </a:r>
          </a:p>
          <a:p>
            <a:r>
              <a:rPr lang="en-GB" dirty="0" smtClean="0">
                <a:latin typeface="Arial" pitchFamily="34" charset="0"/>
                <a:cs typeface="Arial" pitchFamily="34" charset="0"/>
              </a:rPr>
              <a:t>And at how  it was associated with various P7 and S2 pupil and school characteristics.</a:t>
            </a:r>
          </a:p>
          <a:p>
            <a:endParaRPr lang="en-GB" dirty="0" smtClean="0">
              <a:latin typeface="Arial" pitchFamily="34" charset="0"/>
              <a:cs typeface="Arial" pitchFamily="34" charset="0"/>
            </a:endParaRPr>
          </a:p>
          <a:p>
            <a:r>
              <a:rPr lang="en-GB" dirty="0" smtClean="0">
                <a:latin typeface="Arial" pitchFamily="34" charset="0"/>
                <a:cs typeface="Arial" pitchFamily="34" charset="0"/>
              </a:rPr>
              <a:t>And we’ll be looking at how  the primary-secondary transition, along with various pupil and school characteristics were associated with subsequent well-being and achievement – both in S4.</a:t>
            </a:r>
          </a:p>
          <a:p>
            <a:r>
              <a:rPr lang="en-GB" dirty="0" smtClean="0">
                <a:latin typeface="Arial" pitchFamily="34" charset="0"/>
                <a:cs typeface="Arial" pitchFamily="34" charset="0"/>
              </a:rPr>
              <a:t>And at 19, after leaving school.</a:t>
            </a:r>
          </a:p>
          <a:p>
            <a:endParaRPr lang="en-GB" dirty="0" smtClean="0">
              <a:latin typeface="Arial" pitchFamily="34" charset="0"/>
              <a:cs typeface="Arial" pitchFamily="34" charset="0"/>
            </a:endParaRPr>
          </a:p>
          <a:p>
            <a:endParaRPr lang="en-GB"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5D632943-5FF9-4246-B5AA-CB7FDBA3DB86}" type="slidenum">
              <a:rPr lang="en-US" smtClean="0">
                <a:solidFill>
                  <a:srgbClr val="000000"/>
                </a:solidFill>
              </a:rPr>
              <a:pPr>
                <a:defRPr/>
              </a:pPr>
              <a:t>10</a:t>
            </a:fld>
            <a:endParaRPr 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87624" y="274638"/>
            <a:ext cx="7499176"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xml"/><Relationship Id="rId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10.xml"/><Relationship Id="rId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3.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5.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6.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7.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9.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10.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11.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12.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13.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14.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15.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16.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17.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3.xml"/><Relationship Id="rId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19.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20.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21.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22.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23.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24.xml"/></Relationships>
</file>

<file path=ppt/slideMasters/_rels/slideMaster36.xml.rels><?xml version="1.0" encoding="UTF-8" standalone="yes"?>
<Relationships xmlns="http://schemas.openxmlformats.org/package/2006/relationships"><Relationship Id="rId2" Type="http://schemas.openxmlformats.org/officeDocument/2006/relationships/theme" Target="../theme/theme36.xml"/><Relationship Id="rId1" Type="http://schemas.openxmlformats.org/officeDocument/2006/relationships/slideLayout" Target="../slideLayouts/slideLayout25.xml"/></Relationships>
</file>

<file path=ppt/slideMasters/_rels/slideMaster37.xml.rels><?xml version="1.0" encoding="UTF-8" standalone="yes"?>
<Relationships xmlns="http://schemas.openxmlformats.org/package/2006/relationships"><Relationship Id="rId2" Type="http://schemas.openxmlformats.org/officeDocument/2006/relationships/theme" Target="../theme/theme37.xml"/><Relationship Id="rId1" Type="http://schemas.openxmlformats.org/officeDocument/2006/relationships/slideLayout" Target="../slideLayouts/slideLayout26.xml"/></Relationships>
</file>

<file path=ppt/slideMasters/_rels/slideMaster38.xml.rels><?xml version="1.0" encoding="UTF-8" standalone="yes"?>
<Relationships xmlns="http://schemas.openxmlformats.org/package/2006/relationships"><Relationship Id="rId2" Type="http://schemas.openxmlformats.org/officeDocument/2006/relationships/theme" Target="../theme/theme38.xml"/><Relationship Id="rId1" Type="http://schemas.openxmlformats.org/officeDocument/2006/relationships/slideLayout" Target="../slideLayouts/slideLayout27.xml"/></Relationships>
</file>

<file path=ppt/slideMasters/_rels/slideMaster39.xml.rels><?xml version="1.0" encoding="UTF-8" standalone="yes"?>
<Relationships xmlns="http://schemas.openxmlformats.org/package/2006/relationships"><Relationship Id="rId2" Type="http://schemas.openxmlformats.org/officeDocument/2006/relationships/theme" Target="../theme/theme39.xml"/><Relationship Id="rId1"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29.xml"/></Relationships>
</file>

<file path=ppt/slideMasters/_rels/slideMaster41.xml.rels><?xml version="1.0" encoding="UTF-8" standalone="yes"?>
<Relationships xmlns="http://schemas.openxmlformats.org/package/2006/relationships"><Relationship Id="rId2" Type="http://schemas.openxmlformats.org/officeDocument/2006/relationships/theme" Target="../theme/theme41.xml"/><Relationship Id="rId1" Type="http://schemas.openxmlformats.org/officeDocument/2006/relationships/slideLayout" Target="../slideLayouts/slideLayout30.xml"/></Relationships>
</file>

<file path=ppt/slideMasters/_rels/slideMaster42.xml.rels><?xml version="1.0" encoding="UTF-8" standalone="yes"?>
<Relationships xmlns="http://schemas.openxmlformats.org/package/2006/relationships"><Relationship Id="rId2" Type="http://schemas.openxmlformats.org/officeDocument/2006/relationships/theme" Target="../theme/theme42.xml"/><Relationship Id="rId1" Type="http://schemas.openxmlformats.org/officeDocument/2006/relationships/slideLayout" Target="../slideLayouts/slideLayout31.xml"/></Relationships>
</file>

<file path=ppt/slideMasters/_rels/slideMaster43.xml.rels><?xml version="1.0" encoding="UTF-8" standalone="yes"?>
<Relationships xmlns="http://schemas.openxmlformats.org/package/2006/relationships"><Relationship Id="rId2" Type="http://schemas.openxmlformats.org/officeDocument/2006/relationships/theme" Target="../theme/theme43.xml"/><Relationship Id="rId1" Type="http://schemas.openxmlformats.org/officeDocument/2006/relationships/slideLayout" Target="../slideLayouts/slideLayout32.xml"/></Relationships>
</file>

<file path=ppt/slideMasters/_rels/slideMaster44.xml.rels><?xml version="1.0" encoding="UTF-8" standalone="yes"?>
<Relationships xmlns="http://schemas.openxmlformats.org/package/2006/relationships"><Relationship Id="rId2" Type="http://schemas.openxmlformats.org/officeDocument/2006/relationships/theme" Target="../theme/theme44.xml"/><Relationship Id="rId1" Type="http://schemas.openxmlformats.org/officeDocument/2006/relationships/slideLayout" Target="../slideLayouts/slideLayout33.xml"/></Relationships>
</file>

<file path=ppt/slideMasters/_rels/slideMaster45.xml.rels><?xml version="1.0" encoding="UTF-8" standalone="yes"?>
<Relationships xmlns="http://schemas.openxmlformats.org/package/2006/relationships"><Relationship Id="rId2" Type="http://schemas.openxmlformats.org/officeDocument/2006/relationships/theme" Target="../theme/theme45.xml"/><Relationship Id="rId1" Type="http://schemas.openxmlformats.org/officeDocument/2006/relationships/slideLayout" Target="../slideLayouts/slideLayout34.xml"/></Relationships>
</file>

<file path=ppt/slideMasters/_rels/slideMaster46.xml.rels><?xml version="1.0" encoding="UTF-8" standalone="yes"?>
<Relationships xmlns="http://schemas.openxmlformats.org/package/2006/relationships"><Relationship Id="rId2" Type="http://schemas.openxmlformats.org/officeDocument/2006/relationships/theme" Target="../theme/theme46.xml"/><Relationship Id="rId1" Type="http://schemas.openxmlformats.org/officeDocument/2006/relationships/slideLayout" Target="../slideLayouts/slideLayout35.xml"/></Relationships>
</file>

<file path=ppt/slideMasters/_rels/slideMaster47.xml.rels><?xml version="1.0" encoding="UTF-8" standalone="yes"?>
<Relationships xmlns="http://schemas.openxmlformats.org/package/2006/relationships"><Relationship Id="rId2" Type="http://schemas.openxmlformats.org/officeDocument/2006/relationships/theme" Target="../theme/theme47.xml"/><Relationship Id="rId1" Type="http://schemas.openxmlformats.org/officeDocument/2006/relationships/slideLayout" Target="../slideLayouts/slideLayout36.xml"/></Relationships>
</file>

<file path=ppt/slideMasters/_rels/slideMaster48.xml.rels><?xml version="1.0" encoding="UTF-8" standalone="yes"?>
<Relationships xmlns="http://schemas.openxmlformats.org/package/2006/relationships"><Relationship Id="rId2" Type="http://schemas.openxmlformats.org/officeDocument/2006/relationships/theme" Target="../theme/theme48.xml"/><Relationship Id="rId1" Type="http://schemas.openxmlformats.org/officeDocument/2006/relationships/slideLayout" Target="../slideLayouts/slideLayout37.xml"/></Relationships>
</file>

<file path=ppt/slideMasters/_rels/slideMaster49.xml.rels><?xml version="1.0" encoding="UTF-8" standalone="yes"?>
<Relationships xmlns="http://schemas.openxmlformats.org/package/2006/relationships"><Relationship Id="rId2" Type="http://schemas.openxmlformats.org/officeDocument/2006/relationships/theme" Target="../theme/theme49.xml"/><Relationship Id="rId1"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2" Type="http://schemas.openxmlformats.org/officeDocument/2006/relationships/theme" Target="../theme/theme50.xml"/><Relationship Id="rId1" Type="http://schemas.openxmlformats.org/officeDocument/2006/relationships/slideLayout" Target="../slideLayouts/slideLayout39.xml"/></Relationships>
</file>

<file path=ppt/slideMasters/_rels/slideMaster51.xml.rels><?xml version="1.0" encoding="UTF-8" standalone="yes"?>
<Relationships xmlns="http://schemas.openxmlformats.org/package/2006/relationships"><Relationship Id="rId2" Type="http://schemas.openxmlformats.org/officeDocument/2006/relationships/theme" Target="../theme/theme51.xml"/><Relationship Id="rId1" Type="http://schemas.openxmlformats.org/officeDocument/2006/relationships/slideLayout" Target="../slideLayouts/slideLayout40.xml"/></Relationships>
</file>

<file path=ppt/slideMasters/_rels/slideMaster52.xml.rels><?xml version="1.0" encoding="UTF-8" standalone="yes"?>
<Relationships xmlns="http://schemas.openxmlformats.org/package/2006/relationships"><Relationship Id="rId2" Type="http://schemas.openxmlformats.org/officeDocument/2006/relationships/theme" Target="../theme/theme52.xml"/><Relationship Id="rId1" Type="http://schemas.openxmlformats.org/officeDocument/2006/relationships/slideLayout" Target="../slideLayouts/slideLayout41.xml"/></Relationships>
</file>

<file path=ppt/slideMasters/_rels/slideMaster53.xml.rels><?xml version="1.0" encoding="UTF-8" standalone="yes"?>
<Relationships xmlns="http://schemas.openxmlformats.org/package/2006/relationships"><Relationship Id="rId2" Type="http://schemas.openxmlformats.org/officeDocument/2006/relationships/theme" Target="../theme/theme53.xml"/><Relationship Id="rId1" Type="http://schemas.openxmlformats.org/officeDocument/2006/relationships/slideLayout" Target="../slideLayouts/slideLayout42.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43.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9.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52" descr="CSOlogo"/>
          <p:cNvPicPr>
            <a:picLocks noChangeAspect="1" noChangeArrowheads="1"/>
          </p:cNvPicPr>
          <p:nvPr userDrawn="1"/>
        </p:nvPicPr>
        <p:blipFill>
          <a:blip r:embed="rId2" cstate="print"/>
          <a:srcRect/>
          <a:stretch>
            <a:fillRect/>
          </a:stretch>
        </p:blipFill>
        <p:spPr bwMode="auto">
          <a:xfrm>
            <a:off x="5436096" y="492182"/>
            <a:ext cx="1512168" cy="671057"/>
          </a:xfrm>
          <a:prstGeom prst="rect">
            <a:avLst/>
          </a:prstGeom>
          <a:noFill/>
          <a:ln w="9525">
            <a:noFill/>
            <a:miter lim="800000"/>
            <a:headEnd/>
            <a:tailEnd/>
          </a:ln>
        </p:spPr>
      </p:pic>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pic>
        <p:nvPicPr>
          <p:cNvPr id="1029" name="Picture 6" descr="WG10-RGB-MRC.jpg"/>
          <p:cNvPicPr>
            <a:picLocks noChangeAspect="1"/>
          </p:cNvPicPr>
          <p:nvPr userDrawn="1"/>
        </p:nvPicPr>
        <p:blipFill>
          <a:blip r:embed="rId3" cstate="print"/>
          <a:srcRect/>
          <a:stretch>
            <a:fillRect/>
          </a:stretch>
        </p:blipFill>
        <p:spPr bwMode="auto">
          <a:xfrm>
            <a:off x="7072313" y="500063"/>
            <a:ext cx="1643062" cy="730250"/>
          </a:xfrm>
          <a:prstGeom prst="rect">
            <a:avLst/>
          </a:prstGeom>
          <a:noFill/>
          <a:ln w="9525">
            <a:noFill/>
            <a:miter lim="800000"/>
            <a:headEnd/>
            <a:tailEnd/>
          </a:ln>
        </p:spPr>
      </p:pic>
      <p:pic>
        <p:nvPicPr>
          <p:cNvPr id="1030" name="Picture 6" descr="C:\Users\john.SPHSU\Desktop\UniofGlasgow_colour.jpg"/>
          <p:cNvPicPr>
            <a:picLocks noChangeAspect="1" noChangeArrowheads="1"/>
          </p:cNvPicPr>
          <p:nvPr userDrawn="1"/>
        </p:nvPicPr>
        <p:blipFill>
          <a:blip r:embed="rId4" cstate="print"/>
          <a:srcRect/>
          <a:stretch>
            <a:fillRect/>
          </a:stretch>
        </p:blipFill>
        <p:spPr bwMode="auto">
          <a:xfrm>
            <a:off x="323528" y="476672"/>
            <a:ext cx="2376264" cy="735032"/>
          </a:xfrm>
          <a:prstGeom prst="rect">
            <a:avLst/>
          </a:prstGeom>
          <a:noFill/>
        </p:spPr>
      </p:pic>
      <p:sp>
        <p:nvSpPr>
          <p:cNvPr id="7" name="Line 4"/>
          <p:cNvSpPr>
            <a:spLocks noChangeShapeType="1"/>
          </p:cNvSpPr>
          <p:nvPr userDrawn="1"/>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800">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52" descr="CSOlogo"/>
          <p:cNvPicPr>
            <a:picLocks noChangeAspect="1" noChangeArrowheads="1"/>
          </p:cNvPicPr>
          <p:nvPr userDrawn="1"/>
        </p:nvPicPr>
        <p:blipFill>
          <a:blip r:embed="rId2" cstate="print"/>
          <a:srcRect/>
          <a:stretch>
            <a:fillRect/>
          </a:stretch>
        </p:blipFill>
        <p:spPr bwMode="auto">
          <a:xfrm>
            <a:off x="5436096" y="492182"/>
            <a:ext cx="1512168" cy="671057"/>
          </a:xfrm>
          <a:prstGeom prst="rect">
            <a:avLst/>
          </a:prstGeom>
          <a:noFill/>
          <a:ln w="9525">
            <a:noFill/>
            <a:miter lim="800000"/>
            <a:headEnd/>
            <a:tailEnd/>
          </a:ln>
        </p:spPr>
      </p:pic>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pic>
        <p:nvPicPr>
          <p:cNvPr id="1029" name="Picture 6" descr="WG10-RGB-MRC.jpg"/>
          <p:cNvPicPr>
            <a:picLocks noChangeAspect="1"/>
          </p:cNvPicPr>
          <p:nvPr userDrawn="1"/>
        </p:nvPicPr>
        <p:blipFill>
          <a:blip r:embed="rId3" cstate="print"/>
          <a:srcRect/>
          <a:stretch>
            <a:fillRect/>
          </a:stretch>
        </p:blipFill>
        <p:spPr bwMode="auto">
          <a:xfrm>
            <a:off x="7072313" y="500063"/>
            <a:ext cx="1643062" cy="730250"/>
          </a:xfrm>
          <a:prstGeom prst="rect">
            <a:avLst/>
          </a:prstGeom>
          <a:noFill/>
          <a:ln w="9525">
            <a:noFill/>
            <a:miter lim="800000"/>
            <a:headEnd/>
            <a:tailEnd/>
          </a:ln>
        </p:spPr>
      </p:pic>
      <p:pic>
        <p:nvPicPr>
          <p:cNvPr id="1030" name="Picture 6" descr="C:\Users\john.SPHSU\Desktop\UniofGlasgow_colour.jpg"/>
          <p:cNvPicPr>
            <a:picLocks noChangeAspect="1" noChangeArrowheads="1"/>
          </p:cNvPicPr>
          <p:nvPr userDrawn="1"/>
        </p:nvPicPr>
        <p:blipFill>
          <a:blip r:embed="rId4" cstate="print"/>
          <a:srcRect/>
          <a:stretch>
            <a:fillRect/>
          </a:stretch>
        </p:blipFill>
        <p:spPr bwMode="auto">
          <a:xfrm>
            <a:off x="323528" y="476672"/>
            <a:ext cx="2376264" cy="735032"/>
          </a:xfrm>
          <a:prstGeom prst="rect">
            <a:avLst/>
          </a:prstGeom>
          <a:noFill/>
        </p:spPr>
      </p:pic>
      <p:sp>
        <p:nvSpPr>
          <p:cNvPr id="7" name="Line 4"/>
          <p:cNvSpPr>
            <a:spLocks noChangeShapeType="1"/>
          </p:cNvSpPr>
          <p:nvPr userDrawn="1"/>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800">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52" descr="CSOlogo"/>
          <p:cNvPicPr>
            <a:picLocks noChangeAspect="1" noChangeArrowheads="1"/>
          </p:cNvPicPr>
          <p:nvPr userDrawn="1"/>
        </p:nvPicPr>
        <p:blipFill>
          <a:blip r:embed="rId3" cstate="print"/>
          <a:srcRect/>
          <a:stretch>
            <a:fillRect/>
          </a:stretch>
        </p:blipFill>
        <p:spPr bwMode="auto">
          <a:xfrm>
            <a:off x="5436096" y="492182"/>
            <a:ext cx="1512168" cy="671057"/>
          </a:xfrm>
          <a:prstGeom prst="rect">
            <a:avLst/>
          </a:prstGeom>
          <a:noFill/>
          <a:ln w="9525">
            <a:noFill/>
            <a:miter lim="800000"/>
            <a:headEnd/>
            <a:tailEnd/>
          </a:ln>
        </p:spPr>
      </p:pic>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pic>
        <p:nvPicPr>
          <p:cNvPr id="1029" name="Picture 6" descr="WG10-RGB-MRC.jpg"/>
          <p:cNvPicPr>
            <a:picLocks noChangeAspect="1"/>
          </p:cNvPicPr>
          <p:nvPr userDrawn="1"/>
        </p:nvPicPr>
        <p:blipFill>
          <a:blip r:embed="rId4" cstate="print"/>
          <a:srcRect/>
          <a:stretch>
            <a:fillRect/>
          </a:stretch>
        </p:blipFill>
        <p:spPr bwMode="auto">
          <a:xfrm>
            <a:off x="7072313" y="500063"/>
            <a:ext cx="1643062" cy="730250"/>
          </a:xfrm>
          <a:prstGeom prst="rect">
            <a:avLst/>
          </a:prstGeom>
          <a:noFill/>
          <a:ln w="9525">
            <a:noFill/>
            <a:miter lim="800000"/>
            <a:headEnd/>
            <a:tailEnd/>
          </a:ln>
        </p:spPr>
      </p:pic>
      <p:pic>
        <p:nvPicPr>
          <p:cNvPr id="1030" name="Picture 6" descr="C:\Users\john.SPHSU\Desktop\UniofGlasgow_colour.jpg"/>
          <p:cNvPicPr>
            <a:picLocks noChangeAspect="1" noChangeArrowheads="1"/>
          </p:cNvPicPr>
          <p:nvPr userDrawn="1"/>
        </p:nvPicPr>
        <p:blipFill>
          <a:blip r:embed="rId5" cstate="print"/>
          <a:srcRect/>
          <a:stretch>
            <a:fillRect/>
          </a:stretch>
        </p:blipFill>
        <p:spPr bwMode="auto">
          <a:xfrm>
            <a:off x="323528" y="476672"/>
            <a:ext cx="2376264" cy="735032"/>
          </a:xfrm>
          <a:prstGeom prst="rect">
            <a:avLst/>
          </a:prstGeom>
          <a:noFill/>
        </p:spPr>
      </p:pic>
      <p:sp>
        <p:nvSpPr>
          <p:cNvPr id="7" name="Line 4"/>
          <p:cNvSpPr>
            <a:spLocks noChangeShapeType="1"/>
          </p:cNvSpPr>
          <p:nvPr userDrawn="1"/>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81"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800">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52" descr="CSOlogo"/>
          <p:cNvPicPr>
            <a:picLocks noChangeAspect="1" noChangeArrowheads="1"/>
          </p:cNvPicPr>
          <p:nvPr userDrawn="1"/>
        </p:nvPicPr>
        <p:blipFill>
          <a:blip r:embed="rId3" cstate="print"/>
          <a:srcRect/>
          <a:stretch>
            <a:fillRect/>
          </a:stretch>
        </p:blipFill>
        <p:spPr bwMode="auto">
          <a:xfrm>
            <a:off x="5436096" y="492182"/>
            <a:ext cx="1512168" cy="671057"/>
          </a:xfrm>
          <a:prstGeom prst="rect">
            <a:avLst/>
          </a:prstGeom>
          <a:noFill/>
          <a:ln w="9525">
            <a:noFill/>
            <a:miter lim="800000"/>
            <a:headEnd/>
            <a:tailEnd/>
          </a:ln>
        </p:spPr>
      </p:pic>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pic>
        <p:nvPicPr>
          <p:cNvPr id="1029" name="Picture 6" descr="WG10-RGB-MRC.jpg"/>
          <p:cNvPicPr>
            <a:picLocks noChangeAspect="1"/>
          </p:cNvPicPr>
          <p:nvPr userDrawn="1"/>
        </p:nvPicPr>
        <p:blipFill>
          <a:blip r:embed="rId4" cstate="print"/>
          <a:srcRect/>
          <a:stretch>
            <a:fillRect/>
          </a:stretch>
        </p:blipFill>
        <p:spPr bwMode="auto">
          <a:xfrm>
            <a:off x="7072313" y="500063"/>
            <a:ext cx="1643062" cy="730250"/>
          </a:xfrm>
          <a:prstGeom prst="rect">
            <a:avLst/>
          </a:prstGeom>
          <a:noFill/>
          <a:ln w="9525">
            <a:noFill/>
            <a:miter lim="800000"/>
            <a:headEnd/>
            <a:tailEnd/>
          </a:ln>
        </p:spPr>
      </p:pic>
      <p:pic>
        <p:nvPicPr>
          <p:cNvPr id="1030" name="Picture 6" descr="C:\Users\john.SPHSU\Desktop\UniofGlasgow_colour.jpg"/>
          <p:cNvPicPr>
            <a:picLocks noChangeAspect="1" noChangeArrowheads="1"/>
          </p:cNvPicPr>
          <p:nvPr userDrawn="1"/>
        </p:nvPicPr>
        <p:blipFill>
          <a:blip r:embed="rId5" cstate="print"/>
          <a:srcRect/>
          <a:stretch>
            <a:fillRect/>
          </a:stretch>
        </p:blipFill>
        <p:spPr bwMode="auto">
          <a:xfrm>
            <a:off x="323528" y="476672"/>
            <a:ext cx="2376264" cy="735032"/>
          </a:xfrm>
          <a:prstGeom prst="rect">
            <a:avLst/>
          </a:prstGeom>
          <a:noFill/>
        </p:spPr>
      </p:pic>
      <p:sp>
        <p:nvSpPr>
          <p:cNvPr id="7" name="Line 4"/>
          <p:cNvSpPr>
            <a:spLocks noChangeShapeType="1"/>
          </p:cNvSpPr>
          <p:nvPr userDrawn="1"/>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83"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800">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85"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87"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89"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91"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93"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95"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97"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699"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01"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03"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05"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07"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09"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11"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13"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15"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52" descr="CSOlogo"/>
          <p:cNvPicPr>
            <a:picLocks noChangeAspect="1" noChangeArrowheads="1"/>
          </p:cNvPicPr>
          <p:nvPr userDrawn="1"/>
        </p:nvPicPr>
        <p:blipFill>
          <a:blip r:embed="rId2" cstate="print"/>
          <a:srcRect/>
          <a:stretch>
            <a:fillRect/>
          </a:stretch>
        </p:blipFill>
        <p:spPr bwMode="auto">
          <a:xfrm>
            <a:off x="5436096" y="492182"/>
            <a:ext cx="1512168" cy="671057"/>
          </a:xfrm>
          <a:prstGeom prst="rect">
            <a:avLst/>
          </a:prstGeom>
          <a:noFill/>
          <a:ln w="9525">
            <a:noFill/>
            <a:miter lim="800000"/>
            <a:headEnd/>
            <a:tailEnd/>
          </a:ln>
        </p:spPr>
      </p:pic>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pic>
        <p:nvPicPr>
          <p:cNvPr id="1029" name="Picture 6" descr="WG10-RGB-MRC.jpg"/>
          <p:cNvPicPr>
            <a:picLocks noChangeAspect="1"/>
          </p:cNvPicPr>
          <p:nvPr userDrawn="1"/>
        </p:nvPicPr>
        <p:blipFill>
          <a:blip r:embed="rId3" cstate="print"/>
          <a:srcRect/>
          <a:stretch>
            <a:fillRect/>
          </a:stretch>
        </p:blipFill>
        <p:spPr bwMode="auto">
          <a:xfrm>
            <a:off x="7072313" y="500063"/>
            <a:ext cx="1643062" cy="730250"/>
          </a:xfrm>
          <a:prstGeom prst="rect">
            <a:avLst/>
          </a:prstGeom>
          <a:noFill/>
          <a:ln w="9525">
            <a:noFill/>
            <a:miter lim="800000"/>
            <a:headEnd/>
            <a:tailEnd/>
          </a:ln>
        </p:spPr>
      </p:pic>
      <p:pic>
        <p:nvPicPr>
          <p:cNvPr id="1030" name="Picture 6" descr="C:\Users\john.SPHSU\Desktop\UniofGlasgow_colour.jpg"/>
          <p:cNvPicPr>
            <a:picLocks noChangeAspect="1" noChangeArrowheads="1"/>
          </p:cNvPicPr>
          <p:nvPr userDrawn="1"/>
        </p:nvPicPr>
        <p:blipFill>
          <a:blip r:embed="rId4" cstate="print"/>
          <a:srcRect/>
          <a:stretch>
            <a:fillRect/>
          </a:stretch>
        </p:blipFill>
        <p:spPr bwMode="auto">
          <a:xfrm>
            <a:off x="323528" y="476672"/>
            <a:ext cx="2376264" cy="735032"/>
          </a:xfrm>
          <a:prstGeom prst="rect">
            <a:avLst/>
          </a:prstGeom>
          <a:noFill/>
        </p:spPr>
      </p:pic>
      <p:sp>
        <p:nvSpPr>
          <p:cNvPr id="7" name="Line 4"/>
          <p:cNvSpPr>
            <a:spLocks noChangeShapeType="1"/>
          </p:cNvSpPr>
          <p:nvPr userDrawn="1"/>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800">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17"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19"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21"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23"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25"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27"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29"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31"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33"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35"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37"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39"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41"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43"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45"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47"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49"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51"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53"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55"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57"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59"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61"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65"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sldLayoutIdLst>
    <p:sldLayoutId id="2147483767" r:id="rId1"/>
  </p:sldLayoutIdLst>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sp>
        <p:nvSpPr>
          <p:cNvPr id="2050" name="Rectangle 2"/>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1" name="Rectangle 3"/>
          <p:cNvSpPr>
            <a:spLocks noGrp="1" noChangeArrowheads="1"/>
          </p:cNvSpPr>
          <p:nvPr>
            <p:ph type="title"/>
          </p:nvPr>
        </p:nvSpPr>
        <p:spPr bwMode="auto">
          <a:xfrm>
            <a:off x="323850" y="458788"/>
            <a:ext cx="8534400" cy="809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421892" name="Line 4"/>
          <p:cNvSpPr>
            <a:spLocks noChangeShapeType="1"/>
          </p:cNvSpPr>
          <p:nvPr/>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000">
          <a:solidFill>
            <a:schemeClr val="tx1"/>
          </a:solidFill>
          <a:latin typeface="+mn-lt"/>
        </a:defRPr>
      </a:lvl2pPr>
      <a:lvl3pPr marL="1143000" indent="-228600" algn="l" rtl="0" eaLnBrk="0" fontAlgn="base" hangingPunct="0">
        <a:spcBef>
          <a:spcPct val="20000"/>
        </a:spcBef>
        <a:spcAft>
          <a:spcPct val="0"/>
        </a:spcAft>
        <a:buClr>
          <a:srgbClr val="920049"/>
        </a:buClr>
        <a:buChar char="•"/>
        <a:defRPr sz="2400">
          <a:solidFill>
            <a:schemeClr val="tx1"/>
          </a:solidFill>
          <a:latin typeface="+mn-lt"/>
        </a:defRPr>
      </a:lvl3pPr>
      <a:lvl4pPr marL="1562100" indent="-228600" algn="l" rtl="0" eaLnBrk="0" fontAlgn="base" hangingPunct="0">
        <a:spcBef>
          <a:spcPct val="20000"/>
        </a:spcBef>
        <a:spcAft>
          <a:spcPct val="0"/>
        </a:spcAft>
        <a:buClr>
          <a:srgbClr val="920049"/>
        </a:buClr>
        <a:buChar char="–"/>
        <a:defRPr sz="2000">
          <a:solidFill>
            <a:schemeClr val="tx1"/>
          </a:solidFill>
          <a:latin typeface="+mn-lt"/>
        </a:defRPr>
      </a:lvl4pPr>
      <a:lvl5pPr marL="1981200" indent="-228600" algn="l" rtl="0" eaLnBrk="0" fontAlgn="base" hangingPunct="0">
        <a:spcBef>
          <a:spcPct val="20000"/>
        </a:spcBef>
        <a:spcAft>
          <a:spcPct val="0"/>
        </a:spcAft>
        <a:buClr>
          <a:srgbClr val="920049"/>
        </a:buClr>
        <a:buChar char="»"/>
        <a:defRPr sz="2000" i="1">
          <a:solidFill>
            <a:schemeClr val="tx1"/>
          </a:solidFill>
          <a:latin typeface="+mn-lt"/>
        </a:defRPr>
      </a:lvl5pPr>
      <a:lvl6pPr marL="2438400" indent="-228600" algn="l" rtl="0" fontAlgn="base">
        <a:spcBef>
          <a:spcPct val="20000"/>
        </a:spcBef>
        <a:spcAft>
          <a:spcPct val="0"/>
        </a:spcAft>
        <a:buClr>
          <a:srgbClr val="920049"/>
        </a:buClr>
        <a:buChar char="»"/>
        <a:defRPr i="1">
          <a:solidFill>
            <a:schemeClr val="tx1"/>
          </a:solidFill>
          <a:latin typeface="+mn-lt"/>
        </a:defRPr>
      </a:lvl6pPr>
      <a:lvl7pPr marL="2895600" indent="-228600" algn="l" rtl="0" fontAlgn="base">
        <a:spcBef>
          <a:spcPct val="20000"/>
        </a:spcBef>
        <a:spcAft>
          <a:spcPct val="0"/>
        </a:spcAft>
        <a:buClr>
          <a:srgbClr val="920049"/>
        </a:buClr>
        <a:buChar char="»"/>
        <a:defRPr i="1">
          <a:solidFill>
            <a:schemeClr val="tx1"/>
          </a:solidFill>
          <a:latin typeface="+mn-lt"/>
        </a:defRPr>
      </a:lvl7pPr>
      <a:lvl8pPr marL="3352800" indent="-228600" algn="l" rtl="0" fontAlgn="base">
        <a:spcBef>
          <a:spcPct val="20000"/>
        </a:spcBef>
        <a:spcAft>
          <a:spcPct val="0"/>
        </a:spcAft>
        <a:buClr>
          <a:srgbClr val="920049"/>
        </a:buClr>
        <a:buChar char="»"/>
        <a:defRPr i="1">
          <a:solidFill>
            <a:schemeClr val="tx1"/>
          </a:solidFill>
          <a:latin typeface="+mn-lt"/>
        </a:defRPr>
      </a:lvl8pPr>
      <a:lvl9pPr marL="3810000" indent="-228600" algn="l" rtl="0" fontAlgn="base">
        <a:spcBef>
          <a:spcPct val="20000"/>
        </a:spcBef>
        <a:spcAft>
          <a:spcPct val="0"/>
        </a:spcAft>
        <a:buClr>
          <a:srgbClr val="920049"/>
        </a:buClr>
        <a:buChar char="»"/>
        <a:defRPr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7" name="Picture 52" descr="CSOlogo"/>
          <p:cNvPicPr>
            <a:picLocks noChangeAspect="1" noChangeArrowheads="1"/>
          </p:cNvPicPr>
          <p:nvPr userDrawn="1"/>
        </p:nvPicPr>
        <p:blipFill>
          <a:blip r:embed="rId2" cstate="print"/>
          <a:srcRect/>
          <a:stretch>
            <a:fillRect/>
          </a:stretch>
        </p:blipFill>
        <p:spPr bwMode="auto">
          <a:xfrm>
            <a:off x="5436096" y="492182"/>
            <a:ext cx="1512168" cy="671057"/>
          </a:xfrm>
          <a:prstGeom prst="rect">
            <a:avLst/>
          </a:prstGeom>
          <a:noFill/>
          <a:ln w="9525">
            <a:noFill/>
            <a:miter lim="800000"/>
            <a:headEnd/>
            <a:tailEnd/>
          </a:ln>
        </p:spPr>
      </p:pic>
      <p:sp>
        <p:nvSpPr>
          <p:cNvPr id="6" name="TextBox 5"/>
          <p:cNvSpPr txBox="1"/>
          <p:nvPr userDrawn="1"/>
        </p:nvSpPr>
        <p:spPr>
          <a:xfrm>
            <a:off x="225937" y="6500813"/>
            <a:ext cx="4346063" cy="230832"/>
          </a:xfrm>
          <a:prstGeom prst="rect">
            <a:avLst/>
          </a:prstGeom>
          <a:noFill/>
        </p:spPr>
        <p:txBody>
          <a:bodyPr wrap="none">
            <a:spAutoFit/>
          </a:bodyPr>
          <a:lstStyle/>
          <a:p>
            <a:pPr algn="ctr" eaLnBrk="0" fontAlgn="base" hangingPunct="0">
              <a:spcBef>
                <a:spcPct val="0"/>
              </a:spcBef>
              <a:spcAft>
                <a:spcPct val="0"/>
              </a:spcAft>
              <a:defRPr/>
            </a:pPr>
            <a:r>
              <a:rPr lang="en-GB" sz="900" dirty="0">
                <a:solidFill>
                  <a:srgbClr val="6C5C4C"/>
                </a:solidFill>
              </a:rPr>
              <a:t>MRC/CSO Social and Public Health Sciences </a:t>
            </a:r>
            <a:r>
              <a:rPr lang="en-GB" sz="900" dirty="0">
                <a:solidFill>
                  <a:srgbClr val="6C5C4C"/>
                </a:solidFill>
              </a:rPr>
              <a:t>Unit, University of Glasgow.</a:t>
            </a:r>
            <a:endParaRPr lang="en-US" sz="900" dirty="0">
              <a:solidFill>
                <a:srgbClr val="6C5C4C"/>
              </a:solidFill>
            </a:endParaRPr>
          </a:p>
        </p:txBody>
      </p:sp>
      <p:pic>
        <p:nvPicPr>
          <p:cNvPr id="1029" name="Picture 6" descr="WG10-RGB-MRC.jpg"/>
          <p:cNvPicPr>
            <a:picLocks noChangeAspect="1"/>
          </p:cNvPicPr>
          <p:nvPr userDrawn="1"/>
        </p:nvPicPr>
        <p:blipFill>
          <a:blip r:embed="rId3" cstate="print"/>
          <a:srcRect/>
          <a:stretch>
            <a:fillRect/>
          </a:stretch>
        </p:blipFill>
        <p:spPr bwMode="auto">
          <a:xfrm>
            <a:off x="7072313" y="500063"/>
            <a:ext cx="1643062" cy="730250"/>
          </a:xfrm>
          <a:prstGeom prst="rect">
            <a:avLst/>
          </a:prstGeom>
          <a:noFill/>
          <a:ln w="9525">
            <a:noFill/>
            <a:miter lim="800000"/>
            <a:headEnd/>
            <a:tailEnd/>
          </a:ln>
        </p:spPr>
      </p:pic>
      <p:pic>
        <p:nvPicPr>
          <p:cNvPr id="1030" name="Picture 6" descr="C:\Users\john.SPHSU\Desktop\UniofGlasgow_colour.jpg"/>
          <p:cNvPicPr>
            <a:picLocks noChangeAspect="1" noChangeArrowheads="1"/>
          </p:cNvPicPr>
          <p:nvPr userDrawn="1"/>
        </p:nvPicPr>
        <p:blipFill>
          <a:blip r:embed="rId4" cstate="print"/>
          <a:srcRect/>
          <a:stretch>
            <a:fillRect/>
          </a:stretch>
        </p:blipFill>
        <p:spPr bwMode="auto">
          <a:xfrm>
            <a:off x="323528" y="476672"/>
            <a:ext cx="2376264" cy="735032"/>
          </a:xfrm>
          <a:prstGeom prst="rect">
            <a:avLst/>
          </a:prstGeom>
          <a:noFill/>
        </p:spPr>
      </p:pic>
      <p:sp>
        <p:nvSpPr>
          <p:cNvPr id="7" name="Line 4"/>
          <p:cNvSpPr>
            <a:spLocks noChangeShapeType="1"/>
          </p:cNvSpPr>
          <p:nvPr userDrawn="1"/>
        </p:nvSpPr>
        <p:spPr bwMode="auto">
          <a:xfrm>
            <a:off x="323850" y="1412875"/>
            <a:ext cx="8534400" cy="0"/>
          </a:xfrm>
          <a:prstGeom prst="line">
            <a:avLst/>
          </a:prstGeom>
          <a:noFill/>
          <a:ln w="22225">
            <a:solidFill>
              <a:srgbClr val="91695F"/>
            </a:solidFill>
            <a:round/>
            <a:headEnd/>
            <a:tailEnd/>
          </a:ln>
          <a:effectLst/>
        </p:spPr>
        <p:txBody>
          <a:bodyPr wrap="none" anchor="ctr"/>
          <a:lstStyle/>
          <a:p>
            <a:pPr algn="ctr" eaLnBrk="0" fontAlgn="base" hangingPunct="0">
              <a:spcBef>
                <a:spcPct val="0"/>
              </a:spcBef>
              <a:spcAft>
                <a:spcPct val="0"/>
              </a:spcAft>
              <a:defRPr/>
            </a:pPr>
            <a:endParaRPr lang="en-US" sz="2400" dirty="0">
              <a:solidFill>
                <a:srgbClr val="000000"/>
              </a:solidFill>
              <a:latin typeface="Times" pitchFamily="18" charset="0"/>
            </a:endParaRPr>
          </a:p>
        </p:txBody>
      </p:sp>
    </p:spTree>
  </p:cSld>
  <p:clrMap bg1="lt1" tx1="dk1" bg2="lt2" tx2="dk2" accent1="accent1" accent2="accent2" accent3="accent3" accent4="accent4" accent5="accent5" accent6="accent6" hlink="hlink" folHlink="folHlink"/>
  <p:transition spd="med"/>
  <p:txStyles>
    <p:titleStyle>
      <a:lvl1pPr algn="l" rtl="0" eaLnBrk="0" fontAlgn="base" hangingPunct="0">
        <a:spcBef>
          <a:spcPct val="0"/>
        </a:spcBef>
        <a:spcAft>
          <a:spcPct val="0"/>
        </a:spcAft>
        <a:defRPr sz="2800">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Verdana" pitchFamily="34" charset="0"/>
        </a:defRPr>
      </a:lvl2pPr>
      <a:lvl3pPr algn="l" rtl="0" eaLnBrk="0" fontAlgn="base" hangingPunct="0">
        <a:spcBef>
          <a:spcPct val="0"/>
        </a:spcBef>
        <a:spcAft>
          <a:spcPct val="0"/>
        </a:spcAft>
        <a:defRPr sz="2800">
          <a:solidFill>
            <a:schemeClr val="tx1"/>
          </a:solidFill>
          <a:latin typeface="Verdana" pitchFamily="34" charset="0"/>
        </a:defRPr>
      </a:lvl3pPr>
      <a:lvl4pPr algn="l" rtl="0" eaLnBrk="0" fontAlgn="base" hangingPunct="0">
        <a:spcBef>
          <a:spcPct val="0"/>
        </a:spcBef>
        <a:spcAft>
          <a:spcPct val="0"/>
        </a:spcAft>
        <a:defRPr sz="2800">
          <a:solidFill>
            <a:schemeClr val="tx1"/>
          </a:solidFill>
          <a:latin typeface="Verdana" pitchFamily="34" charset="0"/>
        </a:defRPr>
      </a:lvl4pPr>
      <a:lvl5pPr algn="l" rtl="0" eaLnBrk="0" fontAlgn="base" hangingPunct="0">
        <a:spcBef>
          <a:spcPct val="0"/>
        </a:spcBef>
        <a:spcAft>
          <a:spcPct val="0"/>
        </a:spcAft>
        <a:defRPr sz="2800">
          <a:solidFill>
            <a:schemeClr val="tx1"/>
          </a:solidFill>
          <a:latin typeface="Verdana" pitchFamily="34" charset="0"/>
        </a:defRPr>
      </a:lvl5pPr>
      <a:lvl6pPr marL="457200" algn="l" rtl="0" fontAlgn="base">
        <a:spcBef>
          <a:spcPct val="0"/>
        </a:spcBef>
        <a:spcAft>
          <a:spcPct val="0"/>
        </a:spcAft>
        <a:defRPr sz="2800">
          <a:solidFill>
            <a:schemeClr val="tx1"/>
          </a:solidFill>
          <a:latin typeface="Verdana" pitchFamily="34" charset="0"/>
        </a:defRPr>
      </a:lvl6pPr>
      <a:lvl7pPr marL="914400" algn="l" rtl="0" fontAlgn="base">
        <a:spcBef>
          <a:spcPct val="0"/>
        </a:spcBef>
        <a:spcAft>
          <a:spcPct val="0"/>
        </a:spcAft>
        <a:defRPr sz="2800">
          <a:solidFill>
            <a:schemeClr val="tx1"/>
          </a:solidFill>
          <a:latin typeface="Verdana" pitchFamily="34" charset="0"/>
        </a:defRPr>
      </a:lvl7pPr>
      <a:lvl8pPr marL="1371600" algn="l" rtl="0" fontAlgn="base">
        <a:spcBef>
          <a:spcPct val="0"/>
        </a:spcBef>
        <a:spcAft>
          <a:spcPct val="0"/>
        </a:spcAft>
        <a:defRPr sz="2800">
          <a:solidFill>
            <a:schemeClr val="tx1"/>
          </a:solidFill>
          <a:latin typeface="Verdana" pitchFamily="34" charset="0"/>
        </a:defRPr>
      </a:lvl8pPr>
      <a:lvl9pPr marL="1828800" algn="l" rtl="0" fontAlgn="base">
        <a:spcBef>
          <a:spcPct val="0"/>
        </a:spcBef>
        <a:spcAft>
          <a:spcPct val="0"/>
        </a:spcAft>
        <a:defRPr sz="2800">
          <a:solidFill>
            <a:schemeClr val="tx1"/>
          </a:solidFill>
          <a:latin typeface="Verdana" pitchFamily="34" charset="0"/>
        </a:defRPr>
      </a:lvl9pPr>
    </p:titleStyle>
    <p:bodyStyle>
      <a:lvl1pPr marL="342900" indent="-342900" algn="l" rtl="0" eaLnBrk="0" fontAlgn="base" hangingPunct="0">
        <a:spcBef>
          <a:spcPct val="20000"/>
        </a:spcBef>
        <a:spcAft>
          <a:spcPct val="0"/>
        </a:spcAft>
        <a:buClr>
          <a:srgbClr val="92004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20049"/>
        </a:buClr>
        <a:buChar char="•"/>
        <a:defRPr sz="2800">
          <a:solidFill>
            <a:schemeClr val="tx1"/>
          </a:solidFill>
          <a:latin typeface="+mn-lt"/>
        </a:defRPr>
      </a:lvl2pPr>
      <a:lvl3pPr marL="1143000" indent="-228600" algn="l" rtl="0" eaLnBrk="0" fontAlgn="base" hangingPunct="0">
        <a:spcBef>
          <a:spcPct val="20000"/>
        </a:spcBef>
        <a:spcAft>
          <a:spcPct val="0"/>
        </a:spcAft>
        <a:buClr>
          <a:srgbClr val="920049"/>
        </a:buClr>
        <a:buChar char="•"/>
        <a:defRPr sz="1600">
          <a:solidFill>
            <a:schemeClr val="tx1"/>
          </a:solidFill>
          <a:latin typeface="+mn-lt"/>
        </a:defRPr>
      </a:lvl3pPr>
      <a:lvl4pPr marL="1562100" indent="-228600" algn="l" rtl="0" eaLnBrk="0" fontAlgn="base" hangingPunct="0">
        <a:spcBef>
          <a:spcPct val="20000"/>
        </a:spcBef>
        <a:spcAft>
          <a:spcPct val="0"/>
        </a:spcAft>
        <a:buClr>
          <a:srgbClr val="920049"/>
        </a:buClr>
        <a:buChar char="–"/>
        <a:defRPr sz="1400">
          <a:solidFill>
            <a:schemeClr val="tx1"/>
          </a:solidFill>
          <a:latin typeface="+mn-lt"/>
        </a:defRPr>
      </a:lvl4pPr>
      <a:lvl5pPr marL="1981200" indent="-228600" algn="l" rtl="0" eaLnBrk="0" fontAlgn="base" hangingPunct="0">
        <a:spcBef>
          <a:spcPct val="20000"/>
        </a:spcBef>
        <a:spcAft>
          <a:spcPct val="0"/>
        </a:spcAft>
        <a:buClr>
          <a:srgbClr val="920049"/>
        </a:buClr>
        <a:buChar char="»"/>
        <a:defRPr sz="1200" i="1">
          <a:solidFill>
            <a:schemeClr val="tx1"/>
          </a:solidFill>
          <a:latin typeface="+mn-lt"/>
        </a:defRPr>
      </a:lvl5pPr>
      <a:lvl6pPr marL="2438400" indent="-228600" algn="l" rtl="0" fontAlgn="base">
        <a:spcBef>
          <a:spcPct val="20000"/>
        </a:spcBef>
        <a:spcAft>
          <a:spcPct val="0"/>
        </a:spcAft>
        <a:buClr>
          <a:srgbClr val="920049"/>
        </a:buClr>
        <a:buChar char="»"/>
        <a:defRPr sz="1200" i="1">
          <a:solidFill>
            <a:schemeClr val="tx1"/>
          </a:solidFill>
          <a:latin typeface="+mn-lt"/>
        </a:defRPr>
      </a:lvl6pPr>
      <a:lvl7pPr marL="2895600" indent="-228600" algn="l" rtl="0" fontAlgn="base">
        <a:spcBef>
          <a:spcPct val="20000"/>
        </a:spcBef>
        <a:spcAft>
          <a:spcPct val="0"/>
        </a:spcAft>
        <a:buClr>
          <a:srgbClr val="920049"/>
        </a:buClr>
        <a:buChar char="»"/>
        <a:defRPr sz="1200" i="1">
          <a:solidFill>
            <a:schemeClr val="tx1"/>
          </a:solidFill>
          <a:latin typeface="+mn-lt"/>
        </a:defRPr>
      </a:lvl7pPr>
      <a:lvl8pPr marL="3352800" indent="-228600" algn="l" rtl="0" fontAlgn="base">
        <a:spcBef>
          <a:spcPct val="20000"/>
        </a:spcBef>
        <a:spcAft>
          <a:spcPct val="0"/>
        </a:spcAft>
        <a:buClr>
          <a:srgbClr val="920049"/>
        </a:buClr>
        <a:buChar char="»"/>
        <a:defRPr sz="1200" i="1">
          <a:solidFill>
            <a:schemeClr val="tx1"/>
          </a:solidFill>
          <a:latin typeface="+mn-lt"/>
        </a:defRPr>
      </a:lvl8pPr>
      <a:lvl9pPr marL="3810000" indent="-228600" algn="l" rtl="0" fontAlgn="base">
        <a:spcBef>
          <a:spcPct val="20000"/>
        </a:spcBef>
        <a:spcAft>
          <a:spcPct val="0"/>
        </a:spcAft>
        <a:buClr>
          <a:srgbClr val="920049"/>
        </a:buClr>
        <a:buChar char="»"/>
        <a:defRPr sz="12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3.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68313" y="1988840"/>
            <a:ext cx="8102600" cy="4592026"/>
          </a:xfrm>
          <a:prstGeom prst="rect">
            <a:avLst/>
          </a:prstGeom>
          <a:noFill/>
          <a:ln w="50800" algn="ctr">
            <a:noFill/>
            <a:miter lim="800000"/>
            <a:headEnd/>
            <a:tailEnd/>
          </a:ln>
        </p:spPr>
        <p:txBody>
          <a:bodyPr wrap="square">
            <a:spAutoFit/>
          </a:bodyPr>
          <a:lstStyle/>
          <a:p>
            <a:pPr eaLnBrk="0" fontAlgn="base" hangingPunct="0">
              <a:spcBef>
                <a:spcPct val="50000"/>
              </a:spcBef>
              <a:spcAft>
                <a:spcPct val="0"/>
              </a:spcAft>
            </a:pPr>
            <a:r>
              <a:rPr lang="en-US" sz="2400" b="1" dirty="0">
                <a:solidFill>
                  <a:srgbClr val="9A044B"/>
                </a:solidFill>
              </a:rPr>
              <a:t>School, post-school transitions and young people’s well-being</a:t>
            </a:r>
          </a:p>
          <a:p>
            <a:pPr eaLnBrk="0" fontAlgn="base" hangingPunct="0">
              <a:lnSpc>
                <a:spcPct val="70000"/>
              </a:lnSpc>
              <a:spcBef>
                <a:spcPct val="50000"/>
              </a:spcBef>
              <a:spcAft>
                <a:spcPct val="0"/>
              </a:spcAft>
            </a:pPr>
            <a:r>
              <a:rPr lang="en-US" sz="2400" b="1" dirty="0">
                <a:solidFill>
                  <a:srgbClr val="000000"/>
                </a:solidFill>
              </a:rPr>
              <a:t>Helen </a:t>
            </a:r>
            <a:r>
              <a:rPr lang="en-US" sz="2400" b="1" dirty="0" err="1">
                <a:solidFill>
                  <a:srgbClr val="000000"/>
                </a:solidFill>
              </a:rPr>
              <a:t>Sweeting</a:t>
            </a:r>
            <a:endParaRPr lang="en-US" sz="2400" b="1" dirty="0">
              <a:solidFill>
                <a:srgbClr val="000000"/>
              </a:solidFill>
            </a:endParaRPr>
          </a:p>
          <a:p>
            <a:pPr eaLnBrk="0" fontAlgn="base" hangingPunct="0">
              <a:lnSpc>
                <a:spcPct val="70000"/>
              </a:lnSpc>
              <a:spcBef>
                <a:spcPct val="50000"/>
              </a:spcBef>
              <a:spcAft>
                <a:spcPct val="0"/>
              </a:spcAft>
            </a:pPr>
            <a:endParaRPr lang="en-US" sz="2400" b="1" dirty="0">
              <a:solidFill>
                <a:srgbClr val="000000"/>
              </a:solidFill>
            </a:endParaRPr>
          </a:p>
          <a:p>
            <a:pPr eaLnBrk="0" fontAlgn="base" hangingPunct="0">
              <a:spcBef>
                <a:spcPct val="50000"/>
              </a:spcBef>
              <a:spcAft>
                <a:spcPct val="0"/>
              </a:spcAft>
            </a:pPr>
            <a:r>
              <a:rPr lang="en-US" sz="2400" b="1" dirty="0">
                <a:solidFill>
                  <a:srgbClr val="9A044B"/>
                </a:solidFill>
              </a:rPr>
              <a:t>The new SEED process: aiming to smooth transition from primary to secondary school</a:t>
            </a:r>
          </a:p>
          <a:p>
            <a:pPr eaLnBrk="0" fontAlgn="base" hangingPunct="0">
              <a:lnSpc>
                <a:spcPct val="70000"/>
              </a:lnSpc>
              <a:spcBef>
                <a:spcPct val="50000"/>
              </a:spcBef>
              <a:spcAft>
                <a:spcPct val="0"/>
              </a:spcAft>
            </a:pPr>
            <a:r>
              <a:rPr lang="en-US" sz="2400" b="1" dirty="0">
                <a:solidFill>
                  <a:srgbClr val="000000"/>
                </a:solidFill>
              </a:rPr>
              <a:t>Marion Henderson </a:t>
            </a:r>
          </a:p>
          <a:p>
            <a:pPr eaLnBrk="0" fontAlgn="base" hangingPunct="0">
              <a:lnSpc>
                <a:spcPct val="70000"/>
              </a:lnSpc>
              <a:spcBef>
                <a:spcPct val="50000"/>
              </a:spcBef>
              <a:spcAft>
                <a:spcPct val="0"/>
              </a:spcAft>
            </a:pPr>
            <a:r>
              <a:rPr lang="en-US" sz="2000" dirty="0">
                <a:solidFill>
                  <a:srgbClr val="000000"/>
                </a:solidFill>
              </a:rPr>
              <a:t>MRC/CSO </a:t>
            </a:r>
            <a:r>
              <a:rPr lang="en-US" sz="2000" dirty="0">
                <a:solidFill>
                  <a:srgbClr val="000000"/>
                </a:solidFill>
              </a:rPr>
              <a:t>Social and Public Health Sciences </a:t>
            </a:r>
            <a:r>
              <a:rPr lang="en-US" sz="2000" dirty="0">
                <a:solidFill>
                  <a:srgbClr val="000000"/>
                </a:solidFill>
              </a:rPr>
              <a:t>Unit, Glasgow</a:t>
            </a:r>
          </a:p>
          <a:p>
            <a:pPr eaLnBrk="0" fontAlgn="base" hangingPunct="0">
              <a:lnSpc>
                <a:spcPct val="70000"/>
              </a:lnSpc>
              <a:spcBef>
                <a:spcPct val="50000"/>
              </a:spcBef>
              <a:spcAft>
                <a:spcPct val="0"/>
              </a:spcAft>
            </a:pPr>
            <a:endParaRPr lang="en-US" sz="2000" dirty="0">
              <a:solidFill>
                <a:srgbClr val="000000"/>
              </a:solidFill>
            </a:endParaRPr>
          </a:p>
          <a:p>
            <a:pPr eaLnBrk="0" fontAlgn="base" hangingPunct="0">
              <a:spcBef>
                <a:spcPct val="50000"/>
              </a:spcBef>
              <a:spcAft>
                <a:spcPct val="0"/>
              </a:spcAft>
            </a:pPr>
            <a:r>
              <a:rPr lang="en-GB" sz="2000" dirty="0">
                <a:solidFill>
                  <a:srgbClr val="000000"/>
                </a:solidFill>
                <a:ea typeface="Verdana" pitchFamily="34" charset="0"/>
                <a:cs typeface="Verdana" pitchFamily="34" charset="0"/>
              </a:rPr>
              <a:t>Scottish Transitions Forum meeting ‘Unequal lives, unjust deaths’, Glasgow, June 2014</a:t>
            </a:r>
            <a:endParaRPr lang="en-US" sz="2000"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bwMode="auto">
          <a:xfrm>
            <a:off x="755576" y="2492896"/>
            <a:ext cx="2736304" cy="0"/>
          </a:xfrm>
          <a:prstGeom prst="straightConnector1">
            <a:avLst/>
          </a:prstGeom>
          <a:solidFill>
            <a:schemeClr val="accent1"/>
          </a:solidFill>
          <a:ln w="444500" cap="flat" cmpd="sng" algn="ctr">
            <a:solidFill>
              <a:srgbClr val="00B050"/>
            </a:solidFill>
            <a:prstDash val="solid"/>
            <a:round/>
            <a:headEnd type="none" w="med" len="med"/>
            <a:tailEnd type="triangle" w="sm" len="sm"/>
          </a:ln>
          <a:effectLst/>
        </p:spPr>
      </p:cxnSp>
      <p:cxnSp>
        <p:nvCxnSpPr>
          <p:cNvPr id="6" name="Straight Arrow Connector 5"/>
          <p:cNvCxnSpPr/>
          <p:nvPr/>
        </p:nvCxnSpPr>
        <p:spPr bwMode="auto">
          <a:xfrm flipH="1">
            <a:off x="3491880" y="2492896"/>
            <a:ext cx="3600400" cy="0"/>
          </a:xfrm>
          <a:prstGeom prst="straightConnector1">
            <a:avLst/>
          </a:prstGeom>
          <a:solidFill>
            <a:schemeClr val="accent1"/>
          </a:solidFill>
          <a:ln w="444500" cap="flat" cmpd="sng" algn="ctr">
            <a:solidFill>
              <a:srgbClr val="FF0000"/>
            </a:solidFill>
            <a:prstDash val="solid"/>
            <a:round/>
            <a:headEnd type="none" w="med" len="med"/>
            <a:tailEnd type="triangle" w="sm" len="sm"/>
          </a:ln>
          <a:effectLst/>
        </p:spPr>
      </p:cxnSp>
      <p:graphicFrame>
        <p:nvGraphicFramePr>
          <p:cNvPr id="9" name="Table 8"/>
          <p:cNvGraphicFramePr>
            <a:graphicFrameLocks noGrp="1"/>
          </p:cNvGraphicFramePr>
          <p:nvPr/>
        </p:nvGraphicFramePr>
        <p:xfrm>
          <a:off x="170188" y="3573016"/>
          <a:ext cx="8973812" cy="2590800"/>
        </p:xfrm>
        <a:graphic>
          <a:graphicData uri="http://schemas.openxmlformats.org/drawingml/2006/table">
            <a:tbl>
              <a:tblPr firstRow="1" bandRow="1">
                <a:tableStyleId>{5C22544A-7EE6-4342-B048-85BDC9FD1C3A}</a:tableStyleId>
              </a:tblPr>
              <a:tblGrid>
                <a:gridCol w="2196000"/>
                <a:gridCol w="1694453"/>
                <a:gridCol w="1694453"/>
                <a:gridCol w="1694453"/>
                <a:gridCol w="1694453"/>
              </a:tblGrid>
              <a:tr h="298832">
                <a:tc>
                  <a:txBody>
                    <a:bodyPr/>
                    <a:lstStyle/>
                    <a:p>
                      <a:r>
                        <a:rPr lang="en-GB" sz="3000" dirty="0" smtClean="0">
                          <a:solidFill>
                            <a:schemeClr val="tx1">
                              <a:lumMod val="95000"/>
                              <a:lumOff val="5000"/>
                            </a:schemeClr>
                          </a:solidFill>
                        </a:rPr>
                        <a:t>Surveyed</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P7</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S2</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S4</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19</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832">
                <a:tc>
                  <a:txBody>
                    <a:bodyPr/>
                    <a:lstStyle/>
                    <a:p>
                      <a:r>
                        <a:rPr lang="en-GB" sz="1600" dirty="0" smtClean="0">
                          <a:solidFill>
                            <a:schemeClr val="tx1">
                              <a:lumMod val="95000"/>
                              <a:lumOff val="5000"/>
                            </a:schemeClr>
                          </a:solidFill>
                        </a:rPr>
                        <a:t>Measures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lumMod val="95000"/>
                              <a:lumOff val="5000"/>
                            </a:schemeClr>
                          </a:solidFill>
                        </a:rPr>
                        <a:t>Recalled</a:t>
                      </a:r>
                      <a:r>
                        <a:rPr lang="en-GB" sz="1600" b="1" baseline="0" dirty="0" smtClean="0">
                          <a:solidFill>
                            <a:schemeClr val="tx1">
                              <a:lumMod val="95000"/>
                              <a:lumOff val="5000"/>
                            </a:schemeClr>
                          </a:solidFill>
                        </a:rPr>
                        <a:t> transition</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baseline="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a:t>
                      </a:r>
                      <a:r>
                        <a:rPr lang="en-GB" sz="1600" b="1" baseline="0" dirty="0" smtClean="0">
                          <a:solidFill>
                            <a:schemeClr val="tx1">
                              <a:lumMod val="95000"/>
                              <a:lumOff val="5000"/>
                            </a:schemeClr>
                          </a:solidFill>
                        </a:rPr>
                        <a:t> &amp; achievement</a:t>
                      </a:r>
                      <a:endParaRPr lang="en-GB" sz="1600" b="1" dirty="0" smtClean="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 &amp; achievement</a:t>
                      </a:r>
                      <a:endParaRPr lang="en-GB" sz="16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3" name="Straight Arrow Connector 12"/>
          <p:cNvCxnSpPr/>
          <p:nvPr/>
        </p:nvCxnSpPr>
        <p:spPr bwMode="auto">
          <a:xfrm flipV="1">
            <a:off x="28438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6440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V="1">
            <a:off x="6156176"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8172400"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sp>
        <p:nvSpPr>
          <p:cNvPr id="17" name="Oval 16"/>
          <p:cNvSpPr/>
          <p:nvPr/>
        </p:nvSpPr>
        <p:spPr bwMode="auto">
          <a:xfrm>
            <a:off x="2267744" y="4005064"/>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18" name="Oval 17"/>
          <p:cNvSpPr/>
          <p:nvPr/>
        </p:nvSpPr>
        <p:spPr bwMode="auto">
          <a:xfrm>
            <a:off x="3851920" y="4005064"/>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19" name="Oval 18"/>
          <p:cNvSpPr/>
          <p:nvPr/>
        </p:nvSpPr>
        <p:spPr bwMode="auto">
          <a:xfrm>
            <a:off x="3923928" y="4797152"/>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0" name="Oval 19"/>
          <p:cNvSpPr/>
          <p:nvPr/>
        </p:nvSpPr>
        <p:spPr bwMode="auto">
          <a:xfrm>
            <a:off x="3923928" y="5517232"/>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1" name="Oval 20"/>
          <p:cNvSpPr/>
          <p:nvPr/>
        </p:nvSpPr>
        <p:spPr bwMode="auto">
          <a:xfrm>
            <a:off x="7343800" y="4005064"/>
            <a:ext cx="1800200" cy="864096"/>
          </a:xfrm>
          <a:prstGeom prst="ellipse">
            <a:avLst/>
          </a:prstGeom>
          <a:solidFill>
            <a:srgbClr val="871E69">
              <a:alpha val="25000"/>
            </a:srgbClr>
          </a:solid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2" name="TextBox 21"/>
          <p:cNvSpPr txBox="1"/>
          <p:nvPr/>
        </p:nvSpPr>
        <p:spPr>
          <a:xfrm>
            <a:off x="827584" y="2276872"/>
            <a:ext cx="1728192"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Primary</a:t>
            </a:r>
            <a:endParaRPr lang="en-GB" sz="2400" b="1" dirty="0">
              <a:solidFill>
                <a:srgbClr val="000000"/>
              </a:solidFill>
              <a:ea typeface="Verdana" pitchFamily="34" charset="0"/>
              <a:cs typeface="Verdana" pitchFamily="34" charset="0"/>
            </a:endParaRPr>
          </a:p>
        </p:txBody>
      </p:sp>
      <p:sp>
        <p:nvSpPr>
          <p:cNvPr id="23" name="TextBox 22"/>
          <p:cNvSpPr txBox="1"/>
          <p:nvPr/>
        </p:nvSpPr>
        <p:spPr>
          <a:xfrm>
            <a:off x="4427984" y="2276872"/>
            <a:ext cx="2160240"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Secondary</a:t>
            </a:r>
            <a:endParaRPr lang="en-GB" sz="24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Recalled transition concerns – two types</a:t>
            </a:r>
            <a:endParaRPr lang="en-GB" b="1" dirty="0"/>
          </a:p>
        </p:txBody>
      </p:sp>
      <p:graphicFrame>
        <p:nvGraphicFramePr>
          <p:cNvPr id="4" name="Content Placeholder 3"/>
          <p:cNvGraphicFramePr>
            <a:graphicFrameLocks noGrp="1"/>
          </p:cNvGraphicFramePr>
          <p:nvPr>
            <p:ph idx="1"/>
          </p:nvPr>
        </p:nvGraphicFramePr>
        <p:xfrm>
          <a:off x="755576" y="2060848"/>
          <a:ext cx="7772400" cy="4320000"/>
        </p:xfrm>
        <a:graphic>
          <a:graphicData uri="http://schemas.openxmlformats.org/drawingml/2006/table">
            <a:tbl>
              <a:tblPr firstRow="1" bandRow="1">
                <a:tableStyleId>{5C22544A-7EE6-4342-B048-85BDC9FD1C3A}</a:tableStyleId>
              </a:tblPr>
              <a:tblGrid>
                <a:gridCol w="3886200"/>
                <a:gridCol w="3886200"/>
              </a:tblGrid>
              <a:tr h="720000">
                <a:tc>
                  <a:txBody>
                    <a:bodyPr/>
                    <a:lstStyle/>
                    <a:p>
                      <a:r>
                        <a:rPr lang="en-GB" sz="2400" dirty="0" smtClean="0">
                          <a:solidFill>
                            <a:schemeClr val="bg1">
                              <a:lumMod val="75000"/>
                            </a:schemeClr>
                          </a:solidFill>
                        </a:rPr>
                        <a:t>School concerns</a:t>
                      </a:r>
                      <a:endParaRPr lang="en-GB" sz="2400" dirty="0">
                        <a:solidFill>
                          <a:schemeClr val="bg1">
                            <a:lumMod val="75000"/>
                          </a:schemeClr>
                        </a:solidFill>
                      </a:endParaRPr>
                    </a:p>
                  </a:txBody>
                  <a:tcPr>
                    <a:solidFill>
                      <a:schemeClr val="bg1"/>
                    </a:solidFill>
                  </a:tcPr>
                </a:tc>
                <a:tc>
                  <a:txBody>
                    <a:bodyPr/>
                    <a:lstStyle/>
                    <a:p>
                      <a:r>
                        <a:rPr lang="en-GB" sz="2400" dirty="0" smtClean="0">
                          <a:solidFill>
                            <a:schemeClr val="bg1">
                              <a:lumMod val="75000"/>
                            </a:schemeClr>
                          </a:solidFill>
                        </a:rPr>
                        <a:t>Peer concerns</a:t>
                      </a:r>
                      <a:endParaRPr lang="en-GB" sz="2400" dirty="0">
                        <a:solidFill>
                          <a:schemeClr val="bg1">
                            <a:lumMod val="7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bg1">
                              <a:lumMod val="75000"/>
                            </a:schemeClr>
                          </a:solidFill>
                        </a:rPr>
                        <a:t> school size</a:t>
                      </a:r>
                      <a:endParaRPr lang="en-GB" sz="2400" dirty="0">
                        <a:solidFill>
                          <a:schemeClr val="bg1">
                            <a:lumMod val="75000"/>
                          </a:schemeClr>
                        </a:solidFill>
                      </a:endParaRPr>
                    </a:p>
                  </a:txBody>
                  <a:tcPr>
                    <a:solidFill>
                      <a:schemeClr val="bg1"/>
                    </a:solidFill>
                  </a:tcPr>
                </a:tc>
                <a:tc>
                  <a:txBody>
                    <a:bodyPr/>
                    <a:lstStyle/>
                    <a:p>
                      <a:pPr>
                        <a:buFont typeface="Arial" pitchFamily="34" charset="0"/>
                        <a:buChar char="•"/>
                      </a:pPr>
                      <a:r>
                        <a:rPr lang="en-GB" sz="2400" dirty="0" smtClean="0">
                          <a:solidFill>
                            <a:schemeClr val="bg1">
                              <a:lumMod val="75000"/>
                            </a:schemeClr>
                          </a:solidFill>
                        </a:rPr>
                        <a:t> older kids</a:t>
                      </a:r>
                      <a:endParaRPr lang="en-GB" sz="2400" dirty="0">
                        <a:solidFill>
                          <a:schemeClr val="bg1">
                            <a:lumMod val="7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bg1">
                              <a:lumMod val="75000"/>
                            </a:schemeClr>
                          </a:solidFill>
                        </a:rPr>
                        <a:t> timetable</a:t>
                      </a:r>
                      <a:endParaRPr lang="en-GB" sz="2400" dirty="0">
                        <a:solidFill>
                          <a:schemeClr val="bg1">
                            <a:lumMod val="75000"/>
                          </a:schemeClr>
                        </a:solidFill>
                      </a:endParaRPr>
                    </a:p>
                  </a:txBody>
                  <a:tcPr>
                    <a:solidFill>
                      <a:schemeClr val="bg1"/>
                    </a:solidFill>
                  </a:tcPr>
                </a:tc>
                <a:tc>
                  <a:txBody>
                    <a:bodyPr/>
                    <a:lstStyle/>
                    <a:p>
                      <a:pPr>
                        <a:buFont typeface="Arial" pitchFamily="34" charset="0"/>
                        <a:buChar char="•"/>
                      </a:pPr>
                      <a:r>
                        <a:rPr lang="en-GB" sz="2400" dirty="0" smtClean="0">
                          <a:solidFill>
                            <a:schemeClr val="bg1">
                              <a:lumMod val="75000"/>
                            </a:schemeClr>
                          </a:solidFill>
                        </a:rPr>
                        <a:t> bullying</a:t>
                      </a:r>
                      <a:endParaRPr lang="en-GB" sz="2400" dirty="0">
                        <a:solidFill>
                          <a:schemeClr val="bg1">
                            <a:lumMod val="7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bg1">
                              <a:lumMod val="75000"/>
                            </a:schemeClr>
                          </a:solidFill>
                        </a:rPr>
                        <a:t> work volume</a:t>
                      </a:r>
                      <a:endParaRPr lang="en-GB" sz="2400" dirty="0">
                        <a:solidFill>
                          <a:schemeClr val="bg1">
                            <a:lumMod val="75000"/>
                          </a:schemeClr>
                        </a:solidFill>
                      </a:endParaRPr>
                    </a:p>
                  </a:txBody>
                  <a:tcPr>
                    <a:solidFill>
                      <a:schemeClr val="bg1"/>
                    </a:solidFill>
                  </a:tcPr>
                </a:tc>
                <a:tc>
                  <a:txBody>
                    <a:bodyPr/>
                    <a:lstStyle/>
                    <a:p>
                      <a:pPr>
                        <a:buFont typeface="Arial" pitchFamily="34" charset="0"/>
                        <a:buChar char="•"/>
                      </a:pPr>
                      <a:r>
                        <a:rPr lang="en-GB" sz="2400" dirty="0" smtClean="0">
                          <a:solidFill>
                            <a:schemeClr val="bg1">
                              <a:lumMod val="75000"/>
                            </a:schemeClr>
                          </a:solidFill>
                        </a:rPr>
                        <a:t> mixing</a:t>
                      </a:r>
                      <a:endParaRPr lang="en-GB" sz="2400" dirty="0">
                        <a:solidFill>
                          <a:schemeClr val="bg1">
                            <a:lumMod val="7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bg1">
                              <a:lumMod val="75000"/>
                            </a:schemeClr>
                          </a:solidFill>
                        </a:rPr>
                        <a:t> different teachers</a:t>
                      </a:r>
                      <a:endParaRPr lang="en-GB" sz="2400" dirty="0">
                        <a:solidFill>
                          <a:schemeClr val="bg1">
                            <a:lumMod val="75000"/>
                          </a:schemeClr>
                        </a:solidFill>
                      </a:endParaRPr>
                    </a:p>
                  </a:txBody>
                  <a:tcPr>
                    <a:solidFill>
                      <a:schemeClr val="bg1"/>
                    </a:solidFill>
                  </a:tcPr>
                </a:tc>
                <a:tc>
                  <a:txBody>
                    <a:bodyPr/>
                    <a:lstStyle/>
                    <a:p>
                      <a:pPr>
                        <a:buFont typeface="Arial" pitchFamily="34" charset="0"/>
                        <a:buChar char="•"/>
                      </a:pPr>
                      <a:r>
                        <a:rPr lang="en-GB" sz="2400" dirty="0" smtClean="0">
                          <a:solidFill>
                            <a:schemeClr val="bg1">
                              <a:lumMod val="75000"/>
                            </a:schemeClr>
                          </a:solidFill>
                        </a:rPr>
                        <a:t> new friends</a:t>
                      </a:r>
                      <a:endParaRPr lang="en-GB" sz="2400" dirty="0">
                        <a:solidFill>
                          <a:schemeClr val="bg1">
                            <a:lumMod val="75000"/>
                          </a:schemeClr>
                        </a:solidFill>
                      </a:endParaRPr>
                    </a:p>
                  </a:txBody>
                  <a:tcPr>
                    <a:solidFill>
                      <a:schemeClr val="bg1"/>
                    </a:solidFill>
                  </a:tcPr>
                </a:tc>
              </a:tr>
              <a:tr h="720000">
                <a:tc>
                  <a:txBody>
                    <a:bodyPr/>
                    <a:lstStyle/>
                    <a:p>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24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Recalled transition concerns – two types</a:t>
            </a:r>
            <a:endParaRPr lang="en-GB" b="1" dirty="0"/>
          </a:p>
        </p:txBody>
      </p:sp>
      <p:graphicFrame>
        <p:nvGraphicFramePr>
          <p:cNvPr id="4" name="Content Placeholder 3"/>
          <p:cNvGraphicFramePr>
            <a:graphicFrameLocks noGrp="1"/>
          </p:cNvGraphicFramePr>
          <p:nvPr>
            <p:ph idx="1"/>
          </p:nvPr>
        </p:nvGraphicFramePr>
        <p:xfrm>
          <a:off x="755576" y="2060848"/>
          <a:ext cx="7772400" cy="4320000"/>
        </p:xfrm>
        <a:graphic>
          <a:graphicData uri="http://schemas.openxmlformats.org/drawingml/2006/table">
            <a:tbl>
              <a:tblPr firstRow="1" bandRow="1">
                <a:tableStyleId>{5C22544A-7EE6-4342-B048-85BDC9FD1C3A}</a:tableStyleId>
              </a:tblPr>
              <a:tblGrid>
                <a:gridCol w="3886200"/>
                <a:gridCol w="3886200"/>
              </a:tblGrid>
              <a:tr h="720000">
                <a:tc>
                  <a:txBody>
                    <a:bodyPr/>
                    <a:lstStyle/>
                    <a:p>
                      <a:r>
                        <a:rPr lang="en-GB" sz="2400" dirty="0" smtClean="0">
                          <a:solidFill>
                            <a:schemeClr val="tx1">
                              <a:lumMod val="95000"/>
                              <a:lumOff val="5000"/>
                            </a:schemeClr>
                          </a:solidFill>
                        </a:rPr>
                        <a:t>School concerns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bg1">
                              <a:lumMod val="75000"/>
                            </a:schemeClr>
                          </a:solidFill>
                        </a:rPr>
                        <a:t>Peer concerns</a:t>
                      </a:r>
                      <a:endParaRPr lang="en-GB" sz="2400" dirty="0">
                        <a:solidFill>
                          <a:schemeClr val="bg1">
                            <a:lumMod val="7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tx1">
                              <a:lumMod val="95000"/>
                              <a:lumOff val="5000"/>
                            </a:schemeClr>
                          </a:solidFill>
                        </a:rPr>
                        <a:t> school size</a:t>
                      </a:r>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Char char="•"/>
                      </a:pPr>
                      <a:r>
                        <a:rPr lang="en-GB" sz="2400" dirty="0" smtClean="0">
                          <a:solidFill>
                            <a:schemeClr val="bg1">
                              <a:lumMod val="75000"/>
                            </a:schemeClr>
                          </a:solidFill>
                        </a:rPr>
                        <a:t> older kids</a:t>
                      </a:r>
                      <a:endParaRPr lang="en-GB" sz="2400" dirty="0">
                        <a:solidFill>
                          <a:schemeClr val="bg1">
                            <a:lumMod val="7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tx1">
                              <a:lumMod val="95000"/>
                              <a:lumOff val="5000"/>
                            </a:schemeClr>
                          </a:solidFill>
                        </a:rPr>
                        <a:t> timetable</a:t>
                      </a:r>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Char char="•"/>
                      </a:pPr>
                      <a:r>
                        <a:rPr lang="en-GB" sz="2400" dirty="0" smtClean="0">
                          <a:solidFill>
                            <a:schemeClr val="bg1">
                              <a:lumMod val="75000"/>
                            </a:schemeClr>
                          </a:solidFill>
                        </a:rPr>
                        <a:t> bullying</a:t>
                      </a:r>
                      <a:endParaRPr lang="en-GB" sz="2400" dirty="0">
                        <a:solidFill>
                          <a:schemeClr val="bg1">
                            <a:lumMod val="7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tx1">
                              <a:lumMod val="95000"/>
                              <a:lumOff val="5000"/>
                            </a:schemeClr>
                          </a:solidFill>
                        </a:rPr>
                        <a:t> work volume</a:t>
                      </a:r>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Char char="•"/>
                      </a:pPr>
                      <a:r>
                        <a:rPr lang="en-GB" sz="2400" dirty="0" smtClean="0">
                          <a:solidFill>
                            <a:schemeClr val="bg1">
                              <a:lumMod val="75000"/>
                            </a:schemeClr>
                          </a:solidFill>
                        </a:rPr>
                        <a:t> mixing</a:t>
                      </a:r>
                      <a:endParaRPr lang="en-GB" sz="2400" dirty="0">
                        <a:solidFill>
                          <a:schemeClr val="bg1">
                            <a:lumMod val="7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tx1">
                              <a:lumMod val="95000"/>
                              <a:lumOff val="5000"/>
                            </a:schemeClr>
                          </a:solidFill>
                        </a:rPr>
                        <a:t> different teachers</a:t>
                      </a:r>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Char char="•"/>
                      </a:pPr>
                      <a:r>
                        <a:rPr lang="en-GB" sz="2400" dirty="0" smtClean="0">
                          <a:solidFill>
                            <a:schemeClr val="bg1">
                              <a:lumMod val="75000"/>
                            </a:schemeClr>
                          </a:solidFill>
                        </a:rPr>
                        <a:t> new friends</a:t>
                      </a:r>
                      <a:endParaRPr lang="en-GB" sz="2400" dirty="0">
                        <a:solidFill>
                          <a:schemeClr val="bg1">
                            <a:lumMod val="75000"/>
                          </a:schemeClr>
                        </a:solidFill>
                      </a:endParaRPr>
                    </a:p>
                  </a:txBody>
                  <a:tcPr>
                    <a:solidFill>
                      <a:schemeClr val="bg1"/>
                    </a:solidFill>
                  </a:tcPr>
                </a:tc>
              </a:tr>
              <a:tr h="720000">
                <a:tc>
                  <a:txBody>
                    <a:bodyPr/>
                    <a:lstStyle/>
                    <a:p>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24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Recalled transition concerns – two types</a:t>
            </a:r>
            <a:endParaRPr lang="en-GB" b="1" dirty="0"/>
          </a:p>
        </p:txBody>
      </p:sp>
      <p:graphicFrame>
        <p:nvGraphicFramePr>
          <p:cNvPr id="4" name="Content Placeholder 3"/>
          <p:cNvGraphicFramePr>
            <a:graphicFrameLocks noGrp="1"/>
          </p:cNvGraphicFramePr>
          <p:nvPr>
            <p:ph idx="1"/>
          </p:nvPr>
        </p:nvGraphicFramePr>
        <p:xfrm>
          <a:off x="755576" y="2060848"/>
          <a:ext cx="7772400" cy="4320000"/>
        </p:xfrm>
        <a:graphic>
          <a:graphicData uri="http://schemas.openxmlformats.org/drawingml/2006/table">
            <a:tbl>
              <a:tblPr firstRow="1" bandRow="1">
                <a:tableStyleId>{5C22544A-7EE6-4342-B048-85BDC9FD1C3A}</a:tableStyleId>
              </a:tblPr>
              <a:tblGrid>
                <a:gridCol w="3886200"/>
                <a:gridCol w="3886200"/>
              </a:tblGrid>
              <a:tr h="720000">
                <a:tc>
                  <a:txBody>
                    <a:bodyPr/>
                    <a:lstStyle/>
                    <a:p>
                      <a:r>
                        <a:rPr lang="en-GB" sz="2400" dirty="0" smtClean="0">
                          <a:solidFill>
                            <a:schemeClr val="tx1">
                              <a:lumMod val="95000"/>
                              <a:lumOff val="5000"/>
                            </a:schemeClr>
                          </a:solidFill>
                        </a:rPr>
                        <a:t>School concerns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Peer concerns</a:t>
                      </a:r>
                      <a:endParaRPr lang="en-GB" sz="2400" dirty="0">
                        <a:solidFill>
                          <a:schemeClr val="tx1">
                            <a:lumMod val="95000"/>
                            <a:lumOff val="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tx1">
                              <a:lumMod val="95000"/>
                              <a:lumOff val="5000"/>
                            </a:schemeClr>
                          </a:solidFill>
                        </a:rPr>
                        <a:t> school size</a:t>
                      </a:r>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Char char="•"/>
                      </a:pPr>
                      <a:r>
                        <a:rPr lang="en-GB" sz="2400" dirty="0" smtClean="0">
                          <a:solidFill>
                            <a:schemeClr val="tx1">
                              <a:lumMod val="95000"/>
                              <a:lumOff val="5000"/>
                            </a:schemeClr>
                          </a:solidFill>
                        </a:rPr>
                        <a:t> older kids</a:t>
                      </a:r>
                      <a:endParaRPr lang="en-GB" sz="2400" dirty="0">
                        <a:solidFill>
                          <a:schemeClr val="tx1">
                            <a:lumMod val="95000"/>
                            <a:lumOff val="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tx1">
                              <a:lumMod val="95000"/>
                              <a:lumOff val="5000"/>
                            </a:schemeClr>
                          </a:solidFill>
                        </a:rPr>
                        <a:t> timetable</a:t>
                      </a:r>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Char char="•"/>
                      </a:pPr>
                      <a:r>
                        <a:rPr lang="en-GB" sz="2400" dirty="0" smtClean="0">
                          <a:solidFill>
                            <a:schemeClr val="tx1">
                              <a:lumMod val="95000"/>
                              <a:lumOff val="5000"/>
                            </a:schemeClr>
                          </a:solidFill>
                        </a:rPr>
                        <a:t> bullying</a:t>
                      </a:r>
                      <a:endParaRPr lang="en-GB" sz="2400" dirty="0">
                        <a:solidFill>
                          <a:schemeClr val="tx1">
                            <a:lumMod val="95000"/>
                            <a:lumOff val="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tx1">
                              <a:lumMod val="95000"/>
                              <a:lumOff val="5000"/>
                            </a:schemeClr>
                          </a:solidFill>
                        </a:rPr>
                        <a:t> work volume</a:t>
                      </a:r>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Char char="•"/>
                      </a:pPr>
                      <a:r>
                        <a:rPr lang="en-GB" sz="2400" dirty="0" smtClean="0">
                          <a:solidFill>
                            <a:schemeClr val="tx1">
                              <a:lumMod val="95000"/>
                              <a:lumOff val="5000"/>
                            </a:schemeClr>
                          </a:solidFill>
                        </a:rPr>
                        <a:t> mixing</a:t>
                      </a:r>
                      <a:endParaRPr lang="en-GB" sz="2400" dirty="0">
                        <a:solidFill>
                          <a:schemeClr val="tx1">
                            <a:lumMod val="95000"/>
                            <a:lumOff val="5000"/>
                          </a:schemeClr>
                        </a:solidFill>
                      </a:endParaRPr>
                    </a:p>
                  </a:txBody>
                  <a:tcPr>
                    <a:solidFill>
                      <a:schemeClr val="bg1"/>
                    </a:solidFill>
                  </a:tcPr>
                </a:tc>
              </a:tr>
              <a:tr h="720000">
                <a:tc>
                  <a:txBody>
                    <a:bodyPr/>
                    <a:lstStyle/>
                    <a:p>
                      <a:pPr>
                        <a:buFont typeface="Arial" pitchFamily="34" charset="0"/>
                        <a:buChar char="•"/>
                      </a:pPr>
                      <a:r>
                        <a:rPr lang="en-GB" sz="2400" dirty="0" smtClean="0">
                          <a:solidFill>
                            <a:schemeClr val="tx1">
                              <a:lumMod val="95000"/>
                              <a:lumOff val="5000"/>
                            </a:schemeClr>
                          </a:solidFill>
                        </a:rPr>
                        <a:t> different teachers</a:t>
                      </a:r>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Char char="•"/>
                      </a:pPr>
                      <a:r>
                        <a:rPr lang="en-GB" sz="2400" dirty="0" smtClean="0">
                          <a:solidFill>
                            <a:schemeClr val="tx1">
                              <a:lumMod val="95000"/>
                              <a:lumOff val="5000"/>
                            </a:schemeClr>
                          </a:solidFill>
                        </a:rPr>
                        <a:t> new friends</a:t>
                      </a:r>
                      <a:endParaRPr lang="en-GB" sz="2400" dirty="0">
                        <a:solidFill>
                          <a:schemeClr val="tx1">
                            <a:lumMod val="95000"/>
                            <a:lumOff val="5000"/>
                          </a:schemeClr>
                        </a:solidFill>
                      </a:endParaRPr>
                    </a:p>
                  </a:txBody>
                  <a:tcPr>
                    <a:solidFill>
                      <a:schemeClr val="bg1"/>
                    </a:solidFill>
                  </a:tcPr>
                </a:tc>
              </a:tr>
              <a:tr h="720000">
                <a:tc>
                  <a:txBody>
                    <a:bodyPr/>
                    <a:lstStyle/>
                    <a:p>
                      <a:endParaRPr lang="en-GB" sz="24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24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recalled transition concerns</a:t>
            </a:r>
            <a:endParaRPr lang="en-GB" b="1" dirty="0"/>
          </a:p>
        </p:txBody>
      </p:sp>
      <p:graphicFrame>
        <p:nvGraphicFramePr>
          <p:cNvPr id="4" name="Content Placeholder 3"/>
          <p:cNvGraphicFramePr>
            <a:graphicFrameLocks noGrp="1"/>
          </p:cNvGraphicFramePr>
          <p:nvPr>
            <p:ph idx="1"/>
          </p:nvPr>
        </p:nvGraphicFramePr>
        <p:xfrm>
          <a:off x="685800" y="1524000"/>
          <a:ext cx="7772400" cy="4881600"/>
        </p:xfrm>
        <a:graphic>
          <a:graphicData uri="http://schemas.openxmlformats.org/drawingml/2006/table">
            <a:tbl>
              <a:tblPr firstRow="1" bandRow="1">
                <a:tableStyleId>{5C22544A-7EE6-4342-B048-85BDC9FD1C3A}</a:tableStyleId>
              </a:tblPr>
              <a:tblGrid>
                <a:gridCol w="3886200"/>
                <a:gridCol w="3886200"/>
              </a:tblGrid>
              <a:tr h="720000">
                <a:tc>
                  <a:txBody>
                    <a:bodyPr/>
                    <a:lstStyle/>
                    <a:p>
                      <a:r>
                        <a:rPr lang="en-GB" sz="2400" dirty="0" smtClean="0">
                          <a:solidFill>
                            <a:schemeClr val="bg1">
                              <a:lumMod val="75000"/>
                            </a:schemeClr>
                          </a:solidFill>
                        </a:rPr>
                        <a:t>School concerns</a:t>
                      </a:r>
                      <a:endParaRPr lang="en-GB" sz="2400" dirty="0">
                        <a:solidFill>
                          <a:schemeClr val="bg1">
                            <a:lumMod val="75000"/>
                          </a:schemeClr>
                        </a:solidFill>
                      </a:endParaRPr>
                    </a:p>
                  </a:txBody>
                  <a:tcPr>
                    <a:solidFill>
                      <a:schemeClr val="bg1"/>
                    </a:solidFill>
                  </a:tcPr>
                </a:tc>
                <a:tc>
                  <a:txBody>
                    <a:bodyPr/>
                    <a:lstStyle/>
                    <a:p>
                      <a:r>
                        <a:rPr lang="en-GB" sz="2400" dirty="0" smtClean="0">
                          <a:solidFill>
                            <a:schemeClr val="bg1">
                              <a:lumMod val="75000"/>
                            </a:schemeClr>
                          </a:solidFill>
                        </a:rPr>
                        <a:t>Peer concerns</a:t>
                      </a:r>
                      <a:endParaRPr lang="en-GB" sz="2400" dirty="0">
                        <a:solidFill>
                          <a:schemeClr val="bg1">
                            <a:lumMod val="75000"/>
                          </a:schemeClr>
                        </a:solidFill>
                      </a:endParaRPr>
                    </a:p>
                  </a:txBody>
                  <a:tcPr>
                    <a:solidFill>
                      <a:schemeClr val="bg1"/>
                    </a:solidFill>
                  </a:tcPr>
                </a:tc>
              </a:tr>
              <a:tr h="504000">
                <a:tc>
                  <a:txBody>
                    <a:bodyPr/>
                    <a:lstStyle/>
                    <a:p>
                      <a:pPr>
                        <a:buFont typeface="Arial" pitchFamily="34" charset="0"/>
                        <a:buNone/>
                      </a:pPr>
                      <a:endParaRPr lang="en-GB" sz="1800" dirty="0" smtClean="0">
                        <a:solidFill>
                          <a:schemeClr val="bg1">
                            <a:lumMod val="75000"/>
                          </a:schemeClr>
                        </a:solidFill>
                      </a:endParaRPr>
                    </a:p>
                    <a:p>
                      <a:pPr>
                        <a:buFont typeface="Arial" pitchFamily="34" charset="0"/>
                        <a:buNone/>
                      </a:pPr>
                      <a:endParaRPr lang="en-GB" sz="1800" dirty="0" smtClean="0">
                        <a:solidFill>
                          <a:schemeClr val="bg1">
                            <a:lumMod val="75000"/>
                          </a:schemeClr>
                        </a:solidFill>
                      </a:endParaRPr>
                    </a:p>
                    <a:p>
                      <a:pPr>
                        <a:buFont typeface="Arial" pitchFamily="34" charset="0"/>
                        <a:buNone/>
                      </a:pPr>
                      <a:r>
                        <a:rPr lang="en-GB" sz="1800" dirty="0" smtClean="0">
                          <a:solidFill>
                            <a:schemeClr val="bg1">
                              <a:lumMod val="75000"/>
                            </a:schemeClr>
                          </a:solidFill>
                        </a:rPr>
                        <a:t>P7 – poor maths ability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bg1">
                              <a:lumMod val="75000"/>
                            </a:schemeClr>
                          </a:solidFill>
                        </a:rPr>
                        <a:t>P7 – low self-esteem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800" dirty="0" smtClean="0">
                        <a:solidFill>
                          <a:schemeClr val="bg1">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bg1">
                              <a:lumMod val="75000"/>
                            </a:schemeClr>
                          </a:solidFill>
                        </a:rPr>
                        <a:t>S2 – class less engaged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800" dirty="0" smtClean="0">
                        <a:solidFill>
                          <a:schemeClr val="bg1">
                            <a:lumMod val="75000"/>
                          </a:schemeClr>
                        </a:solidFill>
                      </a:endParaRPr>
                    </a:p>
                    <a:p>
                      <a:pPr>
                        <a:buFont typeface="Arial" pitchFamily="34" charset="0"/>
                        <a:buChar char="•"/>
                      </a:pPr>
                      <a:endParaRPr lang="en-GB" sz="1800" dirty="0">
                        <a:solidFill>
                          <a:schemeClr val="bg1">
                            <a:lumMod val="75000"/>
                          </a:schemeClr>
                        </a:solidFill>
                      </a:endParaRPr>
                    </a:p>
                  </a:txBody>
                  <a:tcPr>
                    <a:solidFill>
                      <a:schemeClr val="bg1"/>
                    </a:solidFill>
                  </a:tcPr>
                </a:tc>
                <a:tc>
                  <a:txBody>
                    <a:bodyPr/>
                    <a:lstStyle/>
                    <a:p>
                      <a:pPr>
                        <a:buFont typeface="Arial" pitchFamily="34" charset="0"/>
                        <a:buNone/>
                      </a:pPr>
                      <a:r>
                        <a:rPr lang="en-GB" sz="1800" dirty="0" smtClean="0">
                          <a:solidFill>
                            <a:schemeClr val="bg1">
                              <a:lumMod val="75000"/>
                            </a:schemeClr>
                          </a:solidFill>
                        </a:rPr>
                        <a:t>Higher social class</a:t>
                      </a:r>
                    </a:p>
                    <a:p>
                      <a:pPr>
                        <a:buFont typeface="Arial" pitchFamily="34" charset="0"/>
                        <a:buNone/>
                      </a:pPr>
                      <a:endParaRPr lang="en-GB" sz="1800" dirty="0" smtClean="0">
                        <a:solidFill>
                          <a:schemeClr val="bg1">
                            <a:lumMod val="75000"/>
                          </a:schemeClr>
                        </a:solidFill>
                      </a:endParaRPr>
                    </a:p>
                    <a:p>
                      <a:pPr>
                        <a:buFont typeface="Arial" pitchFamily="34" charset="0"/>
                        <a:buNone/>
                      </a:pPr>
                      <a:r>
                        <a:rPr lang="en-GB" sz="1800" dirty="0" smtClean="0">
                          <a:solidFill>
                            <a:schemeClr val="bg1">
                              <a:lumMod val="75000"/>
                            </a:schemeClr>
                          </a:solidFill>
                        </a:rPr>
                        <a:t>P7 – high anxiety</a:t>
                      </a:r>
                    </a:p>
                    <a:p>
                      <a:pPr>
                        <a:buFont typeface="Arial" pitchFamily="34" charset="0"/>
                        <a:buNone/>
                      </a:pPr>
                      <a:r>
                        <a:rPr lang="en-GB" sz="1800" dirty="0" smtClean="0">
                          <a:solidFill>
                            <a:schemeClr val="bg1">
                              <a:lumMod val="75000"/>
                            </a:schemeClr>
                          </a:solidFill>
                        </a:rPr>
                        <a:t>P7 – low self-esteem</a:t>
                      </a:r>
                    </a:p>
                    <a:p>
                      <a:pPr>
                        <a:buFont typeface="Arial" pitchFamily="34" charset="0"/>
                        <a:buNone/>
                      </a:pPr>
                      <a:r>
                        <a:rPr lang="en-GB" sz="1800" dirty="0" smtClean="0">
                          <a:solidFill>
                            <a:schemeClr val="bg1">
                              <a:lumMod val="75000"/>
                            </a:schemeClr>
                          </a:solidFill>
                        </a:rPr>
                        <a:t>P7 – low aggression</a:t>
                      </a:r>
                    </a:p>
                    <a:p>
                      <a:pPr>
                        <a:buFont typeface="Arial" pitchFamily="34" charset="0"/>
                        <a:buNone/>
                      </a:pPr>
                      <a:r>
                        <a:rPr lang="en-GB" sz="1800" dirty="0" smtClean="0">
                          <a:solidFill>
                            <a:schemeClr val="bg1">
                              <a:lumMod val="75000"/>
                            </a:schemeClr>
                          </a:solidFill>
                        </a:rPr>
                        <a:t>P7 – victimised</a:t>
                      </a:r>
                    </a:p>
                    <a:p>
                      <a:pPr>
                        <a:buFont typeface="Arial" pitchFamily="34" charset="0"/>
                        <a:buNone/>
                      </a:pPr>
                      <a:r>
                        <a:rPr lang="en-GB" sz="1800" dirty="0" smtClean="0">
                          <a:solidFill>
                            <a:schemeClr val="bg1">
                              <a:lumMod val="75000"/>
                            </a:schemeClr>
                          </a:solidFill>
                        </a:rPr>
                        <a:t>P7 – less</a:t>
                      </a:r>
                      <a:r>
                        <a:rPr lang="en-GB" sz="1800" baseline="0" dirty="0" smtClean="0">
                          <a:solidFill>
                            <a:schemeClr val="bg1">
                              <a:lumMod val="75000"/>
                            </a:schemeClr>
                          </a:solidFill>
                        </a:rPr>
                        <a:t> </a:t>
                      </a:r>
                      <a:r>
                        <a:rPr lang="en-GB" sz="1800" dirty="0" smtClean="0">
                          <a:solidFill>
                            <a:schemeClr val="bg1">
                              <a:lumMod val="75000"/>
                            </a:schemeClr>
                          </a:solidFill>
                        </a:rPr>
                        <a:t>engaged</a:t>
                      </a:r>
                      <a:r>
                        <a:rPr lang="en-GB" sz="1800" baseline="0" dirty="0" smtClean="0">
                          <a:solidFill>
                            <a:schemeClr val="bg1">
                              <a:lumMod val="75000"/>
                            </a:schemeClr>
                          </a:solidFill>
                        </a:rPr>
                        <a:t> from school</a:t>
                      </a:r>
                    </a:p>
                    <a:p>
                      <a:pPr>
                        <a:buFont typeface="Arial" pitchFamily="34" charset="0"/>
                        <a:buChar char="•"/>
                      </a:pPr>
                      <a:endParaRPr lang="en-GB" sz="1800" baseline="0" dirty="0" smtClean="0">
                        <a:solidFill>
                          <a:schemeClr val="bg1">
                            <a:lumMod val="75000"/>
                          </a:schemeClr>
                        </a:solidFill>
                      </a:endParaRPr>
                    </a:p>
                    <a:p>
                      <a:pPr>
                        <a:buFont typeface="Arial" pitchFamily="34" charset="0"/>
                        <a:buNone/>
                      </a:pPr>
                      <a:r>
                        <a:rPr lang="en-GB" sz="1800" baseline="0" dirty="0" smtClean="0">
                          <a:solidFill>
                            <a:schemeClr val="bg1">
                              <a:lumMod val="75000"/>
                            </a:schemeClr>
                          </a:solidFill>
                        </a:rPr>
                        <a:t>S2 – unprepared for secondary</a:t>
                      </a:r>
                    </a:p>
                    <a:p>
                      <a:pPr>
                        <a:buFont typeface="Arial" pitchFamily="34" charset="0"/>
                        <a:buNone/>
                      </a:pPr>
                      <a:r>
                        <a:rPr lang="en-GB" sz="1800" baseline="0" dirty="0" smtClean="0">
                          <a:solidFill>
                            <a:schemeClr val="bg1">
                              <a:lumMod val="75000"/>
                            </a:schemeClr>
                          </a:solidFill>
                        </a:rPr>
                        <a:t>S2 – fewer pals at secondary</a:t>
                      </a:r>
                    </a:p>
                    <a:p>
                      <a:pPr>
                        <a:buFont typeface="Arial" pitchFamily="34" charset="0"/>
                        <a:buNone/>
                      </a:pPr>
                      <a:r>
                        <a:rPr lang="en-GB" sz="1800" baseline="0" dirty="0" smtClean="0">
                          <a:solidFill>
                            <a:schemeClr val="bg1">
                              <a:lumMod val="75000"/>
                            </a:schemeClr>
                          </a:solidFill>
                        </a:rPr>
                        <a:t>S2 – more primaries</a:t>
                      </a:r>
                    </a:p>
                    <a:p>
                      <a:pPr>
                        <a:buFont typeface="Arial" pitchFamily="34" charset="0"/>
                        <a:buChar char="•"/>
                      </a:pPr>
                      <a:endParaRPr lang="en-GB" sz="1800" baseline="0" dirty="0" smtClean="0">
                        <a:solidFill>
                          <a:schemeClr val="bg1">
                            <a:lumMod val="75000"/>
                          </a:schemeClr>
                        </a:solidFill>
                      </a:endParaRPr>
                    </a:p>
                    <a:p>
                      <a:pPr>
                        <a:buFont typeface="Arial" pitchFamily="34" charset="0"/>
                        <a:buNone/>
                      </a:pPr>
                      <a:r>
                        <a:rPr lang="en-GB" sz="1800" baseline="0" dirty="0" smtClean="0">
                          <a:solidFill>
                            <a:schemeClr val="bg1">
                              <a:lumMod val="75000"/>
                            </a:schemeClr>
                          </a:solidFill>
                        </a:rPr>
                        <a:t>S2 – class less engaged</a:t>
                      </a:r>
                      <a:endParaRPr lang="en-GB" sz="1800" dirty="0">
                        <a:solidFill>
                          <a:schemeClr val="bg1">
                            <a:lumMod val="7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recalled transition concerns</a:t>
            </a:r>
            <a:endParaRPr lang="en-GB" b="1" dirty="0"/>
          </a:p>
        </p:txBody>
      </p:sp>
      <p:graphicFrame>
        <p:nvGraphicFramePr>
          <p:cNvPr id="4" name="Content Placeholder 3"/>
          <p:cNvGraphicFramePr>
            <a:graphicFrameLocks noGrp="1"/>
          </p:cNvGraphicFramePr>
          <p:nvPr>
            <p:ph idx="1"/>
          </p:nvPr>
        </p:nvGraphicFramePr>
        <p:xfrm>
          <a:off x="685800" y="1524000"/>
          <a:ext cx="7772400" cy="4881600"/>
        </p:xfrm>
        <a:graphic>
          <a:graphicData uri="http://schemas.openxmlformats.org/drawingml/2006/table">
            <a:tbl>
              <a:tblPr firstRow="1" bandRow="1">
                <a:tableStyleId>{5C22544A-7EE6-4342-B048-85BDC9FD1C3A}</a:tableStyleId>
              </a:tblPr>
              <a:tblGrid>
                <a:gridCol w="3886200"/>
                <a:gridCol w="3886200"/>
              </a:tblGrid>
              <a:tr h="720000">
                <a:tc>
                  <a:txBody>
                    <a:bodyPr/>
                    <a:lstStyle/>
                    <a:p>
                      <a:r>
                        <a:rPr lang="en-GB" sz="2400" dirty="0" smtClean="0">
                          <a:solidFill>
                            <a:schemeClr val="tx1">
                              <a:lumMod val="95000"/>
                              <a:lumOff val="5000"/>
                            </a:schemeClr>
                          </a:solidFill>
                        </a:rPr>
                        <a:t>School concerns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bg1">
                              <a:lumMod val="75000"/>
                            </a:schemeClr>
                          </a:solidFill>
                        </a:rPr>
                        <a:t>Peer concerns</a:t>
                      </a:r>
                      <a:endParaRPr lang="en-GB" sz="2400" dirty="0">
                        <a:solidFill>
                          <a:schemeClr val="bg1">
                            <a:lumMod val="75000"/>
                          </a:schemeClr>
                        </a:solidFill>
                      </a:endParaRPr>
                    </a:p>
                  </a:txBody>
                  <a:tcPr>
                    <a:solidFill>
                      <a:schemeClr val="bg1"/>
                    </a:solidFill>
                  </a:tcPr>
                </a:tc>
              </a:tr>
              <a:tr h="504000">
                <a:tc>
                  <a:txBody>
                    <a:bodyPr/>
                    <a:lstStyle/>
                    <a:p>
                      <a:pPr>
                        <a:buFont typeface="Arial" pitchFamily="34" charset="0"/>
                        <a:buNone/>
                      </a:pPr>
                      <a:endParaRPr lang="en-GB" sz="1800" dirty="0" smtClean="0">
                        <a:solidFill>
                          <a:schemeClr val="tx1">
                            <a:lumMod val="95000"/>
                            <a:lumOff val="5000"/>
                          </a:schemeClr>
                        </a:solidFill>
                      </a:endParaRPr>
                    </a:p>
                    <a:p>
                      <a:pPr>
                        <a:buFont typeface="Arial" pitchFamily="34" charset="0"/>
                        <a:buNone/>
                      </a:pPr>
                      <a:endParaRPr lang="en-GB" sz="1800" dirty="0" smtClean="0">
                        <a:solidFill>
                          <a:schemeClr val="tx1">
                            <a:lumMod val="95000"/>
                            <a:lumOff val="5000"/>
                          </a:schemeClr>
                        </a:solidFill>
                      </a:endParaRPr>
                    </a:p>
                    <a:p>
                      <a:pPr>
                        <a:buFont typeface="Arial" pitchFamily="34" charset="0"/>
                        <a:buNone/>
                      </a:pPr>
                      <a:r>
                        <a:rPr lang="en-GB" sz="1800" dirty="0" smtClean="0">
                          <a:solidFill>
                            <a:schemeClr val="tx1">
                              <a:lumMod val="95000"/>
                              <a:lumOff val="5000"/>
                            </a:schemeClr>
                          </a:solidFill>
                        </a:rPr>
                        <a:t>P7 – poor maths ability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tx1">
                              <a:lumMod val="95000"/>
                              <a:lumOff val="5000"/>
                            </a:schemeClr>
                          </a:solidFill>
                        </a:rPr>
                        <a:t>P7 – low self-esteem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800"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tx1">
                              <a:lumMod val="95000"/>
                              <a:lumOff val="5000"/>
                            </a:schemeClr>
                          </a:solidFill>
                        </a:rPr>
                        <a:t>S2 – class less engaged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800" dirty="0" smtClean="0">
                        <a:solidFill>
                          <a:schemeClr val="tx1">
                            <a:lumMod val="95000"/>
                            <a:lumOff val="5000"/>
                          </a:schemeClr>
                        </a:solidFill>
                      </a:endParaRPr>
                    </a:p>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r>
                        <a:rPr lang="en-GB" sz="1800" dirty="0" smtClean="0">
                          <a:solidFill>
                            <a:schemeClr val="bg1">
                              <a:lumMod val="75000"/>
                            </a:schemeClr>
                          </a:solidFill>
                        </a:rPr>
                        <a:t>Higher social class</a:t>
                      </a:r>
                    </a:p>
                    <a:p>
                      <a:pPr>
                        <a:buFont typeface="Arial" pitchFamily="34" charset="0"/>
                        <a:buNone/>
                      </a:pPr>
                      <a:endParaRPr lang="en-GB" sz="1800" dirty="0" smtClean="0">
                        <a:solidFill>
                          <a:schemeClr val="bg1">
                            <a:lumMod val="75000"/>
                          </a:schemeClr>
                        </a:solidFill>
                      </a:endParaRPr>
                    </a:p>
                    <a:p>
                      <a:pPr>
                        <a:buFont typeface="Arial" pitchFamily="34" charset="0"/>
                        <a:buNone/>
                      </a:pPr>
                      <a:r>
                        <a:rPr lang="en-GB" sz="1800" dirty="0" smtClean="0">
                          <a:solidFill>
                            <a:schemeClr val="bg1">
                              <a:lumMod val="75000"/>
                            </a:schemeClr>
                          </a:solidFill>
                        </a:rPr>
                        <a:t>P7 – high anxiety</a:t>
                      </a:r>
                    </a:p>
                    <a:p>
                      <a:pPr>
                        <a:buFont typeface="Arial" pitchFamily="34" charset="0"/>
                        <a:buNone/>
                      </a:pPr>
                      <a:r>
                        <a:rPr lang="en-GB" sz="1800" dirty="0" smtClean="0">
                          <a:solidFill>
                            <a:schemeClr val="bg1">
                              <a:lumMod val="75000"/>
                            </a:schemeClr>
                          </a:solidFill>
                        </a:rPr>
                        <a:t>P7 – low self-esteem</a:t>
                      </a:r>
                    </a:p>
                    <a:p>
                      <a:pPr>
                        <a:buFont typeface="Arial" pitchFamily="34" charset="0"/>
                        <a:buNone/>
                      </a:pPr>
                      <a:r>
                        <a:rPr lang="en-GB" sz="1800" dirty="0" smtClean="0">
                          <a:solidFill>
                            <a:schemeClr val="bg1">
                              <a:lumMod val="75000"/>
                            </a:schemeClr>
                          </a:solidFill>
                        </a:rPr>
                        <a:t>P7 – low aggression</a:t>
                      </a:r>
                    </a:p>
                    <a:p>
                      <a:pPr>
                        <a:buFont typeface="Arial" pitchFamily="34" charset="0"/>
                        <a:buNone/>
                      </a:pPr>
                      <a:r>
                        <a:rPr lang="en-GB" sz="1800" dirty="0" smtClean="0">
                          <a:solidFill>
                            <a:schemeClr val="bg1">
                              <a:lumMod val="75000"/>
                            </a:schemeClr>
                          </a:solidFill>
                        </a:rPr>
                        <a:t>P7 – victimised</a:t>
                      </a:r>
                    </a:p>
                    <a:p>
                      <a:pPr>
                        <a:buFont typeface="Arial" pitchFamily="34" charset="0"/>
                        <a:buNone/>
                      </a:pPr>
                      <a:r>
                        <a:rPr lang="en-GB" sz="1800" dirty="0" smtClean="0">
                          <a:solidFill>
                            <a:schemeClr val="bg1">
                              <a:lumMod val="75000"/>
                            </a:schemeClr>
                          </a:solidFill>
                        </a:rPr>
                        <a:t>P7 – less</a:t>
                      </a:r>
                      <a:r>
                        <a:rPr lang="en-GB" sz="1800" baseline="0" dirty="0" smtClean="0">
                          <a:solidFill>
                            <a:schemeClr val="bg1">
                              <a:lumMod val="75000"/>
                            </a:schemeClr>
                          </a:solidFill>
                        </a:rPr>
                        <a:t> </a:t>
                      </a:r>
                      <a:r>
                        <a:rPr lang="en-GB" sz="1800" dirty="0" smtClean="0">
                          <a:solidFill>
                            <a:schemeClr val="bg1">
                              <a:lumMod val="75000"/>
                            </a:schemeClr>
                          </a:solidFill>
                        </a:rPr>
                        <a:t>engaged</a:t>
                      </a:r>
                      <a:r>
                        <a:rPr lang="en-GB" sz="1800" baseline="0" dirty="0" smtClean="0">
                          <a:solidFill>
                            <a:schemeClr val="bg1">
                              <a:lumMod val="75000"/>
                            </a:schemeClr>
                          </a:solidFill>
                        </a:rPr>
                        <a:t> from school</a:t>
                      </a:r>
                    </a:p>
                    <a:p>
                      <a:pPr>
                        <a:buFont typeface="Arial" pitchFamily="34" charset="0"/>
                        <a:buChar char="•"/>
                      </a:pPr>
                      <a:endParaRPr lang="en-GB" sz="1800" baseline="0" dirty="0" smtClean="0">
                        <a:solidFill>
                          <a:schemeClr val="bg1">
                            <a:lumMod val="75000"/>
                          </a:schemeClr>
                        </a:solidFill>
                      </a:endParaRPr>
                    </a:p>
                    <a:p>
                      <a:pPr>
                        <a:buFont typeface="Arial" pitchFamily="34" charset="0"/>
                        <a:buNone/>
                      </a:pPr>
                      <a:r>
                        <a:rPr lang="en-GB" sz="1800" baseline="0" dirty="0" smtClean="0">
                          <a:solidFill>
                            <a:schemeClr val="bg1">
                              <a:lumMod val="75000"/>
                            </a:schemeClr>
                          </a:solidFill>
                        </a:rPr>
                        <a:t>S2 – unprepared for secondary</a:t>
                      </a:r>
                    </a:p>
                    <a:p>
                      <a:pPr>
                        <a:buFont typeface="Arial" pitchFamily="34" charset="0"/>
                        <a:buNone/>
                      </a:pPr>
                      <a:r>
                        <a:rPr lang="en-GB" sz="1800" baseline="0" dirty="0" smtClean="0">
                          <a:solidFill>
                            <a:schemeClr val="bg1">
                              <a:lumMod val="75000"/>
                            </a:schemeClr>
                          </a:solidFill>
                        </a:rPr>
                        <a:t>S2 – fewer pals at secondary</a:t>
                      </a:r>
                    </a:p>
                    <a:p>
                      <a:pPr>
                        <a:buFont typeface="Arial" pitchFamily="34" charset="0"/>
                        <a:buNone/>
                      </a:pPr>
                      <a:r>
                        <a:rPr lang="en-GB" sz="1800" baseline="0" dirty="0" smtClean="0">
                          <a:solidFill>
                            <a:schemeClr val="bg1">
                              <a:lumMod val="75000"/>
                            </a:schemeClr>
                          </a:solidFill>
                        </a:rPr>
                        <a:t>S2 – more primaries</a:t>
                      </a:r>
                    </a:p>
                    <a:p>
                      <a:pPr>
                        <a:buFont typeface="Arial" pitchFamily="34" charset="0"/>
                        <a:buChar char="•"/>
                      </a:pPr>
                      <a:endParaRPr lang="en-GB" sz="1800" baseline="0" dirty="0" smtClean="0">
                        <a:solidFill>
                          <a:schemeClr val="bg1">
                            <a:lumMod val="75000"/>
                          </a:schemeClr>
                        </a:solidFill>
                      </a:endParaRPr>
                    </a:p>
                    <a:p>
                      <a:pPr>
                        <a:buFont typeface="Arial" pitchFamily="34" charset="0"/>
                        <a:buNone/>
                      </a:pPr>
                      <a:r>
                        <a:rPr lang="en-GB" sz="1800" baseline="0" dirty="0" smtClean="0">
                          <a:solidFill>
                            <a:schemeClr val="bg1">
                              <a:lumMod val="75000"/>
                            </a:schemeClr>
                          </a:solidFill>
                        </a:rPr>
                        <a:t>S2 – class less engaged</a:t>
                      </a:r>
                      <a:endParaRPr lang="en-GB" sz="1800" dirty="0">
                        <a:solidFill>
                          <a:schemeClr val="bg1">
                            <a:lumMod val="7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recalled transition concerns</a:t>
            </a:r>
            <a:endParaRPr lang="en-GB" b="1" dirty="0"/>
          </a:p>
        </p:txBody>
      </p:sp>
      <p:graphicFrame>
        <p:nvGraphicFramePr>
          <p:cNvPr id="4" name="Content Placeholder 3"/>
          <p:cNvGraphicFramePr>
            <a:graphicFrameLocks noGrp="1"/>
          </p:cNvGraphicFramePr>
          <p:nvPr>
            <p:ph idx="1"/>
          </p:nvPr>
        </p:nvGraphicFramePr>
        <p:xfrm>
          <a:off x="685800" y="1524000"/>
          <a:ext cx="7772400" cy="4881600"/>
        </p:xfrm>
        <a:graphic>
          <a:graphicData uri="http://schemas.openxmlformats.org/drawingml/2006/table">
            <a:tbl>
              <a:tblPr firstRow="1" bandRow="1">
                <a:tableStyleId>{5C22544A-7EE6-4342-B048-85BDC9FD1C3A}</a:tableStyleId>
              </a:tblPr>
              <a:tblGrid>
                <a:gridCol w="3886200"/>
                <a:gridCol w="3886200"/>
              </a:tblGrid>
              <a:tr h="720000">
                <a:tc>
                  <a:txBody>
                    <a:bodyPr/>
                    <a:lstStyle/>
                    <a:p>
                      <a:r>
                        <a:rPr lang="en-GB" sz="2400" dirty="0" smtClean="0">
                          <a:solidFill>
                            <a:schemeClr val="tx1">
                              <a:lumMod val="95000"/>
                              <a:lumOff val="5000"/>
                            </a:schemeClr>
                          </a:solidFill>
                        </a:rPr>
                        <a:t>School concerns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Peer concerns</a:t>
                      </a:r>
                      <a:endParaRPr lang="en-GB" sz="2400" dirty="0">
                        <a:solidFill>
                          <a:schemeClr val="tx1">
                            <a:lumMod val="95000"/>
                            <a:lumOff val="5000"/>
                          </a:schemeClr>
                        </a:solidFill>
                      </a:endParaRPr>
                    </a:p>
                  </a:txBody>
                  <a:tcPr>
                    <a:solidFill>
                      <a:schemeClr val="bg1"/>
                    </a:solidFill>
                  </a:tcPr>
                </a:tc>
              </a:tr>
              <a:tr h="504000">
                <a:tc>
                  <a:txBody>
                    <a:bodyPr/>
                    <a:lstStyle/>
                    <a:p>
                      <a:pPr>
                        <a:buFont typeface="Arial" pitchFamily="34" charset="0"/>
                        <a:buNone/>
                      </a:pPr>
                      <a:endParaRPr lang="en-GB" sz="1800" dirty="0" smtClean="0">
                        <a:solidFill>
                          <a:schemeClr val="tx1">
                            <a:lumMod val="95000"/>
                            <a:lumOff val="5000"/>
                          </a:schemeClr>
                        </a:solidFill>
                      </a:endParaRPr>
                    </a:p>
                    <a:p>
                      <a:pPr>
                        <a:buFont typeface="Arial" pitchFamily="34" charset="0"/>
                        <a:buNone/>
                      </a:pPr>
                      <a:endParaRPr lang="en-GB" sz="1800" dirty="0" smtClean="0">
                        <a:solidFill>
                          <a:schemeClr val="tx1">
                            <a:lumMod val="95000"/>
                            <a:lumOff val="5000"/>
                          </a:schemeClr>
                        </a:solidFill>
                      </a:endParaRPr>
                    </a:p>
                    <a:p>
                      <a:pPr>
                        <a:buFont typeface="Arial" pitchFamily="34" charset="0"/>
                        <a:buNone/>
                      </a:pPr>
                      <a:r>
                        <a:rPr lang="en-GB" sz="1800" dirty="0" smtClean="0">
                          <a:solidFill>
                            <a:schemeClr val="tx1">
                              <a:lumMod val="95000"/>
                              <a:lumOff val="5000"/>
                            </a:schemeClr>
                          </a:solidFill>
                        </a:rPr>
                        <a:t>P7 – poor maths ability</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tx1">
                              <a:lumMod val="95000"/>
                              <a:lumOff val="5000"/>
                            </a:schemeClr>
                          </a:solidFill>
                        </a:rPr>
                        <a:t>P7 – low self-esteem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GB" sz="1800"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tx1">
                              <a:lumMod val="95000"/>
                              <a:lumOff val="5000"/>
                            </a:schemeClr>
                          </a:solidFill>
                        </a:rPr>
                        <a:t>S2 – class less engaged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800" dirty="0" smtClean="0">
                        <a:solidFill>
                          <a:schemeClr val="tx1">
                            <a:lumMod val="95000"/>
                            <a:lumOff val="5000"/>
                          </a:schemeClr>
                        </a:solidFill>
                      </a:endParaRPr>
                    </a:p>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r>
                        <a:rPr lang="en-GB" sz="1800" dirty="0" smtClean="0">
                          <a:solidFill>
                            <a:schemeClr val="tx1">
                              <a:lumMod val="95000"/>
                              <a:lumOff val="5000"/>
                            </a:schemeClr>
                          </a:solidFill>
                        </a:rPr>
                        <a:t>Higher social class</a:t>
                      </a:r>
                    </a:p>
                    <a:p>
                      <a:pPr>
                        <a:buFont typeface="Arial" pitchFamily="34" charset="0"/>
                        <a:buNone/>
                      </a:pPr>
                      <a:endParaRPr lang="en-GB" sz="1800" dirty="0" smtClean="0">
                        <a:solidFill>
                          <a:schemeClr val="tx1">
                            <a:lumMod val="95000"/>
                            <a:lumOff val="5000"/>
                          </a:schemeClr>
                        </a:solidFill>
                      </a:endParaRPr>
                    </a:p>
                    <a:p>
                      <a:pPr>
                        <a:buFont typeface="Arial" pitchFamily="34" charset="0"/>
                        <a:buNone/>
                      </a:pPr>
                      <a:r>
                        <a:rPr lang="en-GB" sz="1800" dirty="0" smtClean="0">
                          <a:solidFill>
                            <a:schemeClr val="tx1">
                              <a:lumMod val="95000"/>
                              <a:lumOff val="5000"/>
                            </a:schemeClr>
                          </a:solidFill>
                        </a:rPr>
                        <a:t>P7 – high anxiety</a:t>
                      </a:r>
                    </a:p>
                    <a:p>
                      <a:pPr>
                        <a:buFont typeface="Arial" pitchFamily="34" charset="0"/>
                        <a:buNone/>
                      </a:pPr>
                      <a:r>
                        <a:rPr lang="en-GB" sz="1800" dirty="0" smtClean="0">
                          <a:solidFill>
                            <a:schemeClr val="tx1">
                              <a:lumMod val="95000"/>
                              <a:lumOff val="5000"/>
                            </a:schemeClr>
                          </a:solidFill>
                        </a:rPr>
                        <a:t>P7 – low self-esteem</a:t>
                      </a:r>
                    </a:p>
                    <a:p>
                      <a:pPr>
                        <a:buFont typeface="Arial" pitchFamily="34" charset="0"/>
                        <a:buNone/>
                      </a:pPr>
                      <a:r>
                        <a:rPr lang="en-GB" sz="1800" dirty="0" smtClean="0">
                          <a:solidFill>
                            <a:schemeClr val="tx1">
                              <a:lumMod val="95000"/>
                              <a:lumOff val="5000"/>
                            </a:schemeClr>
                          </a:solidFill>
                        </a:rPr>
                        <a:t>P7 – low aggression</a:t>
                      </a:r>
                    </a:p>
                    <a:p>
                      <a:pPr>
                        <a:buFont typeface="Arial" pitchFamily="34" charset="0"/>
                        <a:buNone/>
                      </a:pPr>
                      <a:r>
                        <a:rPr lang="en-GB" sz="1800" dirty="0" smtClean="0">
                          <a:solidFill>
                            <a:schemeClr val="tx1">
                              <a:lumMod val="95000"/>
                              <a:lumOff val="5000"/>
                            </a:schemeClr>
                          </a:solidFill>
                        </a:rPr>
                        <a:t>P7 – victimised</a:t>
                      </a:r>
                    </a:p>
                    <a:p>
                      <a:pPr>
                        <a:buFont typeface="Arial" pitchFamily="34" charset="0"/>
                        <a:buNone/>
                      </a:pPr>
                      <a:r>
                        <a:rPr lang="en-GB" sz="1800" dirty="0" smtClean="0">
                          <a:solidFill>
                            <a:schemeClr val="tx1">
                              <a:lumMod val="95000"/>
                              <a:lumOff val="5000"/>
                            </a:schemeClr>
                          </a:solidFill>
                        </a:rPr>
                        <a:t>P7 – less</a:t>
                      </a:r>
                      <a:r>
                        <a:rPr lang="en-GB" sz="1800" baseline="0" dirty="0" smtClean="0">
                          <a:solidFill>
                            <a:schemeClr val="tx1">
                              <a:lumMod val="95000"/>
                              <a:lumOff val="5000"/>
                            </a:schemeClr>
                          </a:solidFill>
                        </a:rPr>
                        <a:t> </a:t>
                      </a:r>
                      <a:r>
                        <a:rPr lang="en-GB" sz="1800" dirty="0" smtClean="0">
                          <a:solidFill>
                            <a:schemeClr val="tx1">
                              <a:lumMod val="95000"/>
                              <a:lumOff val="5000"/>
                            </a:schemeClr>
                          </a:solidFill>
                        </a:rPr>
                        <a:t>engaged</a:t>
                      </a:r>
                      <a:r>
                        <a:rPr lang="en-GB" sz="1800" baseline="0" dirty="0" smtClean="0">
                          <a:solidFill>
                            <a:schemeClr val="tx1">
                              <a:lumMod val="95000"/>
                              <a:lumOff val="5000"/>
                            </a:schemeClr>
                          </a:solidFill>
                        </a:rPr>
                        <a:t> from school</a:t>
                      </a:r>
                    </a:p>
                    <a:p>
                      <a:pPr>
                        <a:buFont typeface="Arial" pitchFamily="34" charset="0"/>
                        <a:buChar char="•"/>
                      </a:pPr>
                      <a:endParaRPr lang="en-GB" sz="1800" baseline="0" dirty="0" smtClean="0">
                        <a:solidFill>
                          <a:schemeClr val="tx1">
                            <a:lumMod val="95000"/>
                            <a:lumOff val="5000"/>
                          </a:schemeClr>
                        </a:solidFill>
                      </a:endParaRPr>
                    </a:p>
                    <a:p>
                      <a:pPr>
                        <a:buFont typeface="Arial" pitchFamily="34" charset="0"/>
                        <a:buNone/>
                      </a:pPr>
                      <a:r>
                        <a:rPr lang="en-GB" sz="1800" baseline="0" dirty="0" smtClean="0">
                          <a:solidFill>
                            <a:schemeClr val="tx1">
                              <a:lumMod val="95000"/>
                              <a:lumOff val="5000"/>
                            </a:schemeClr>
                          </a:solidFill>
                        </a:rPr>
                        <a:t>S2 – unprepared for secondary</a:t>
                      </a:r>
                    </a:p>
                    <a:p>
                      <a:pPr>
                        <a:buFont typeface="Arial" pitchFamily="34" charset="0"/>
                        <a:buNone/>
                      </a:pPr>
                      <a:r>
                        <a:rPr lang="en-GB" sz="1800" baseline="0" dirty="0" smtClean="0">
                          <a:solidFill>
                            <a:schemeClr val="tx1">
                              <a:lumMod val="95000"/>
                              <a:lumOff val="5000"/>
                            </a:schemeClr>
                          </a:solidFill>
                        </a:rPr>
                        <a:t>S2 – fewer pals at secondary</a:t>
                      </a:r>
                    </a:p>
                    <a:p>
                      <a:pPr>
                        <a:buFont typeface="Arial" pitchFamily="34" charset="0"/>
                        <a:buNone/>
                      </a:pPr>
                      <a:r>
                        <a:rPr lang="en-GB" sz="1800" baseline="0" dirty="0" smtClean="0">
                          <a:solidFill>
                            <a:schemeClr val="tx1">
                              <a:lumMod val="95000"/>
                              <a:lumOff val="5000"/>
                            </a:schemeClr>
                          </a:solidFill>
                        </a:rPr>
                        <a:t>S2 – more primaries</a:t>
                      </a:r>
                    </a:p>
                    <a:p>
                      <a:pPr>
                        <a:buFont typeface="Arial" pitchFamily="34" charset="0"/>
                        <a:buChar char="•"/>
                      </a:pPr>
                      <a:endParaRPr lang="en-GB" sz="1800" baseline="0" dirty="0" smtClean="0">
                        <a:solidFill>
                          <a:schemeClr val="tx1">
                            <a:lumMod val="95000"/>
                            <a:lumOff val="5000"/>
                          </a:schemeClr>
                        </a:solidFill>
                      </a:endParaRPr>
                    </a:p>
                    <a:p>
                      <a:pPr>
                        <a:buFont typeface="Arial" pitchFamily="34" charset="0"/>
                        <a:buNone/>
                      </a:pPr>
                      <a:r>
                        <a:rPr lang="en-GB" sz="1800" baseline="0" dirty="0" smtClean="0">
                          <a:solidFill>
                            <a:schemeClr val="tx1">
                              <a:lumMod val="95000"/>
                              <a:lumOff val="5000"/>
                            </a:schemeClr>
                          </a:solidFill>
                        </a:rPr>
                        <a:t>S2 – class less engaged</a:t>
                      </a:r>
                      <a:endParaRPr lang="en-GB" sz="18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S4 well-being and achievement</a:t>
            </a:r>
            <a:endParaRPr lang="en-GB" b="1" dirty="0"/>
          </a:p>
        </p:txBody>
      </p:sp>
      <p:graphicFrame>
        <p:nvGraphicFramePr>
          <p:cNvPr id="4" name="Content Placeholder 3"/>
          <p:cNvGraphicFramePr>
            <a:graphicFrameLocks noGrp="1"/>
          </p:cNvGraphicFramePr>
          <p:nvPr>
            <p:ph idx="1"/>
          </p:nvPr>
        </p:nvGraphicFramePr>
        <p:xfrm>
          <a:off x="179512" y="1556792"/>
          <a:ext cx="8854752" cy="5823840"/>
        </p:xfrm>
        <a:graphic>
          <a:graphicData uri="http://schemas.openxmlformats.org/drawingml/2006/table">
            <a:tbl>
              <a:tblPr firstRow="1" bandRow="1">
                <a:tableStyleId>{5C22544A-7EE6-4342-B048-85BDC9FD1C3A}</a:tableStyleId>
              </a:tblPr>
              <a:tblGrid>
                <a:gridCol w="2951584"/>
                <a:gridCol w="2951584"/>
                <a:gridCol w="2951584"/>
              </a:tblGrid>
              <a:tr h="720000">
                <a:tc>
                  <a:txBody>
                    <a:bodyPr/>
                    <a:lstStyle/>
                    <a:p>
                      <a:r>
                        <a:rPr lang="en-GB" sz="2400" dirty="0" smtClean="0">
                          <a:solidFill>
                            <a:schemeClr val="tx1">
                              <a:lumMod val="95000"/>
                              <a:lumOff val="5000"/>
                            </a:schemeClr>
                          </a:solidFill>
                        </a:rPr>
                        <a:t>Psychological distress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Antisocial behaviour</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Standard grades</a:t>
                      </a:r>
                      <a:endParaRPr lang="en-GB" sz="2400" dirty="0">
                        <a:solidFill>
                          <a:schemeClr val="tx1">
                            <a:lumMod val="95000"/>
                            <a:lumOff val="5000"/>
                          </a:schemeClr>
                        </a:solidFill>
                      </a:endParaRPr>
                    </a:p>
                  </a:txBody>
                  <a:tcPr>
                    <a:solidFill>
                      <a:schemeClr val="bg1"/>
                    </a:solidFill>
                  </a:tcPr>
                </a:tc>
              </a:tr>
              <a:tr h="504000">
                <a:tc>
                  <a:txBody>
                    <a:bodyPr/>
                    <a:lstStyle/>
                    <a:p>
                      <a:pPr>
                        <a:buFont typeface="Arial" pitchFamily="34" charset="0"/>
                        <a:buNone/>
                      </a:pPr>
                      <a:r>
                        <a:rPr lang="en-GB" sz="1600" b="1" u="none" dirty="0" smtClean="0">
                          <a:solidFill>
                            <a:schemeClr val="bg1">
                              <a:lumMod val="75000"/>
                            </a:schemeClr>
                          </a:solidFill>
                        </a:rPr>
                        <a:t>Worse</a:t>
                      </a:r>
                      <a:r>
                        <a:rPr lang="en-GB" sz="1600" b="1" u="none" baseline="0" dirty="0" smtClean="0">
                          <a:solidFill>
                            <a:schemeClr val="bg1">
                              <a:lumMod val="75000"/>
                            </a:schemeClr>
                          </a:solidFill>
                        </a:rPr>
                        <a:t> school transition</a:t>
                      </a:r>
                    </a:p>
                    <a:p>
                      <a:pPr>
                        <a:buFont typeface="Arial" pitchFamily="34" charset="0"/>
                        <a:buNone/>
                      </a:pPr>
                      <a:r>
                        <a:rPr lang="en-GB" sz="1600" b="1" u="none" baseline="0" dirty="0" smtClean="0">
                          <a:solidFill>
                            <a:schemeClr val="bg1">
                              <a:lumMod val="75000"/>
                            </a:schemeClr>
                          </a:solidFill>
                        </a:rPr>
                        <a:t>Worse peer transition</a:t>
                      </a:r>
                    </a:p>
                    <a:p>
                      <a:pPr>
                        <a:buFont typeface="Arial" pitchFamily="34" charset="0"/>
                        <a:buNone/>
                      </a:pPr>
                      <a:endParaRPr lang="en-GB" sz="1600" u="none" dirty="0" smtClean="0">
                        <a:solidFill>
                          <a:schemeClr val="bg1">
                            <a:lumMod val="75000"/>
                          </a:schemeClr>
                        </a:solidFill>
                      </a:endParaRPr>
                    </a:p>
                    <a:p>
                      <a:pPr>
                        <a:buFont typeface="Arial" pitchFamily="34" charset="0"/>
                        <a:buNone/>
                      </a:pPr>
                      <a:r>
                        <a:rPr lang="en-GB" sz="1600" u="none" dirty="0" smtClean="0">
                          <a:solidFill>
                            <a:schemeClr val="bg1">
                              <a:lumMod val="75000"/>
                            </a:schemeClr>
                          </a:solidFill>
                        </a:rPr>
                        <a:t>Female</a:t>
                      </a:r>
                    </a:p>
                    <a:p>
                      <a:pPr>
                        <a:buFont typeface="Arial" pitchFamily="34" charset="0"/>
                        <a:buNone/>
                      </a:pPr>
                      <a:r>
                        <a:rPr lang="en-GB" sz="1600" u="none" dirty="0" smtClean="0">
                          <a:solidFill>
                            <a:schemeClr val="bg1">
                              <a:lumMod val="75000"/>
                            </a:schemeClr>
                          </a:solidFill>
                        </a:rPr>
                        <a:t>High parental control</a:t>
                      </a:r>
                    </a:p>
                    <a:p>
                      <a:pPr>
                        <a:buFont typeface="Arial" pitchFamily="34" charset="0"/>
                        <a:buNone/>
                      </a:pPr>
                      <a:r>
                        <a:rPr lang="en-GB" sz="1600" u="none" dirty="0" smtClean="0">
                          <a:solidFill>
                            <a:schemeClr val="bg1">
                              <a:lumMod val="75000"/>
                            </a:schemeClr>
                          </a:solidFill>
                        </a:rPr>
                        <a:t>Low parental care</a:t>
                      </a:r>
                    </a:p>
                    <a:p>
                      <a:pPr>
                        <a:buFont typeface="Arial" pitchFamily="34" charset="0"/>
                        <a:buNone/>
                      </a:pPr>
                      <a:r>
                        <a:rPr lang="en-GB" sz="1600" u="none" dirty="0" smtClean="0">
                          <a:solidFill>
                            <a:schemeClr val="bg1">
                              <a:lumMod val="75000"/>
                            </a:schemeClr>
                          </a:solidFill>
                        </a:rPr>
                        <a:t>Previous distress</a:t>
                      </a:r>
                    </a:p>
                    <a:p>
                      <a:pPr>
                        <a:buFont typeface="Arial" pitchFamily="34" charset="0"/>
                        <a:buNone/>
                      </a:pPr>
                      <a:endParaRPr lang="en-GB" sz="1600" u="none" dirty="0" smtClean="0">
                        <a:solidFill>
                          <a:schemeClr val="bg1">
                            <a:lumMod val="75000"/>
                          </a:schemeClr>
                        </a:solidFill>
                      </a:endParaRPr>
                    </a:p>
                    <a:p>
                      <a:pPr>
                        <a:buFont typeface="Arial" pitchFamily="34" charset="0"/>
                        <a:buNone/>
                      </a:pPr>
                      <a:r>
                        <a:rPr lang="en-GB" sz="1600" u="none" dirty="0" smtClean="0">
                          <a:solidFill>
                            <a:schemeClr val="bg1">
                              <a:lumMod val="75000"/>
                            </a:schemeClr>
                          </a:solidFill>
                        </a:rPr>
                        <a:t>P7 - victimisation</a:t>
                      </a:r>
                    </a:p>
                    <a:p>
                      <a:pPr>
                        <a:buFont typeface="Arial" pitchFamily="34" charset="0"/>
                        <a:buNone/>
                      </a:pPr>
                      <a:r>
                        <a:rPr lang="en-GB" sz="1600" u="none" dirty="0" smtClean="0">
                          <a:solidFill>
                            <a:schemeClr val="bg1">
                              <a:lumMod val="75000"/>
                            </a:schemeClr>
                          </a:solidFill>
                        </a:rPr>
                        <a:t>P7 - disengaged from school</a:t>
                      </a:r>
                      <a:endParaRPr lang="en-GB" sz="1600" b="1" u="none" baseline="0" dirty="0" smtClean="0">
                        <a:solidFill>
                          <a:schemeClr val="bg1">
                            <a:lumMod val="75000"/>
                          </a:schemeClr>
                        </a:solidFill>
                      </a:endParaRPr>
                    </a:p>
                    <a:p>
                      <a:pPr>
                        <a:buFont typeface="Arial" pitchFamily="34" charset="0"/>
                        <a:buNone/>
                      </a:pPr>
                      <a:endParaRPr lang="en-GB" sz="1600" u="none" baseline="0" dirty="0" smtClean="0">
                        <a:solidFill>
                          <a:schemeClr val="bg1">
                            <a:lumMod val="75000"/>
                          </a:schemeClr>
                        </a:solidFill>
                      </a:endParaRPr>
                    </a:p>
                    <a:p>
                      <a:pPr>
                        <a:buFont typeface="Arial" pitchFamily="34" charset="0"/>
                        <a:buNone/>
                      </a:pPr>
                      <a:r>
                        <a:rPr lang="en-GB" sz="1600" u="none" baseline="0" dirty="0" smtClean="0">
                          <a:solidFill>
                            <a:schemeClr val="bg1">
                              <a:lumMod val="75000"/>
                            </a:schemeClr>
                          </a:solidFill>
                        </a:rPr>
                        <a:t>S2 – disengaged from school</a:t>
                      </a:r>
                      <a:endParaRPr lang="en-GB" sz="1600" u="none" dirty="0">
                        <a:solidFill>
                          <a:schemeClr val="bg1">
                            <a:lumMod val="7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600" b="1" u="none" dirty="0" smtClean="0">
                        <a:solidFill>
                          <a:schemeClr val="bg1">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chemeClr val="bg1">
                              <a:lumMod val="75000"/>
                            </a:schemeClr>
                          </a:solidFill>
                        </a:rPr>
                        <a:t>Better peer transition</a:t>
                      </a:r>
                    </a:p>
                    <a:p>
                      <a:pPr>
                        <a:buFont typeface="Arial" pitchFamily="34" charset="0"/>
                        <a:buNone/>
                      </a:pPr>
                      <a:endParaRPr lang="en-GB" sz="1600" u="none" dirty="0" smtClean="0">
                        <a:solidFill>
                          <a:schemeClr val="bg1">
                            <a:lumMod val="75000"/>
                          </a:schemeClr>
                        </a:solidFill>
                      </a:endParaRPr>
                    </a:p>
                    <a:p>
                      <a:pPr>
                        <a:buFont typeface="Arial" pitchFamily="34" charset="0"/>
                        <a:buNone/>
                      </a:pPr>
                      <a:r>
                        <a:rPr lang="en-GB" sz="1600" u="none" dirty="0" smtClean="0">
                          <a:solidFill>
                            <a:schemeClr val="bg1">
                              <a:lumMod val="75000"/>
                            </a:schemeClr>
                          </a:solidFill>
                        </a:rPr>
                        <a:t>Male</a:t>
                      </a:r>
                    </a:p>
                    <a:p>
                      <a:pPr>
                        <a:buFont typeface="Arial" pitchFamily="34" charset="0"/>
                        <a:buNone/>
                      </a:pPr>
                      <a:r>
                        <a:rPr lang="en-GB" sz="1600" u="none" dirty="0" smtClean="0">
                          <a:solidFill>
                            <a:schemeClr val="bg1">
                              <a:lumMod val="75000"/>
                            </a:schemeClr>
                          </a:solidFill>
                        </a:rPr>
                        <a:t>Low parental care</a:t>
                      </a:r>
                    </a:p>
                    <a:p>
                      <a:pPr>
                        <a:buFont typeface="Arial" pitchFamily="34" charset="0"/>
                        <a:buNone/>
                      </a:pPr>
                      <a:r>
                        <a:rPr lang="en-GB" sz="1600" u="none" dirty="0" smtClean="0">
                          <a:solidFill>
                            <a:schemeClr val="bg1">
                              <a:lumMod val="75000"/>
                            </a:schemeClr>
                          </a:solidFill>
                        </a:rPr>
                        <a:t>Previous ASB</a:t>
                      </a:r>
                    </a:p>
                    <a:p>
                      <a:pPr>
                        <a:buFont typeface="Arial" pitchFamily="34" charset="0"/>
                        <a:buNone/>
                      </a:pPr>
                      <a:endParaRPr lang="en-GB" sz="1600" u="none" dirty="0" smtClean="0">
                        <a:solidFill>
                          <a:schemeClr val="bg1">
                            <a:lumMod val="75000"/>
                          </a:schemeClr>
                        </a:solidFill>
                      </a:endParaRPr>
                    </a:p>
                    <a:p>
                      <a:pPr>
                        <a:buFont typeface="Arial" pitchFamily="34" charset="0"/>
                        <a:buNone/>
                      </a:pPr>
                      <a:r>
                        <a:rPr lang="en-GB" sz="1600" u="none" dirty="0" smtClean="0">
                          <a:solidFill>
                            <a:schemeClr val="bg1">
                              <a:lumMod val="75000"/>
                            </a:schemeClr>
                          </a:solidFill>
                        </a:rPr>
                        <a:t>P7 – aggression</a:t>
                      </a:r>
                    </a:p>
                    <a:p>
                      <a:pPr>
                        <a:buFont typeface="Arial" pitchFamily="34" charset="0"/>
                        <a:buNone/>
                      </a:pPr>
                      <a:endParaRPr lang="en-GB" sz="1600" u="none" dirty="0" smtClean="0">
                        <a:solidFill>
                          <a:schemeClr val="bg1">
                            <a:lumMod val="75000"/>
                          </a:schemeClr>
                        </a:solidFill>
                      </a:endParaRPr>
                    </a:p>
                    <a:p>
                      <a:pPr>
                        <a:buFont typeface="Arial" pitchFamily="34" charset="0"/>
                        <a:buNone/>
                      </a:pPr>
                      <a:r>
                        <a:rPr lang="en-GB" sz="1600" u="none" dirty="0" smtClean="0">
                          <a:solidFill>
                            <a:schemeClr val="bg1">
                              <a:lumMod val="75000"/>
                            </a:schemeClr>
                          </a:solidFill>
                        </a:rPr>
                        <a:t>S2 – more pals at secondary</a:t>
                      </a:r>
                    </a:p>
                    <a:p>
                      <a:pPr>
                        <a:buFont typeface="Arial" pitchFamily="34" charset="0"/>
                        <a:buNone/>
                      </a:pPr>
                      <a:r>
                        <a:rPr lang="en-GB" sz="1600" u="none" dirty="0" smtClean="0">
                          <a:solidFill>
                            <a:schemeClr val="bg1">
                              <a:lumMod val="75000"/>
                            </a:schemeClr>
                          </a:solidFill>
                        </a:rPr>
                        <a:t>S2 – more primaries</a:t>
                      </a:r>
                    </a:p>
                    <a:p>
                      <a:pPr>
                        <a:buFont typeface="Arial" pitchFamily="34" charset="0"/>
                        <a:buNone/>
                      </a:pPr>
                      <a:r>
                        <a:rPr lang="en-GB" sz="1600" u="none" dirty="0" smtClean="0">
                          <a:solidFill>
                            <a:schemeClr val="bg1">
                              <a:lumMod val="75000"/>
                            </a:schemeClr>
                          </a:solidFill>
                        </a:rPr>
                        <a:t>S2 – disengaged from school</a:t>
                      </a:r>
                    </a:p>
                    <a:p>
                      <a:pPr>
                        <a:buFont typeface="Arial" pitchFamily="34" charset="0"/>
                        <a:buNone/>
                      </a:pPr>
                      <a:endParaRPr lang="en-GB" sz="1600" u="none" dirty="0" smtClean="0">
                        <a:solidFill>
                          <a:schemeClr val="bg1">
                            <a:lumMod val="75000"/>
                          </a:schemeClr>
                        </a:solidFill>
                      </a:endParaRPr>
                    </a:p>
                    <a:p>
                      <a:pPr>
                        <a:buFont typeface="Arial" pitchFamily="34" charset="0"/>
                        <a:buNone/>
                      </a:pPr>
                      <a:endParaRPr lang="en-GB" sz="1600" u="none" dirty="0">
                        <a:solidFill>
                          <a:schemeClr val="bg1">
                            <a:lumMod val="7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chemeClr val="bg1">
                              <a:lumMod val="75000"/>
                            </a:schemeClr>
                          </a:solidFill>
                        </a:rPr>
                        <a:t>Better school transition</a:t>
                      </a:r>
                    </a:p>
                    <a:p>
                      <a:pPr>
                        <a:buFont typeface="Arial" pitchFamily="34" charset="0"/>
                        <a:buNone/>
                      </a:pPr>
                      <a:endParaRPr lang="en-GB" sz="1600" u="none" dirty="0" smtClean="0">
                        <a:solidFill>
                          <a:schemeClr val="bg1">
                            <a:lumMod val="75000"/>
                          </a:schemeClr>
                        </a:solidFill>
                      </a:endParaRPr>
                    </a:p>
                    <a:p>
                      <a:pPr>
                        <a:buFont typeface="Arial" pitchFamily="34" charset="0"/>
                        <a:buNone/>
                      </a:pPr>
                      <a:endParaRPr lang="en-GB" sz="1600" u="none" dirty="0" smtClean="0">
                        <a:solidFill>
                          <a:schemeClr val="bg1">
                            <a:lumMod val="75000"/>
                          </a:schemeClr>
                        </a:solidFill>
                      </a:endParaRPr>
                    </a:p>
                    <a:p>
                      <a:pPr>
                        <a:buFont typeface="Arial" pitchFamily="34" charset="0"/>
                        <a:buNone/>
                      </a:pPr>
                      <a:r>
                        <a:rPr lang="en-GB" sz="1600" u="none" dirty="0" smtClean="0">
                          <a:solidFill>
                            <a:schemeClr val="bg1">
                              <a:lumMod val="75000"/>
                            </a:schemeClr>
                          </a:solidFill>
                        </a:rPr>
                        <a:t>Female</a:t>
                      </a:r>
                    </a:p>
                    <a:p>
                      <a:pPr>
                        <a:buFont typeface="Arial" pitchFamily="34" charset="0"/>
                        <a:buNone/>
                      </a:pPr>
                      <a:r>
                        <a:rPr lang="en-GB" sz="1600" u="none" dirty="0" smtClean="0">
                          <a:solidFill>
                            <a:schemeClr val="bg1">
                              <a:lumMod val="75000"/>
                            </a:schemeClr>
                          </a:solidFill>
                        </a:rPr>
                        <a:t>Higher social class</a:t>
                      </a:r>
                    </a:p>
                    <a:p>
                      <a:pPr>
                        <a:buFont typeface="Arial" pitchFamily="34" charset="0"/>
                        <a:buNone/>
                      </a:pPr>
                      <a:endParaRPr lang="en-GB" sz="1600" u="none" dirty="0" smtClean="0">
                        <a:solidFill>
                          <a:schemeClr val="bg1">
                            <a:lumMod val="75000"/>
                          </a:schemeClr>
                        </a:solidFill>
                      </a:endParaRPr>
                    </a:p>
                    <a:p>
                      <a:pPr>
                        <a:buFont typeface="Arial" pitchFamily="34" charset="0"/>
                        <a:buNone/>
                      </a:pPr>
                      <a:r>
                        <a:rPr lang="en-GB" sz="1600" u="none" dirty="0" smtClean="0">
                          <a:solidFill>
                            <a:schemeClr val="bg1">
                              <a:lumMod val="75000"/>
                            </a:schemeClr>
                          </a:solidFill>
                        </a:rPr>
                        <a:t>P7 – better maths ability</a:t>
                      </a:r>
                    </a:p>
                    <a:p>
                      <a:pPr>
                        <a:buFont typeface="Arial" pitchFamily="34" charset="0"/>
                        <a:buNone/>
                      </a:pPr>
                      <a:r>
                        <a:rPr lang="en-GB" sz="1600" u="none" dirty="0" smtClean="0">
                          <a:solidFill>
                            <a:schemeClr val="bg1">
                              <a:lumMod val="75000"/>
                            </a:schemeClr>
                          </a:solidFill>
                        </a:rPr>
                        <a:t>P7 – lower aggression</a:t>
                      </a:r>
                    </a:p>
                    <a:p>
                      <a:pPr>
                        <a:buFont typeface="Arial" pitchFamily="34" charset="0"/>
                        <a:buNone/>
                      </a:pPr>
                      <a:endParaRPr lang="en-GB" sz="1600" u="none" dirty="0" smtClean="0">
                        <a:solidFill>
                          <a:schemeClr val="bg1">
                            <a:lumMod val="75000"/>
                          </a:schemeClr>
                        </a:solidFill>
                      </a:endParaRPr>
                    </a:p>
                    <a:p>
                      <a:pPr>
                        <a:buFont typeface="Arial" pitchFamily="34" charset="0"/>
                        <a:buNone/>
                      </a:pPr>
                      <a:r>
                        <a:rPr lang="en-GB" sz="1600" u="none" dirty="0" smtClean="0">
                          <a:solidFill>
                            <a:schemeClr val="bg1">
                              <a:lumMod val="75000"/>
                            </a:schemeClr>
                          </a:solidFill>
                        </a:rPr>
                        <a:t>S2 – not disengaged from school</a:t>
                      </a:r>
                    </a:p>
                    <a:p>
                      <a:pPr>
                        <a:buFont typeface="Arial" pitchFamily="34" charset="0"/>
                        <a:buNone/>
                      </a:pPr>
                      <a:r>
                        <a:rPr lang="en-GB" sz="1600" u="none" dirty="0" smtClean="0">
                          <a:solidFill>
                            <a:schemeClr val="bg1">
                              <a:lumMod val="75000"/>
                            </a:schemeClr>
                          </a:solidFill>
                        </a:rPr>
                        <a:t>S2 –pupils rated</a:t>
                      </a:r>
                      <a:r>
                        <a:rPr lang="en-GB" sz="1600" u="none" baseline="0" dirty="0" smtClean="0">
                          <a:solidFill>
                            <a:schemeClr val="bg1">
                              <a:lumMod val="75000"/>
                            </a:schemeClr>
                          </a:solidFill>
                        </a:rPr>
                        <a:t> school</a:t>
                      </a:r>
                      <a:r>
                        <a:rPr lang="en-GB" sz="1600" u="none" dirty="0" smtClean="0">
                          <a:solidFill>
                            <a:schemeClr val="bg1">
                              <a:lumMod val="75000"/>
                            </a:schemeClr>
                          </a:solidFill>
                        </a:rPr>
                        <a:t> ethos better</a:t>
                      </a:r>
                      <a:endParaRPr lang="en-GB" sz="1600" u="none" dirty="0">
                        <a:solidFill>
                          <a:schemeClr val="bg1">
                            <a:lumMod val="7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S4 well-being and achievement</a:t>
            </a:r>
            <a:endParaRPr lang="en-GB" b="1" dirty="0"/>
          </a:p>
        </p:txBody>
      </p:sp>
      <p:graphicFrame>
        <p:nvGraphicFramePr>
          <p:cNvPr id="4" name="Content Placeholder 3"/>
          <p:cNvGraphicFramePr>
            <a:graphicFrameLocks noGrp="1"/>
          </p:cNvGraphicFramePr>
          <p:nvPr>
            <p:ph idx="1"/>
          </p:nvPr>
        </p:nvGraphicFramePr>
        <p:xfrm>
          <a:off x="179512" y="1556792"/>
          <a:ext cx="8854752" cy="5823840"/>
        </p:xfrm>
        <a:graphic>
          <a:graphicData uri="http://schemas.openxmlformats.org/drawingml/2006/table">
            <a:tbl>
              <a:tblPr firstRow="1" bandRow="1">
                <a:tableStyleId>{5C22544A-7EE6-4342-B048-85BDC9FD1C3A}</a:tableStyleId>
              </a:tblPr>
              <a:tblGrid>
                <a:gridCol w="2951584"/>
                <a:gridCol w="2951584"/>
                <a:gridCol w="2951584"/>
              </a:tblGrid>
              <a:tr h="720000">
                <a:tc>
                  <a:txBody>
                    <a:bodyPr/>
                    <a:lstStyle/>
                    <a:p>
                      <a:r>
                        <a:rPr lang="en-GB" sz="2400" dirty="0" smtClean="0">
                          <a:solidFill>
                            <a:schemeClr val="tx1">
                              <a:lumMod val="95000"/>
                              <a:lumOff val="5000"/>
                            </a:schemeClr>
                          </a:solidFill>
                        </a:rPr>
                        <a:t>Psychological distress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Antisocial behaviour</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Standard grades</a:t>
                      </a:r>
                      <a:endParaRPr lang="en-GB" sz="2400" dirty="0">
                        <a:solidFill>
                          <a:schemeClr val="tx1">
                            <a:lumMod val="95000"/>
                            <a:lumOff val="5000"/>
                          </a:schemeClr>
                        </a:solidFill>
                      </a:endParaRPr>
                    </a:p>
                  </a:txBody>
                  <a:tcPr>
                    <a:solidFill>
                      <a:schemeClr val="bg1"/>
                    </a:solidFill>
                  </a:tcPr>
                </a:tc>
              </a:tr>
              <a:tr h="504000">
                <a:tc>
                  <a:txBody>
                    <a:bodyPr/>
                    <a:lstStyle/>
                    <a:p>
                      <a:pPr>
                        <a:buFont typeface="Arial" pitchFamily="34" charset="0"/>
                        <a:buNone/>
                      </a:pPr>
                      <a:r>
                        <a:rPr lang="en-GB" sz="1600" b="1" u="none" dirty="0" smtClean="0">
                          <a:solidFill>
                            <a:schemeClr val="bg1">
                              <a:lumMod val="75000"/>
                            </a:schemeClr>
                          </a:solidFill>
                        </a:rPr>
                        <a:t>Worse</a:t>
                      </a:r>
                      <a:r>
                        <a:rPr lang="en-GB" sz="1600" b="1" u="none" baseline="0" dirty="0" smtClean="0">
                          <a:solidFill>
                            <a:schemeClr val="bg1">
                              <a:lumMod val="75000"/>
                            </a:schemeClr>
                          </a:solidFill>
                        </a:rPr>
                        <a:t> school transition</a:t>
                      </a:r>
                    </a:p>
                    <a:p>
                      <a:pPr>
                        <a:buFont typeface="Arial" pitchFamily="34" charset="0"/>
                        <a:buNone/>
                      </a:pPr>
                      <a:r>
                        <a:rPr lang="en-GB" sz="1600" b="1" u="none" baseline="0" dirty="0" smtClean="0">
                          <a:solidFill>
                            <a:schemeClr val="bg1">
                              <a:lumMod val="75000"/>
                            </a:schemeClr>
                          </a:solidFill>
                        </a:rPr>
                        <a:t>Worse peer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Female</a:t>
                      </a:r>
                    </a:p>
                    <a:p>
                      <a:pPr>
                        <a:buFont typeface="Arial" pitchFamily="34" charset="0"/>
                        <a:buNone/>
                      </a:pPr>
                      <a:r>
                        <a:rPr lang="en-GB" sz="1600" u="none" dirty="0" smtClean="0">
                          <a:solidFill>
                            <a:schemeClr val="tx1">
                              <a:lumMod val="95000"/>
                              <a:lumOff val="5000"/>
                            </a:schemeClr>
                          </a:solidFill>
                        </a:rPr>
                        <a:t>High parental control</a:t>
                      </a:r>
                    </a:p>
                    <a:p>
                      <a:pPr>
                        <a:buFont typeface="Arial" pitchFamily="34" charset="0"/>
                        <a:buNone/>
                      </a:pPr>
                      <a:r>
                        <a:rPr lang="en-GB" sz="1600" u="none" dirty="0" smtClean="0">
                          <a:solidFill>
                            <a:schemeClr val="tx1">
                              <a:lumMod val="95000"/>
                              <a:lumOff val="5000"/>
                            </a:schemeClr>
                          </a:solidFill>
                        </a:rPr>
                        <a:t>Low parental care</a:t>
                      </a:r>
                    </a:p>
                    <a:p>
                      <a:pPr>
                        <a:buFont typeface="Arial" pitchFamily="34" charset="0"/>
                        <a:buNone/>
                      </a:pPr>
                      <a:r>
                        <a:rPr lang="en-GB" sz="1600" u="none" dirty="0" smtClean="0">
                          <a:solidFill>
                            <a:schemeClr val="tx1">
                              <a:lumMod val="95000"/>
                              <a:lumOff val="5000"/>
                            </a:schemeClr>
                          </a:solidFill>
                        </a:rPr>
                        <a:t>Previous distress</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victimisation</a:t>
                      </a:r>
                    </a:p>
                    <a:p>
                      <a:pPr>
                        <a:buFont typeface="Arial" pitchFamily="34" charset="0"/>
                        <a:buNone/>
                      </a:pPr>
                      <a:r>
                        <a:rPr lang="en-GB" sz="1600" u="none" dirty="0" smtClean="0">
                          <a:solidFill>
                            <a:schemeClr val="tx1">
                              <a:lumMod val="95000"/>
                              <a:lumOff val="5000"/>
                            </a:schemeClr>
                          </a:solidFill>
                        </a:rPr>
                        <a:t>P7 - disengaged from school</a:t>
                      </a:r>
                      <a:endParaRPr lang="en-GB" sz="1600" b="1" u="none" baseline="0" dirty="0" smtClean="0">
                        <a:solidFill>
                          <a:schemeClr val="tx1">
                            <a:lumMod val="95000"/>
                            <a:lumOff val="5000"/>
                          </a:schemeClr>
                        </a:solidFill>
                      </a:endParaRPr>
                    </a:p>
                    <a:p>
                      <a:pPr>
                        <a:buFont typeface="Arial" pitchFamily="34" charset="0"/>
                        <a:buNone/>
                      </a:pPr>
                      <a:endParaRPr lang="en-GB" sz="1600" u="none" baseline="0" dirty="0" smtClean="0">
                        <a:solidFill>
                          <a:schemeClr val="tx1">
                            <a:lumMod val="95000"/>
                            <a:lumOff val="5000"/>
                          </a:schemeClr>
                        </a:solidFill>
                      </a:endParaRPr>
                    </a:p>
                    <a:p>
                      <a:pPr>
                        <a:buFont typeface="Arial" pitchFamily="34" charset="0"/>
                        <a:buNone/>
                      </a:pPr>
                      <a:r>
                        <a:rPr lang="en-GB" sz="1600" u="none" baseline="0" dirty="0" smtClean="0">
                          <a:solidFill>
                            <a:schemeClr val="tx1">
                              <a:lumMod val="95000"/>
                              <a:lumOff val="5000"/>
                            </a:schemeClr>
                          </a:solidFill>
                        </a:rPr>
                        <a:t>S2 – disengaged from school</a:t>
                      </a:r>
                      <a:endParaRPr lang="en-GB" sz="1600" u="none"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600" b="1" u="none"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chemeClr val="bg1">
                              <a:lumMod val="75000"/>
                            </a:schemeClr>
                          </a:solidFill>
                        </a:rPr>
                        <a:t>Better peer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Male</a:t>
                      </a:r>
                    </a:p>
                    <a:p>
                      <a:pPr>
                        <a:buFont typeface="Arial" pitchFamily="34" charset="0"/>
                        <a:buNone/>
                      </a:pPr>
                      <a:r>
                        <a:rPr lang="en-GB" sz="1600" u="none" dirty="0" smtClean="0">
                          <a:solidFill>
                            <a:schemeClr val="tx1">
                              <a:lumMod val="95000"/>
                              <a:lumOff val="5000"/>
                            </a:schemeClr>
                          </a:solidFill>
                        </a:rPr>
                        <a:t>Low parental care</a:t>
                      </a:r>
                    </a:p>
                    <a:p>
                      <a:pPr>
                        <a:buFont typeface="Arial" pitchFamily="34" charset="0"/>
                        <a:buNone/>
                      </a:pPr>
                      <a:r>
                        <a:rPr lang="en-GB" sz="1600" u="none" dirty="0" smtClean="0">
                          <a:solidFill>
                            <a:schemeClr val="tx1">
                              <a:lumMod val="95000"/>
                              <a:lumOff val="5000"/>
                            </a:schemeClr>
                          </a:solidFill>
                        </a:rPr>
                        <a:t>Previous ASB</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aggression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S2 – more pals at secondary</a:t>
                      </a:r>
                    </a:p>
                    <a:p>
                      <a:pPr>
                        <a:buFont typeface="Arial" pitchFamily="34" charset="0"/>
                        <a:buNone/>
                      </a:pPr>
                      <a:r>
                        <a:rPr lang="en-GB" sz="1600" u="none" dirty="0" smtClean="0">
                          <a:solidFill>
                            <a:schemeClr val="tx1">
                              <a:lumMod val="95000"/>
                              <a:lumOff val="5000"/>
                            </a:schemeClr>
                          </a:solidFill>
                        </a:rPr>
                        <a:t>S2 – more primaries</a:t>
                      </a:r>
                    </a:p>
                    <a:p>
                      <a:pPr>
                        <a:buFont typeface="Arial" pitchFamily="34" charset="0"/>
                        <a:buNone/>
                      </a:pPr>
                      <a:r>
                        <a:rPr lang="en-GB" sz="1600" u="none" dirty="0" smtClean="0">
                          <a:solidFill>
                            <a:schemeClr val="tx1">
                              <a:lumMod val="95000"/>
                              <a:lumOff val="5000"/>
                            </a:schemeClr>
                          </a:solidFill>
                        </a:rPr>
                        <a:t>S2 – disengaged from school</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endParaRPr lang="en-GB" sz="1600" u="none"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chemeClr val="bg1">
                              <a:lumMod val="75000"/>
                            </a:schemeClr>
                          </a:solidFill>
                        </a:rPr>
                        <a:t>Better school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Female</a:t>
                      </a:r>
                    </a:p>
                    <a:p>
                      <a:pPr>
                        <a:buFont typeface="Arial" pitchFamily="34" charset="0"/>
                        <a:buNone/>
                      </a:pPr>
                      <a:r>
                        <a:rPr lang="en-GB" sz="1600" u="none" dirty="0" smtClean="0">
                          <a:solidFill>
                            <a:schemeClr val="tx1">
                              <a:lumMod val="95000"/>
                              <a:lumOff val="5000"/>
                            </a:schemeClr>
                          </a:solidFill>
                        </a:rPr>
                        <a:t>Higher social class</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better maths ability</a:t>
                      </a:r>
                    </a:p>
                    <a:p>
                      <a:pPr>
                        <a:buFont typeface="Arial" pitchFamily="34" charset="0"/>
                        <a:buNone/>
                      </a:pPr>
                      <a:r>
                        <a:rPr lang="en-GB" sz="1600" u="none" dirty="0" smtClean="0">
                          <a:solidFill>
                            <a:schemeClr val="tx1">
                              <a:lumMod val="95000"/>
                              <a:lumOff val="5000"/>
                            </a:schemeClr>
                          </a:solidFill>
                        </a:rPr>
                        <a:t>P7 – lower aggression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S2 – not disengaged from school</a:t>
                      </a:r>
                    </a:p>
                    <a:p>
                      <a:pPr>
                        <a:buFont typeface="Arial" pitchFamily="34" charset="0"/>
                        <a:buNone/>
                      </a:pPr>
                      <a:r>
                        <a:rPr lang="en-GB" sz="1600" u="none" dirty="0" smtClean="0">
                          <a:solidFill>
                            <a:schemeClr val="tx1">
                              <a:lumMod val="95000"/>
                              <a:lumOff val="5000"/>
                            </a:schemeClr>
                          </a:solidFill>
                        </a:rPr>
                        <a:t>S2 –pupils rated</a:t>
                      </a:r>
                      <a:r>
                        <a:rPr lang="en-GB" sz="1600" u="none" baseline="0" dirty="0" smtClean="0">
                          <a:solidFill>
                            <a:schemeClr val="tx1">
                              <a:lumMod val="95000"/>
                              <a:lumOff val="5000"/>
                            </a:schemeClr>
                          </a:solidFill>
                        </a:rPr>
                        <a:t> school</a:t>
                      </a:r>
                      <a:r>
                        <a:rPr lang="en-GB" sz="1600" u="none" dirty="0" smtClean="0">
                          <a:solidFill>
                            <a:schemeClr val="tx1">
                              <a:lumMod val="95000"/>
                              <a:lumOff val="5000"/>
                            </a:schemeClr>
                          </a:solidFill>
                        </a:rPr>
                        <a:t> ethos better</a:t>
                      </a:r>
                      <a:endParaRPr lang="en-GB" sz="1600" u="none"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S4 well-being and achievement</a:t>
            </a:r>
            <a:endParaRPr lang="en-GB" b="1" dirty="0"/>
          </a:p>
        </p:txBody>
      </p:sp>
      <p:graphicFrame>
        <p:nvGraphicFramePr>
          <p:cNvPr id="4" name="Content Placeholder 3"/>
          <p:cNvGraphicFramePr>
            <a:graphicFrameLocks noGrp="1"/>
          </p:cNvGraphicFramePr>
          <p:nvPr>
            <p:ph idx="1"/>
          </p:nvPr>
        </p:nvGraphicFramePr>
        <p:xfrm>
          <a:off x="179512" y="1556792"/>
          <a:ext cx="8854752" cy="5823840"/>
        </p:xfrm>
        <a:graphic>
          <a:graphicData uri="http://schemas.openxmlformats.org/drawingml/2006/table">
            <a:tbl>
              <a:tblPr firstRow="1" bandRow="1">
                <a:tableStyleId>{5C22544A-7EE6-4342-B048-85BDC9FD1C3A}</a:tableStyleId>
              </a:tblPr>
              <a:tblGrid>
                <a:gridCol w="2951584"/>
                <a:gridCol w="2951584"/>
                <a:gridCol w="2951584"/>
              </a:tblGrid>
              <a:tr h="720000">
                <a:tc>
                  <a:txBody>
                    <a:bodyPr/>
                    <a:lstStyle/>
                    <a:p>
                      <a:r>
                        <a:rPr lang="en-GB" sz="2400" dirty="0" smtClean="0">
                          <a:solidFill>
                            <a:schemeClr val="tx1">
                              <a:lumMod val="95000"/>
                              <a:lumOff val="5000"/>
                            </a:schemeClr>
                          </a:solidFill>
                        </a:rPr>
                        <a:t>Psychological distress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Antisocial behaviour</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Standard grades</a:t>
                      </a:r>
                      <a:endParaRPr lang="en-GB" sz="2400" dirty="0">
                        <a:solidFill>
                          <a:schemeClr val="tx1">
                            <a:lumMod val="95000"/>
                            <a:lumOff val="5000"/>
                          </a:schemeClr>
                        </a:solidFill>
                      </a:endParaRPr>
                    </a:p>
                  </a:txBody>
                  <a:tcPr>
                    <a:solidFill>
                      <a:schemeClr val="bg1"/>
                    </a:solidFill>
                  </a:tcPr>
                </a:tc>
              </a:tr>
              <a:tr h="504000">
                <a:tc>
                  <a:txBody>
                    <a:bodyPr/>
                    <a:lstStyle/>
                    <a:p>
                      <a:pPr>
                        <a:buFont typeface="Arial" pitchFamily="34" charset="0"/>
                        <a:buNone/>
                      </a:pPr>
                      <a:r>
                        <a:rPr lang="en-GB" sz="1600" b="1" u="none" dirty="0" smtClean="0">
                          <a:solidFill>
                            <a:srgbClr val="C00000"/>
                          </a:solidFill>
                        </a:rPr>
                        <a:t>Worse</a:t>
                      </a:r>
                      <a:r>
                        <a:rPr lang="en-GB" sz="1600" b="1" u="none" baseline="0" dirty="0" smtClean="0">
                          <a:solidFill>
                            <a:srgbClr val="C00000"/>
                          </a:solidFill>
                        </a:rPr>
                        <a:t> school transition</a:t>
                      </a:r>
                    </a:p>
                    <a:p>
                      <a:pPr>
                        <a:buFont typeface="Arial" pitchFamily="34" charset="0"/>
                        <a:buNone/>
                      </a:pPr>
                      <a:r>
                        <a:rPr lang="en-GB" sz="1600" b="1" u="none" baseline="0" dirty="0" smtClean="0">
                          <a:solidFill>
                            <a:srgbClr val="C00000"/>
                          </a:solidFill>
                        </a:rPr>
                        <a:t>Worse peer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Female</a:t>
                      </a:r>
                    </a:p>
                    <a:p>
                      <a:pPr>
                        <a:buFont typeface="Arial" pitchFamily="34" charset="0"/>
                        <a:buNone/>
                      </a:pPr>
                      <a:r>
                        <a:rPr lang="en-GB" sz="1600" u="none" dirty="0" smtClean="0">
                          <a:solidFill>
                            <a:schemeClr val="tx1">
                              <a:lumMod val="95000"/>
                              <a:lumOff val="5000"/>
                            </a:schemeClr>
                          </a:solidFill>
                        </a:rPr>
                        <a:t>High parental control</a:t>
                      </a:r>
                    </a:p>
                    <a:p>
                      <a:pPr>
                        <a:buFont typeface="Arial" pitchFamily="34" charset="0"/>
                        <a:buNone/>
                      </a:pPr>
                      <a:r>
                        <a:rPr lang="en-GB" sz="1600" u="none" dirty="0" smtClean="0">
                          <a:solidFill>
                            <a:schemeClr val="tx1">
                              <a:lumMod val="95000"/>
                              <a:lumOff val="5000"/>
                            </a:schemeClr>
                          </a:solidFill>
                        </a:rPr>
                        <a:t>Low parental care</a:t>
                      </a:r>
                    </a:p>
                    <a:p>
                      <a:pPr>
                        <a:buFont typeface="Arial" pitchFamily="34" charset="0"/>
                        <a:buNone/>
                      </a:pPr>
                      <a:r>
                        <a:rPr lang="en-GB" sz="1600" u="none" dirty="0" smtClean="0">
                          <a:solidFill>
                            <a:schemeClr val="tx1">
                              <a:lumMod val="95000"/>
                              <a:lumOff val="5000"/>
                            </a:schemeClr>
                          </a:solidFill>
                        </a:rPr>
                        <a:t>Previous distress</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victimisation</a:t>
                      </a:r>
                    </a:p>
                    <a:p>
                      <a:pPr>
                        <a:buFont typeface="Arial" pitchFamily="34" charset="0"/>
                        <a:buNone/>
                      </a:pPr>
                      <a:r>
                        <a:rPr lang="en-GB" sz="1600" u="none" dirty="0" smtClean="0">
                          <a:solidFill>
                            <a:schemeClr val="tx1">
                              <a:lumMod val="95000"/>
                              <a:lumOff val="5000"/>
                            </a:schemeClr>
                          </a:solidFill>
                        </a:rPr>
                        <a:t>P7 - disengaged from school</a:t>
                      </a:r>
                      <a:endParaRPr lang="en-GB" sz="1600" b="1" u="none" baseline="0" dirty="0" smtClean="0">
                        <a:solidFill>
                          <a:schemeClr val="tx1">
                            <a:lumMod val="95000"/>
                            <a:lumOff val="5000"/>
                          </a:schemeClr>
                        </a:solidFill>
                      </a:endParaRPr>
                    </a:p>
                    <a:p>
                      <a:pPr>
                        <a:buFont typeface="Arial" pitchFamily="34" charset="0"/>
                        <a:buNone/>
                      </a:pPr>
                      <a:endParaRPr lang="en-GB" sz="1600" u="none" baseline="0" dirty="0" smtClean="0">
                        <a:solidFill>
                          <a:schemeClr val="tx1">
                            <a:lumMod val="95000"/>
                            <a:lumOff val="5000"/>
                          </a:schemeClr>
                        </a:solidFill>
                      </a:endParaRPr>
                    </a:p>
                    <a:p>
                      <a:pPr>
                        <a:buFont typeface="Arial" pitchFamily="34" charset="0"/>
                        <a:buNone/>
                      </a:pPr>
                      <a:r>
                        <a:rPr lang="en-GB" sz="1600" u="none" baseline="0" dirty="0" smtClean="0">
                          <a:solidFill>
                            <a:schemeClr val="tx1">
                              <a:lumMod val="95000"/>
                              <a:lumOff val="5000"/>
                            </a:schemeClr>
                          </a:solidFill>
                        </a:rPr>
                        <a:t>S2 – disengaged from school</a:t>
                      </a:r>
                      <a:endParaRPr lang="en-GB" sz="1600" u="none"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600" b="1" u="none"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chemeClr val="bg1">
                              <a:lumMod val="75000"/>
                            </a:schemeClr>
                          </a:solidFill>
                        </a:rPr>
                        <a:t>Better peer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Male</a:t>
                      </a:r>
                    </a:p>
                    <a:p>
                      <a:pPr>
                        <a:buFont typeface="Arial" pitchFamily="34" charset="0"/>
                        <a:buNone/>
                      </a:pPr>
                      <a:r>
                        <a:rPr lang="en-GB" sz="1600" u="none" dirty="0" smtClean="0">
                          <a:solidFill>
                            <a:schemeClr val="tx1">
                              <a:lumMod val="95000"/>
                              <a:lumOff val="5000"/>
                            </a:schemeClr>
                          </a:solidFill>
                        </a:rPr>
                        <a:t>Low parental care</a:t>
                      </a:r>
                    </a:p>
                    <a:p>
                      <a:pPr>
                        <a:buFont typeface="Arial" pitchFamily="34" charset="0"/>
                        <a:buNone/>
                      </a:pPr>
                      <a:r>
                        <a:rPr lang="en-GB" sz="1600" u="none" dirty="0" smtClean="0">
                          <a:solidFill>
                            <a:schemeClr val="tx1">
                              <a:lumMod val="95000"/>
                              <a:lumOff val="5000"/>
                            </a:schemeClr>
                          </a:solidFill>
                        </a:rPr>
                        <a:t>Previous ASB</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aggression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S2 – more pals at secondary</a:t>
                      </a:r>
                    </a:p>
                    <a:p>
                      <a:pPr>
                        <a:buFont typeface="Arial" pitchFamily="34" charset="0"/>
                        <a:buNone/>
                      </a:pPr>
                      <a:r>
                        <a:rPr lang="en-GB" sz="1600" u="none" dirty="0" smtClean="0">
                          <a:solidFill>
                            <a:schemeClr val="tx1">
                              <a:lumMod val="95000"/>
                              <a:lumOff val="5000"/>
                            </a:schemeClr>
                          </a:solidFill>
                        </a:rPr>
                        <a:t>S2 – more primaries</a:t>
                      </a:r>
                    </a:p>
                    <a:p>
                      <a:pPr>
                        <a:buFont typeface="Arial" pitchFamily="34" charset="0"/>
                        <a:buNone/>
                      </a:pPr>
                      <a:r>
                        <a:rPr lang="en-GB" sz="1600" u="none" dirty="0" smtClean="0">
                          <a:solidFill>
                            <a:schemeClr val="tx1">
                              <a:lumMod val="95000"/>
                              <a:lumOff val="5000"/>
                            </a:schemeClr>
                          </a:solidFill>
                        </a:rPr>
                        <a:t>S2 – disengaged from school</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endParaRPr lang="en-GB" sz="1600" u="none"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chemeClr val="bg1">
                              <a:lumMod val="75000"/>
                            </a:schemeClr>
                          </a:solidFill>
                        </a:rPr>
                        <a:t>Better school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Female</a:t>
                      </a:r>
                    </a:p>
                    <a:p>
                      <a:pPr>
                        <a:buFont typeface="Arial" pitchFamily="34" charset="0"/>
                        <a:buNone/>
                      </a:pPr>
                      <a:r>
                        <a:rPr lang="en-GB" sz="1600" u="none" dirty="0" smtClean="0">
                          <a:solidFill>
                            <a:schemeClr val="tx1">
                              <a:lumMod val="95000"/>
                              <a:lumOff val="5000"/>
                            </a:schemeClr>
                          </a:solidFill>
                        </a:rPr>
                        <a:t>Higher social class</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better maths ability</a:t>
                      </a:r>
                    </a:p>
                    <a:p>
                      <a:pPr>
                        <a:buFont typeface="Arial" pitchFamily="34" charset="0"/>
                        <a:buNone/>
                      </a:pPr>
                      <a:r>
                        <a:rPr lang="en-GB" sz="1600" u="none" dirty="0" smtClean="0">
                          <a:solidFill>
                            <a:schemeClr val="tx1">
                              <a:lumMod val="95000"/>
                              <a:lumOff val="5000"/>
                            </a:schemeClr>
                          </a:solidFill>
                        </a:rPr>
                        <a:t>P7 – lower aggression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S2 – not disengaged from school</a:t>
                      </a:r>
                    </a:p>
                    <a:p>
                      <a:pPr>
                        <a:buFont typeface="Arial" pitchFamily="34" charset="0"/>
                        <a:buNone/>
                      </a:pPr>
                      <a:r>
                        <a:rPr lang="en-GB" sz="1600" u="none" dirty="0" smtClean="0">
                          <a:solidFill>
                            <a:schemeClr val="tx1">
                              <a:lumMod val="95000"/>
                              <a:lumOff val="5000"/>
                            </a:schemeClr>
                          </a:solidFill>
                        </a:rPr>
                        <a:t>S2 –pupils rated</a:t>
                      </a:r>
                      <a:r>
                        <a:rPr lang="en-GB" sz="1600" u="none" baseline="0" dirty="0" smtClean="0">
                          <a:solidFill>
                            <a:schemeClr val="tx1">
                              <a:lumMod val="95000"/>
                              <a:lumOff val="5000"/>
                            </a:schemeClr>
                          </a:solidFill>
                        </a:rPr>
                        <a:t> school</a:t>
                      </a:r>
                      <a:r>
                        <a:rPr lang="en-GB" sz="1600" u="none" dirty="0" smtClean="0">
                          <a:solidFill>
                            <a:schemeClr val="tx1">
                              <a:lumMod val="95000"/>
                              <a:lumOff val="5000"/>
                            </a:schemeClr>
                          </a:solidFill>
                        </a:rPr>
                        <a:t> ethos better</a:t>
                      </a:r>
                      <a:endParaRPr lang="en-GB" sz="1600" u="none"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a:buNone/>
            </a:pPr>
            <a:endParaRPr lang="en-GB" dirty="0" smtClean="0"/>
          </a:p>
          <a:p>
            <a:pPr>
              <a:buNone/>
            </a:pPr>
            <a:endParaRPr lang="en-GB" dirty="0" smtClean="0"/>
          </a:p>
          <a:p>
            <a:pPr>
              <a:spcBef>
                <a:spcPct val="50000"/>
              </a:spcBef>
              <a:buNone/>
            </a:pPr>
            <a:r>
              <a:rPr lang="en-US" b="1" dirty="0" smtClean="0">
                <a:solidFill>
                  <a:srgbClr val="9A044B"/>
                </a:solidFill>
                <a:latin typeface="Verdana" pitchFamily="34" charset="0"/>
              </a:rPr>
              <a:t>School, post-school transitions and young people’s well-being</a:t>
            </a:r>
          </a:p>
          <a:p>
            <a:pPr>
              <a:lnSpc>
                <a:spcPct val="70000"/>
              </a:lnSpc>
              <a:spcBef>
                <a:spcPct val="50000"/>
              </a:spcBef>
              <a:buNone/>
            </a:pPr>
            <a:endParaRPr lang="en-US" b="1" dirty="0" smtClean="0">
              <a:latin typeface="Verdana" pitchFamily="34" charset="0"/>
            </a:endParaRPr>
          </a:p>
          <a:p>
            <a:pPr>
              <a:lnSpc>
                <a:spcPct val="70000"/>
              </a:lnSpc>
              <a:spcBef>
                <a:spcPct val="50000"/>
              </a:spcBef>
              <a:buNone/>
            </a:pPr>
            <a:r>
              <a:rPr lang="en-US" b="1" dirty="0" smtClean="0">
                <a:latin typeface="Verdana" pitchFamily="34" charset="0"/>
              </a:rPr>
              <a:t>Helen </a:t>
            </a:r>
            <a:r>
              <a:rPr lang="en-US" b="1" dirty="0" err="1" smtClean="0">
                <a:latin typeface="Verdana" pitchFamily="34" charset="0"/>
              </a:rPr>
              <a:t>Sweeting</a:t>
            </a:r>
            <a:endParaRPr lang="en-US" b="1" dirty="0" smtClean="0">
              <a:latin typeface="Verdana" pitchFamily="34" charset="0"/>
            </a:endParaRPr>
          </a:p>
          <a:p>
            <a:pPr>
              <a:buNone/>
            </a:pPr>
            <a:endParaRPr lang="en-GB"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S4 well-being and achievement</a:t>
            </a:r>
            <a:endParaRPr lang="en-GB" b="1" dirty="0"/>
          </a:p>
        </p:txBody>
      </p:sp>
      <p:graphicFrame>
        <p:nvGraphicFramePr>
          <p:cNvPr id="4" name="Content Placeholder 3"/>
          <p:cNvGraphicFramePr>
            <a:graphicFrameLocks noGrp="1"/>
          </p:cNvGraphicFramePr>
          <p:nvPr>
            <p:ph idx="1"/>
          </p:nvPr>
        </p:nvGraphicFramePr>
        <p:xfrm>
          <a:off x="179512" y="1556792"/>
          <a:ext cx="8854752" cy="5823840"/>
        </p:xfrm>
        <a:graphic>
          <a:graphicData uri="http://schemas.openxmlformats.org/drawingml/2006/table">
            <a:tbl>
              <a:tblPr firstRow="1" bandRow="1">
                <a:tableStyleId>{5C22544A-7EE6-4342-B048-85BDC9FD1C3A}</a:tableStyleId>
              </a:tblPr>
              <a:tblGrid>
                <a:gridCol w="2951584"/>
                <a:gridCol w="2951584"/>
                <a:gridCol w="2951584"/>
              </a:tblGrid>
              <a:tr h="720000">
                <a:tc>
                  <a:txBody>
                    <a:bodyPr/>
                    <a:lstStyle/>
                    <a:p>
                      <a:r>
                        <a:rPr lang="en-GB" sz="2400" dirty="0" smtClean="0">
                          <a:solidFill>
                            <a:schemeClr val="tx1">
                              <a:lumMod val="95000"/>
                              <a:lumOff val="5000"/>
                            </a:schemeClr>
                          </a:solidFill>
                        </a:rPr>
                        <a:t>Psychological distress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Antisocial behaviour</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Standard grades</a:t>
                      </a:r>
                      <a:endParaRPr lang="en-GB" sz="2400" dirty="0">
                        <a:solidFill>
                          <a:schemeClr val="tx1">
                            <a:lumMod val="95000"/>
                            <a:lumOff val="5000"/>
                          </a:schemeClr>
                        </a:solidFill>
                      </a:endParaRPr>
                    </a:p>
                  </a:txBody>
                  <a:tcPr>
                    <a:solidFill>
                      <a:schemeClr val="bg1"/>
                    </a:solidFill>
                  </a:tcPr>
                </a:tc>
              </a:tr>
              <a:tr h="504000">
                <a:tc>
                  <a:txBody>
                    <a:bodyPr/>
                    <a:lstStyle/>
                    <a:p>
                      <a:pPr>
                        <a:buFont typeface="Arial" pitchFamily="34" charset="0"/>
                        <a:buNone/>
                      </a:pPr>
                      <a:r>
                        <a:rPr lang="en-GB" sz="1600" b="1" u="none" dirty="0" smtClean="0">
                          <a:solidFill>
                            <a:srgbClr val="C00000"/>
                          </a:solidFill>
                        </a:rPr>
                        <a:t>Worse</a:t>
                      </a:r>
                      <a:r>
                        <a:rPr lang="en-GB" sz="1600" b="1" u="none" baseline="0" dirty="0" smtClean="0">
                          <a:solidFill>
                            <a:srgbClr val="C00000"/>
                          </a:solidFill>
                        </a:rPr>
                        <a:t> school transition</a:t>
                      </a:r>
                    </a:p>
                    <a:p>
                      <a:pPr>
                        <a:buFont typeface="Arial" pitchFamily="34" charset="0"/>
                        <a:buNone/>
                      </a:pPr>
                      <a:r>
                        <a:rPr lang="en-GB" sz="1600" b="1" u="none" baseline="0" dirty="0" smtClean="0">
                          <a:solidFill>
                            <a:srgbClr val="C00000"/>
                          </a:solidFill>
                        </a:rPr>
                        <a:t>Worse peer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Female</a:t>
                      </a:r>
                    </a:p>
                    <a:p>
                      <a:pPr>
                        <a:buFont typeface="Arial" pitchFamily="34" charset="0"/>
                        <a:buNone/>
                      </a:pPr>
                      <a:r>
                        <a:rPr lang="en-GB" sz="1600" u="none" dirty="0" smtClean="0">
                          <a:solidFill>
                            <a:schemeClr val="tx1">
                              <a:lumMod val="95000"/>
                              <a:lumOff val="5000"/>
                            </a:schemeClr>
                          </a:solidFill>
                        </a:rPr>
                        <a:t>High parental control</a:t>
                      </a:r>
                    </a:p>
                    <a:p>
                      <a:pPr>
                        <a:buFont typeface="Arial" pitchFamily="34" charset="0"/>
                        <a:buNone/>
                      </a:pPr>
                      <a:r>
                        <a:rPr lang="en-GB" sz="1600" u="none" dirty="0" smtClean="0">
                          <a:solidFill>
                            <a:schemeClr val="tx1">
                              <a:lumMod val="95000"/>
                              <a:lumOff val="5000"/>
                            </a:schemeClr>
                          </a:solidFill>
                        </a:rPr>
                        <a:t>Low parental care</a:t>
                      </a:r>
                    </a:p>
                    <a:p>
                      <a:pPr>
                        <a:buFont typeface="Arial" pitchFamily="34" charset="0"/>
                        <a:buNone/>
                      </a:pPr>
                      <a:r>
                        <a:rPr lang="en-GB" sz="1600" u="none" dirty="0" smtClean="0">
                          <a:solidFill>
                            <a:schemeClr val="tx1">
                              <a:lumMod val="95000"/>
                              <a:lumOff val="5000"/>
                            </a:schemeClr>
                          </a:solidFill>
                        </a:rPr>
                        <a:t>Previous distress</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victimisation</a:t>
                      </a:r>
                    </a:p>
                    <a:p>
                      <a:pPr>
                        <a:buFont typeface="Arial" pitchFamily="34" charset="0"/>
                        <a:buNone/>
                      </a:pPr>
                      <a:r>
                        <a:rPr lang="en-GB" sz="1600" u="none" dirty="0" smtClean="0">
                          <a:solidFill>
                            <a:schemeClr val="tx1">
                              <a:lumMod val="95000"/>
                              <a:lumOff val="5000"/>
                            </a:schemeClr>
                          </a:solidFill>
                        </a:rPr>
                        <a:t>P7 - disengaged from school</a:t>
                      </a:r>
                      <a:endParaRPr lang="en-GB" sz="1600" b="1" u="none" baseline="0" dirty="0" smtClean="0">
                        <a:solidFill>
                          <a:schemeClr val="tx1">
                            <a:lumMod val="95000"/>
                            <a:lumOff val="5000"/>
                          </a:schemeClr>
                        </a:solidFill>
                      </a:endParaRPr>
                    </a:p>
                    <a:p>
                      <a:pPr>
                        <a:buFont typeface="Arial" pitchFamily="34" charset="0"/>
                        <a:buNone/>
                      </a:pPr>
                      <a:endParaRPr lang="en-GB" sz="1600" u="none" baseline="0" dirty="0" smtClean="0">
                        <a:solidFill>
                          <a:schemeClr val="tx1">
                            <a:lumMod val="95000"/>
                            <a:lumOff val="5000"/>
                          </a:schemeClr>
                        </a:solidFill>
                      </a:endParaRPr>
                    </a:p>
                    <a:p>
                      <a:pPr>
                        <a:buFont typeface="Arial" pitchFamily="34" charset="0"/>
                        <a:buNone/>
                      </a:pPr>
                      <a:r>
                        <a:rPr lang="en-GB" sz="1600" u="none" baseline="0" dirty="0" smtClean="0">
                          <a:solidFill>
                            <a:schemeClr val="tx1">
                              <a:lumMod val="95000"/>
                              <a:lumOff val="5000"/>
                            </a:schemeClr>
                          </a:solidFill>
                        </a:rPr>
                        <a:t>S2 – disengaged from school</a:t>
                      </a:r>
                      <a:endParaRPr lang="en-GB" sz="1600" u="none"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600" b="1" u="none"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rgbClr val="C00000"/>
                          </a:solidFill>
                        </a:rPr>
                        <a:t>Better peer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Male</a:t>
                      </a:r>
                    </a:p>
                    <a:p>
                      <a:pPr>
                        <a:buFont typeface="Arial" pitchFamily="34" charset="0"/>
                        <a:buNone/>
                      </a:pPr>
                      <a:r>
                        <a:rPr lang="en-GB" sz="1600" u="none" dirty="0" smtClean="0">
                          <a:solidFill>
                            <a:schemeClr val="tx1">
                              <a:lumMod val="95000"/>
                              <a:lumOff val="5000"/>
                            </a:schemeClr>
                          </a:solidFill>
                        </a:rPr>
                        <a:t>Low parental care</a:t>
                      </a:r>
                    </a:p>
                    <a:p>
                      <a:pPr>
                        <a:buFont typeface="Arial" pitchFamily="34" charset="0"/>
                        <a:buNone/>
                      </a:pPr>
                      <a:r>
                        <a:rPr lang="en-GB" sz="1600" u="none" dirty="0" smtClean="0">
                          <a:solidFill>
                            <a:schemeClr val="tx1">
                              <a:lumMod val="95000"/>
                              <a:lumOff val="5000"/>
                            </a:schemeClr>
                          </a:solidFill>
                        </a:rPr>
                        <a:t>Previous ASB</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aggression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S2 – more pals at secondary</a:t>
                      </a:r>
                    </a:p>
                    <a:p>
                      <a:pPr>
                        <a:buFont typeface="Arial" pitchFamily="34" charset="0"/>
                        <a:buNone/>
                      </a:pPr>
                      <a:r>
                        <a:rPr lang="en-GB" sz="1600" u="none" dirty="0" smtClean="0">
                          <a:solidFill>
                            <a:schemeClr val="tx1">
                              <a:lumMod val="95000"/>
                              <a:lumOff val="5000"/>
                            </a:schemeClr>
                          </a:solidFill>
                        </a:rPr>
                        <a:t>S2 – more primaries</a:t>
                      </a:r>
                    </a:p>
                    <a:p>
                      <a:pPr>
                        <a:buFont typeface="Arial" pitchFamily="34" charset="0"/>
                        <a:buNone/>
                      </a:pPr>
                      <a:r>
                        <a:rPr lang="en-GB" sz="1600" u="none" dirty="0" smtClean="0">
                          <a:solidFill>
                            <a:schemeClr val="tx1">
                              <a:lumMod val="95000"/>
                              <a:lumOff val="5000"/>
                            </a:schemeClr>
                          </a:solidFill>
                        </a:rPr>
                        <a:t>S2 – disengaged from school</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endParaRPr lang="en-GB" sz="1600" u="none"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chemeClr val="bg1">
                              <a:lumMod val="75000"/>
                            </a:schemeClr>
                          </a:solidFill>
                        </a:rPr>
                        <a:t>Better school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Female</a:t>
                      </a:r>
                    </a:p>
                    <a:p>
                      <a:pPr>
                        <a:buFont typeface="Arial" pitchFamily="34" charset="0"/>
                        <a:buNone/>
                      </a:pPr>
                      <a:r>
                        <a:rPr lang="en-GB" sz="1600" u="none" dirty="0" smtClean="0">
                          <a:solidFill>
                            <a:schemeClr val="tx1">
                              <a:lumMod val="95000"/>
                              <a:lumOff val="5000"/>
                            </a:schemeClr>
                          </a:solidFill>
                        </a:rPr>
                        <a:t>Higher social class</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better maths ability</a:t>
                      </a:r>
                    </a:p>
                    <a:p>
                      <a:pPr>
                        <a:buFont typeface="Arial" pitchFamily="34" charset="0"/>
                        <a:buNone/>
                      </a:pPr>
                      <a:r>
                        <a:rPr lang="en-GB" sz="1600" u="none" dirty="0" smtClean="0">
                          <a:solidFill>
                            <a:schemeClr val="tx1">
                              <a:lumMod val="95000"/>
                              <a:lumOff val="5000"/>
                            </a:schemeClr>
                          </a:solidFill>
                        </a:rPr>
                        <a:t>P7 – lower aggression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S2 – not disengaged from school</a:t>
                      </a:r>
                    </a:p>
                    <a:p>
                      <a:pPr>
                        <a:buFont typeface="Arial" pitchFamily="34" charset="0"/>
                        <a:buNone/>
                      </a:pPr>
                      <a:r>
                        <a:rPr lang="en-GB" sz="1600" u="none" dirty="0" smtClean="0">
                          <a:solidFill>
                            <a:schemeClr val="tx1">
                              <a:lumMod val="95000"/>
                              <a:lumOff val="5000"/>
                            </a:schemeClr>
                          </a:solidFill>
                        </a:rPr>
                        <a:t>S2 –pupils rated</a:t>
                      </a:r>
                      <a:r>
                        <a:rPr lang="en-GB" sz="1600" u="none" baseline="0" dirty="0" smtClean="0">
                          <a:solidFill>
                            <a:schemeClr val="tx1">
                              <a:lumMod val="95000"/>
                              <a:lumOff val="5000"/>
                            </a:schemeClr>
                          </a:solidFill>
                        </a:rPr>
                        <a:t> school</a:t>
                      </a:r>
                      <a:r>
                        <a:rPr lang="en-GB" sz="1600" u="none" dirty="0" smtClean="0">
                          <a:solidFill>
                            <a:schemeClr val="tx1">
                              <a:lumMod val="95000"/>
                              <a:lumOff val="5000"/>
                            </a:schemeClr>
                          </a:solidFill>
                        </a:rPr>
                        <a:t> ethos better</a:t>
                      </a:r>
                      <a:endParaRPr lang="en-GB" sz="1600" u="none"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S4 well-being and achievement</a:t>
            </a:r>
            <a:endParaRPr lang="en-GB" b="1" dirty="0"/>
          </a:p>
        </p:txBody>
      </p:sp>
      <p:graphicFrame>
        <p:nvGraphicFramePr>
          <p:cNvPr id="4" name="Content Placeholder 3"/>
          <p:cNvGraphicFramePr>
            <a:graphicFrameLocks noGrp="1"/>
          </p:cNvGraphicFramePr>
          <p:nvPr>
            <p:ph idx="1"/>
          </p:nvPr>
        </p:nvGraphicFramePr>
        <p:xfrm>
          <a:off x="179512" y="1556792"/>
          <a:ext cx="8854752" cy="5823840"/>
        </p:xfrm>
        <a:graphic>
          <a:graphicData uri="http://schemas.openxmlformats.org/drawingml/2006/table">
            <a:tbl>
              <a:tblPr firstRow="1" bandRow="1">
                <a:tableStyleId>{5C22544A-7EE6-4342-B048-85BDC9FD1C3A}</a:tableStyleId>
              </a:tblPr>
              <a:tblGrid>
                <a:gridCol w="2951584"/>
                <a:gridCol w="2951584"/>
                <a:gridCol w="2951584"/>
              </a:tblGrid>
              <a:tr h="720000">
                <a:tc>
                  <a:txBody>
                    <a:bodyPr/>
                    <a:lstStyle/>
                    <a:p>
                      <a:r>
                        <a:rPr lang="en-GB" sz="2400" dirty="0" smtClean="0">
                          <a:solidFill>
                            <a:schemeClr val="tx1">
                              <a:lumMod val="95000"/>
                              <a:lumOff val="5000"/>
                            </a:schemeClr>
                          </a:solidFill>
                        </a:rPr>
                        <a:t>Psychological distress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Antisocial behaviour</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Standard grades</a:t>
                      </a:r>
                      <a:endParaRPr lang="en-GB" sz="2400" dirty="0">
                        <a:solidFill>
                          <a:schemeClr val="tx1">
                            <a:lumMod val="95000"/>
                            <a:lumOff val="5000"/>
                          </a:schemeClr>
                        </a:solidFill>
                      </a:endParaRPr>
                    </a:p>
                  </a:txBody>
                  <a:tcPr>
                    <a:solidFill>
                      <a:schemeClr val="bg1"/>
                    </a:solidFill>
                  </a:tcPr>
                </a:tc>
              </a:tr>
              <a:tr h="504000">
                <a:tc>
                  <a:txBody>
                    <a:bodyPr/>
                    <a:lstStyle/>
                    <a:p>
                      <a:pPr>
                        <a:buFont typeface="Arial" pitchFamily="34" charset="0"/>
                        <a:buNone/>
                      </a:pPr>
                      <a:r>
                        <a:rPr lang="en-GB" sz="1600" b="1" u="none" dirty="0" smtClean="0">
                          <a:solidFill>
                            <a:srgbClr val="C00000"/>
                          </a:solidFill>
                        </a:rPr>
                        <a:t>Worse</a:t>
                      </a:r>
                      <a:r>
                        <a:rPr lang="en-GB" sz="1600" b="1" u="none" baseline="0" dirty="0" smtClean="0">
                          <a:solidFill>
                            <a:srgbClr val="C00000"/>
                          </a:solidFill>
                        </a:rPr>
                        <a:t> school transition</a:t>
                      </a:r>
                    </a:p>
                    <a:p>
                      <a:pPr>
                        <a:buFont typeface="Arial" pitchFamily="34" charset="0"/>
                        <a:buNone/>
                      </a:pPr>
                      <a:r>
                        <a:rPr lang="en-GB" sz="1600" b="1" u="none" baseline="0" dirty="0" smtClean="0">
                          <a:solidFill>
                            <a:srgbClr val="C00000"/>
                          </a:solidFill>
                        </a:rPr>
                        <a:t>Worse peer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Female</a:t>
                      </a:r>
                    </a:p>
                    <a:p>
                      <a:pPr>
                        <a:buFont typeface="Arial" pitchFamily="34" charset="0"/>
                        <a:buNone/>
                      </a:pPr>
                      <a:r>
                        <a:rPr lang="en-GB" sz="1600" u="none" dirty="0" smtClean="0">
                          <a:solidFill>
                            <a:schemeClr val="tx1">
                              <a:lumMod val="95000"/>
                              <a:lumOff val="5000"/>
                            </a:schemeClr>
                          </a:solidFill>
                        </a:rPr>
                        <a:t>High parental control</a:t>
                      </a:r>
                    </a:p>
                    <a:p>
                      <a:pPr>
                        <a:buFont typeface="Arial" pitchFamily="34" charset="0"/>
                        <a:buNone/>
                      </a:pPr>
                      <a:r>
                        <a:rPr lang="en-GB" sz="1600" u="none" dirty="0" smtClean="0">
                          <a:solidFill>
                            <a:schemeClr val="tx1">
                              <a:lumMod val="95000"/>
                              <a:lumOff val="5000"/>
                            </a:schemeClr>
                          </a:solidFill>
                        </a:rPr>
                        <a:t>Low parental care</a:t>
                      </a:r>
                    </a:p>
                    <a:p>
                      <a:pPr>
                        <a:buFont typeface="Arial" pitchFamily="34" charset="0"/>
                        <a:buNone/>
                      </a:pPr>
                      <a:r>
                        <a:rPr lang="en-GB" sz="1600" u="none" dirty="0" smtClean="0">
                          <a:solidFill>
                            <a:schemeClr val="tx1">
                              <a:lumMod val="95000"/>
                              <a:lumOff val="5000"/>
                            </a:schemeClr>
                          </a:solidFill>
                        </a:rPr>
                        <a:t>Previous distress</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victimisation</a:t>
                      </a:r>
                    </a:p>
                    <a:p>
                      <a:pPr>
                        <a:buFont typeface="Arial" pitchFamily="34" charset="0"/>
                        <a:buNone/>
                      </a:pPr>
                      <a:r>
                        <a:rPr lang="en-GB" sz="1600" u="none" dirty="0" smtClean="0">
                          <a:solidFill>
                            <a:schemeClr val="tx1">
                              <a:lumMod val="95000"/>
                              <a:lumOff val="5000"/>
                            </a:schemeClr>
                          </a:solidFill>
                        </a:rPr>
                        <a:t>P7 - disengaged from school</a:t>
                      </a:r>
                      <a:endParaRPr lang="en-GB" sz="1600" b="1" u="none" baseline="0" dirty="0" smtClean="0">
                        <a:solidFill>
                          <a:schemeClr val="tx1">
                            <a:lumMod val="95000"/>
                            <a:lumOff val="5000"/>
                          </a:schemeClr>
                        </a:solidFill>
                      </a:endParaRPr>
                    </a:p>
                    <a:p>
                      <a:pPr>
                        <a:buFont typeface="Arial" pitchFamily="34" charset="0"/>
                        <a:buNone/>
                      </a:pPr>
                      <a:endParaRPr lang="en-GB" sz="1600" u="none" baseline="0" dirty="0" smtClean="0">
                        <a:solidFill>
                          <a:schemeClr val="tx1">
                            <a:lumMod val="95000"/>
                            <a:lumOff val="5000"/>
                          </a:schemeClr>
                        </a:solidFill>
                      </a:endParaRPr>
                    </a:p>
                    <a:p>
                      <a:pPr>
                        <a:buFont typeface="Arial" pitchFamily="34" charset="0"/>
                        <a:buNone/>
                      </a:pPr>
                      <a:r>
                        <a:rPr lang="en-GB" sz="1600" u="none" baseline="0" dirty="0" smtClean="0">
                          <a:solidFill>
                            <a:schemeClr val="tx1">
                              <a:lumMod val="95000"/>
                              <a:lumOff val="5000"/>
                            </a:schemeClr>
                          </a:solidFill>
                        </a:rPr>
                        <a:t>S2 – disengaged from school</a:t>
                      </a:r>
                      <a:endParaRPr lang="en-GB" sz="1600" u="none"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600" b="1" u="none"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rgbClr val="C00000"/>
                          </a:solidFill>
                        </a:rPr>
                        <a:t>Better peer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Male</a:t>
                      </a:r>
                    </a:p>
                    <a:p>
                      <a:pPr>
                        <a:buFont typeface="Arial" pitchFamily="34" charset="0"/>
                        <a:buNone/>
                      </a:pPr>
                      <a:r>
                        <a:rPr lang="en-GB" sz="1600" u="none" dirty="0" smtClean="0">
                          <a:solidFill>
                            <a:schemeClr val="tx1">
                              <a:lumMod val="95000"/>
                              <a:lumOff val="5000"/>
                            </a:schemeClr>
                          </a:solidFill>
                        </a:rPr>
                        <a:t>Low parental care</a:t>
                      </a:r>
                    </a:p>
                    <a:p>
                      <a:pPr>
                        <a:buFont typeface="Arial" pitchFamily="34" charset="0"/>
                        <a:buNone/>
                      </a:pPr>
                      <a:r>
                        <a:rPr lang="en-GB" sz="1600" u="none" dirty="0" smtClean="0">
                          <a:solidFill>
                            <a:schemeClr val="tx1">
                              <a:lumMod val="95000"/>
                              <a:lumOff val="5000"/>
                            </a:schemeClr>
                          </a:solidFill>
                        </a:rPr>
                        <a:t>Previous ASB</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aggression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S2 – more pals at secondary</a:t>
                      </a:r>
                    </a:p>
                    <a:p>
                      <a:pPr>
                        <a:buFont typeface="Arial" pitchFamily="34" charset="0"/>
                        <a:buNone/>
                      </a:pPr>
                      <a:r>
                        <a:rPr lang="en-GB" sz="1600" u="none" dirty="0" smtClean="0">
                          <a:solidFill>
                            <a:schemeClr val="tx1">
                              <a:lumMod val="95000"/>
                              <a:lumOff val="5000"/>
                            </a:schemeClr>
                          </a:solidFill>
                        </a:rPr>
                        <a:t>S2 – more primaries</a:t>
                      </a:r>
                    </a:p>
                    <a:p>
                      <a:pPr>
                        <a:buFont typeface="Arial" pitchFamily="34" charset="0"/>
                        <a:buNone/>
                      </a:pPr>
                      <a:r>
                        <a:rPr lang="en-GB" sz="1600" u="none" dirty="0" smtClean="0">
                          <a:solidFill>
                            <a:schemeClr val="tx1">
                              <a:lumMod val="95000"/>
                              <a:lumOff val="5000"/>
                            </a:schemeClr>
                          </a:solidFill>
                        </a:rPr>
                        <a:t>S2 – disengaged from school</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endParaRPr lang="en-GB" sz="1600" u="none"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u="none" dirty="0" smtClean="0">
                          <a:solidFill>
                            <a:srgbClr val="C00000"/>
                          </a:solidFill>
                        </a:rPr>
                        <a:t>Better school transition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Female</a:t>
                      </a:r>
                    </a:p>
                    <a:p>
                      <a:pPr>
                        <a:buFont typeface="Arial" pitchFamily="34" charset="0"/>
                        <a:buNone/>
                      </a:pPr>
                      <a:r>
                        <a:rPr lang="en-GB" sz="1600" u="none" dirty="0" smtClean="0">
                          <a:solidFill>
                            <a:schemeClr val="tx1">
                              <a:lumMod val="95000"/>
                              <a:lumOff val="5000"/>
                            </a:schemeClr>
                          </a:solidFill>
                        </a:rPr>
                        <a:t>Higher social class</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P7 – better maths ability</a:t>
                      </a:r>
                    </a:p>
                    <a:p>
                      <a:pPr>
                        <a:buFont typeface="Arial" pitchFamily="34" charset="0"/>
                        <a:buNone/>
                      </a:pPr>
                      <a:r>
                        <a:rPr lang="en-GB" sz="1600" u="none" dirty="0" smtClean="0">
                          <a:solidFill>
                            <a:schemeClr val="tx1">
                              <a:lumMod val="95000"/>
                              <a:lumOff val="5000"/>
                            </a:schemeClr>
                          </a:solidFill>
                        </a:rPr>
                        <a:t>P7 – lower aggression</a:t>
                      </a:r>
                    </a:p>
                    <a:p>
                      <a:pPr>
                        <a:buFont typeface="Arial" pitchFamily="34" charset="0"/>
                        <a:buNone/>
                      </a:pPr>
                      <a:endParaRPr lang="en-GB" sz="1600" u="none" dirty="0" smtClean="0">
                        <a:solidFill>
                          <a:schemeClr val="tx1">
                            <a:lumMod val="95000"/>
                            <a:lumOff val="5000"/>
                          </a:schemeClr>
                        </a:solidFill>
                      </a:endParaRPr>
                    </a:p>
                    <a:p>
                      <a:pPr>
                        <a:buFont typeface="Arial" pitchFamily="34" charset="0"/>
                        <a:buNone/>
                      </a:pPr>
                      <a:r>
                        <a:rPr lang="en-GB" sz="1600" u="none" dirty="0" smtClean="0">
                          <a:solidFill>
                            <a:schemeClr val="tx1">
                              <a:lumMod val="95000"/>
                              <a:lumOff val="5000"/>
                            </a:schemeClr>
                          </a:solidFill>
                        </a:rPr>
                        <a:t>S2 – not disengaged from school</a:t>
                      </a:r>
                    </a:p>
                    <a:p>
                      <a:pPr>
                        <a:buFont typeface="Arial" pitchFamily="34" charset="0"/>
                        <a:buNone/>
                      </a:pPr>
                      <a:r>
                        <a:rPr lang="en-GB" sz="1600" u="none" dirty="0" smtClean="0">
                          <a:solidFill>
                            <a:schemeClr val="tx1">
                              <a:lumMod val="95000"/>
                              <a:lumOff val="5000"/>
                            </a:schemeClr>
                          </a:solidFill>
                        </a:rPr>
                        <a:t>S2 –pupils rated</a:t>
                      </a:r>
                      <a:r>
                        <a:rPr lang="en-GB" sz="1600" u="none" baseline="0" dirty="0" smtClean="0">
                          <a:solidFill>
                            <a:schemeClr val="tx1">
                              <a:lumMod val="95000"/>
                              <a:lumOff val="5000"/>
                            </a:schemeClr>
                          </a:solidFill>
                        </a:rPr>
                        <a:t> school</a:t>
                      </a:r>
                      <a:r>
                        <a:rPr lang="en-GB" sz="1600" u="none" dirty="0" smtClean="0">
                          <a:solidFill>
                            <a:schemeClr val="tx1">
                              <a:lumMod val="95000"/>
                              <a:lumOff val="5000"/>
                            </a:schemeClr>
                          </a:solidFill>
                        </a:rPr>
                        <a:t> ethos better</a:t>
                      </a:r>
                      <a:endParaRPr lang="en-GB" sz="1600" u="none"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S4 well-being and achievement</a:t>
            </a:r>
            <a:endParaRPr lang="en-GB" b="1" dirty="0"/>
          </a:p>
        </p:txBody>
      </p:sp>
      <p:graphicFrame>
        <p:nvGraphicFramePr>
          <p:cNvPr id="4" name="Content Placeholder 3"/>
          <p:cNvGraphicFramePr>
            <a:graphicFrameLocks noGrp="1"/>
          </p:cNvGraphicFramePr>
          <p:nvPr>
            <p:ph idx="1"/>
          </p:nvPr>
        </p:nvGraphicFramePr>
        <p:xfrm>
          <a:off x="179512" y="1556792"/>
          <a:ext cx="8854752" cy="5823840"/>
        </p:xfrm>
        <a:graphic>
          <a:graphicData uri="http://schemas.openxmlformats.org/drawingml/2006/table">
            <a:tbl>
              <a:tblPr firstRow="1" bandRow="1">
                <a:tableStyleId>{5C22544A-7EE6-4342-B048-85BDC9FD1C3A}</a:tableStyleId>
              </a:tblPr>
              <a:tblGrid>
                <a:gridCol w="2951584"/>
                <a:gridCol w="2951584"/>
                <a:gridCol w="2951584"/>
              </a:tblGrid>
              <a:tr h="720000">
                <a:tc>
                  <a:txBody>
                    <a:bodyPr/>
                    <a:lstStyle/>
                    <a:p>
                      <a:r>
                        <a:rPr lang="en-GB" sz="2400" dirty="0" smtClean="0">
                          <a:solidFill>
                            <a:schemeClr val="tx1">
                              <a:lumMod val="95000"/>
                              <a:lumOff val="5000"/>
                            </a:schemeClr>
                          </a:solidFill>
                        </a:rPr>
                        <a:t>Psychological distress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Antisocial behaviour</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Standard grades</a:t>
                      </a:r>
                      <a:endParaRPr lang="en-GB" sz="2400" dirty="0">
                        <a:solidFill>
                          <a:schemeClr val="tx1">
                            <a:lumMod val="95000"/>
                            <a:lumOff val="5000"/>
                          </a:schemeClr>
                        </a:solidFill>
                      </a:endParaRPr>
                    </a:p>
                  </a:txBody>
                  <a:tcPr>
                    <a:solidFill>
                      <a:schemeClr val="bg1"/>
                    </a:solidFill>
                  </a:tcPr>
                </a:tc>
              </a:tr>
              <a:tr h="504000">
                <a:tc>
                  <a:txBody>
                    <a:bodyPr/>
                    <a:lstStyle/>
                    <a:p>
                      <a:pPr>
                        <a:buFont typeface="Arial" pitchFamily="34" charset="0"/>
                        <a:buNone/>
                      </a:pPr>
                      <a:r>
                        <a:rPr lang="en-GB" sz="1600" b="1" dirty="0" smtClean="0">
                          <a:solidFill>
                            <a:srgbClr val="C00000"/>
                          </a:solidFill>
                        </a:rPr>
                        <a:t>Worse</a:t>
                      </a:r>
                      <a:r>
                        <a:rPr lang="en-GB" sz="1600" b="1" baseline="0" dirty="0" smtClean="0">
                          <a:solidFill>
                            <a:srgbClr val="C00000"/>
                          </a:solidFill>
                        </a:rPr>
                        <a:t> school transition</a:t>
                      </a:r>
                    </a:p>
                    <a:p>
                      <a:pPr>
                        <a:buFont typeface="Arial" pitchFamily="34" charset="0"/>
                        <a:buNone/>
                      </a:pPr>
                      <a:r>
                        <a:rPr lang="en-GB" sz="1600" b="1" baseline="0" dirty="0" smtClean="0">
                          <a:solidFill>
                            <a:srgbClr val="C00000"/>
                          </a:solidFill>
                        </a:rPr>
                        <a:t>Worse peer transition</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Female</a:t>
                      </a:r>
                    </a:p>
                    <a:p>
                      <a:pPr>
                        <a:buFont typeface="Arial" pitchFamily="34" charset="0"/>
                        <a:buNone/>
                      </a:pPr>
                      <a:r>
                        <a:rPr lang="en-GB" sz="1600" dirty="0" smtClean="0">
                          <a:solidFill>
                            <a:schemeClr val="tx1">
                              <a:lumMod val="95000"/>
                              <a:lumOff val="5000"/>
                            </a:schemeClr>
                          </a:solidFill>
                        </a:rPr>
                        <a:t>High parental control</a:t>
                      </a:r>
                    </a:p>
                    <a:p>
                      <a:pPr>
                        <a:buFont typeface="Arial" pitchFamily="34" charset="0"/>
                        <a:buNone/>
                      </a:pPr>
                      <a:r>
                        <a:rPr lang="en-GB" sz="1600" dirty="0" smtClean="0">
                          <a:solidFill>
                            <a:schemeClr val="tx1">
                              <a:lumMod val="95000"/>
                              <a:lumOff val="5000"/>
                            </a:schemeClr>
                          </a:solidFill>
                        </a:rPr>
                        <a:t>Low parental care</a:t>
                      </a:r>
                    </a:p>
                    <a:p>
                      <a:pPr>
                        <a:buFont typeface="Arial" pitchFamily="34" charset="0"/>
                        <a:buNone/>
                      </a:pPr>
                      <a:r>
                        <a:rPr lang="en-GB" sz="1600" u="sng" dirty="0" smtClean="0">
                          <a:solidFill>
                            <a:schemeClr val="tx1">
                              <a:lumMod val="95000"/>
                              <a:lumOff val="5000"/>
                            </a:schemeClr>
                          </a:solidFill>
                        </a:rPr>
                        <a:t>Previous distress</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P7 - victimisation</a:t>
                      </a:r>
                    </a:p>
                    <a:p>
                      <a:pPr>
                        <a:buFont typeface="Arial" pitchFamily="34" charset="0"/>
                        <a:buNone/>
                      </a:pPr>
                      <a:r>
                        <a:rPr lang="en-GB" sz="1600" dirty="0" smtClean="0">
                          <a:solidFill>
                            <a:schemeClr val="tx1">
                              <a:lumMod val="95000"/>
                              <a:lumOff val="5000"/>
                            </a:schemeClr>
                          </a:solidFill>
                        </a:rPr>
                        <a:t>P7 - disengaged from school</a:t>
                      </a:r>
                      <a:endParaRPr lang="en-GB" sz="1600" b="1" baseline="0" dirty="0" smtClean="0">
                        <a:solidFill>
                          <a:schemeClr val="tx1">
                            <a:lumMod val="95000"/>
                            <a:lumOff val="5000"/>
                          </a:schemeClr>
                        </a:solidFill>
                      </a:endParaRPr>
                    </a:p>
                    <a:p>
                      <a:pPr>
                        <a:buFont typeface="Arial" pitchFamily="34" charset="0"/>
                        <a:buNone/>
                      </a:pPr>
                      <a:endParaRPr lang="en-GB" sz="1600" baseline="0" dirty="0" smtClean="0">
                        <a:solidFill>
                          <a:schemeClr val="tx1">
                            <a:lumMod val="95000"/>
                            <a:lumOff val="5000"/>
                          </a:schemeClr>
                        </a:solidFill>
                      </a:endParaRPr>
                    </a:p>
                    <a:p>
                      <a:pPr>
                        <a:buFont typeface="Arial" pitchFamily="34" charset="0"/>
                        <a:buNone/>
                      </a:pPr>
                      <a:r>
                        <a:rPr lang="en-GB" sz="1600" baseline="0" dirty="0" smtClean="0">
                          <a:solidFill>
                            <a:schemeClr val="tx1">
                              <a:lumMod val="95000"/>
                              <a:lumOff val="5000"/>
                            </a:schemeClr>
                          </a:solidFill>
                        </a:rPr>
                        <a:t>S2 – disengaged from school</a:t>
                      </a:r>
                      <a:endParaRPr lang="en-GB" sz="1600"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600" b="1" dirty="0" smtClean="0">
                        <a:solidFill>
                          <a:schemeClr val="tx1">
                            <a:lumMod val="95000"/>
                            <a:lumOff val="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dirty="0" smtClean="0">
                          <a:solidFill>
                            <a:srgbClr val="C00000"/>
                          </a:solidFill>
                        </a:rPr>
                        <a:t>Better peer transition</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Male</a:t>
                      </a:r>
                    </a:p>
                    <a:p>
                      <a:pPr>
                        <a:buFont typeface="Arial" pitchFamily="34" charset="0"/>
                        <a:buNone/>
                      </a:pPr>
                      <a:r>
                        <a:rPr lang="en-GB" sz="1600" dirty="0" smtClean="0">
                          <a:solidFill>
                            <a:schemeClr val="tx1">
                              <a:lumMod val="95000"/>
                              <a:lumOff val="5000"/>
                            </a:schemeClr>
                          </a:solidFill>
                        </a:rPr>
                        <a:t>Low parental care</a:t>
                      </a:r>
                    </a:p>
                    <a:p>
                      <a:pPr>
                        <a:buFont typeface="Arial" pitchFamily="34" charset="0"/>
                        <a:buNone/>
                      </a:pPr>
                      <a:r>
                        <a:rPr lang="en-GB" sz="1600" u="sng" dirty="0" smtClean="0">
                          <a:solidFill>
                            <a:schemeClr val="tx1">
                              <a:lumMod val="95000"/>
                              <a:lumOff val="5000"/>
                            </a:schemeClr>
                          </a:solidFill>
                        </a:rPr>
                        <a:t>Previous ASB</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P7 – aggression</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S2 – more pals at secondary</a:t>
                      </a:r>
                    </a:p>
                    <a:p>
                      <a:pPr>
                        <a:buFont typeface="Arial" pitchFamily="34" charset="0"/>
                        <a:buNone/>
                      </a:pPr>
                      <a:r>
                        <a:rPr lang="en-GB" sz="1600" dirty="0" smtClean="0">
                          <a:solidFill>
                            <a:schemeClr val="tx1">
                              <a:lumMod val="95000"/>
                              <a:lumOff val="5000"/>
                            </a:schemeClr>
                          </a:solidFill>
                        </a:rPr>
                        <a:t>S2 – more primaries</a:t>
                      </a:r>
                    </a:p>
                    <a:p>
                      <a:pPr>
                        <a:buFont typeface="Arial" pitchFamily="34" charset="0"/>
                        <a:buNone/>
                      </a:pPr>
                      <a:r>
                        <a:rPr lang="en-GB" sz="1600" dirty="0" smtClean="0">
                          <a:solidFill>
                            <a:schemeClr val="tx1">
                              <a:lumMod val="95000"/>
                              <a:lumOff val="5000"/>
                            </a:schemeClr>
                          </a:solidFill>
                        </a:rPr>
                        <a:t>S2 – disengaged from school</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endParaRPr lang="en-GB" sz="1600"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dirty="0" smtClean="0">
                          <a:solidFill>
                            <a:srgbClr val="C00000"/>
                          </a:solidFill>
                        </a:rPr>
                        <a:t>Better school transition</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Female</a:t>
                      </a:r>
                    </a:p>
                    <a:p>
                      <a:pPr>
                        <a:buFont typeface="Arial" pitchFamily="34" charset="0"/>
                        <a:buNone/>
                      </a:pPr>
                      <a:r>
                        <a:rPr lang="en-GB" sz="1600" dirty="0" smtClean="0">
                          <a:solidFill>
                            <a:schemeClr val="tx1">
                              <a:lumMod val="95000"/>
                              <a:lumOff val="5000"/>
                            </a:schemeClr>
                          </a:solidFill>
                        </a:rPr>
                        <a:t>Higher social class</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u="sng" dirty="0" smtClean="0">
                          <a:solidFill>
                            <a:schemeClr val="tx1">
                              <a:lumMod val="95000"/>
                              <a:lumOff val="5000"/>
                            </a:schemeClr>
                          </a:solidFill>
                        </a:rPr>
                        <a:t>P7 – better maths ability</a:t>
                      </a:r>
                    </a:p>
                    <a:p>
                      <a:pPr>
                        <a:buFont typeface="Arial" pitchFamily="34" charset="0"/>
                        <a:buNone/>
                      </a:pPr>
                      <a:r>
                        <a:rPr lang="en-GB" sz="1600" dirty="0" smtClean="0">
                          <a:solidFill>
                            <a:schemeClr val="tx1">
                              <a:lumMod val="95000"/>
                              <a:lumOff val="5000"/>
                            </a:schemeClr>
                          </a:solidFill>
                        </a:rPr>
                        <a:t>P7 – lower aggression</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S2 – not disengaged from school</a:t>
                      </a:r>
                    </a:p>
                    <a:p>
                      <a:pPr>
                        <a:buFont typeface="Arial" pitchFamily="34" charset="0"/>
                        <a:buNone/>
                      </a:pPr>
                      <a:r>
                        <a:rPr lang="en-GB" sz="1600" dirty="0" smtClean="0">
                          <a:solidFill>
                            <a:schemeClr val="tx1">
                              <a:lumMod val="95000"/>
                              <a:lumOff val="5000"/>
                            </a:schemeClr>
                          </a:solidFill>
                        </a:rPr>
                        <a:t>S2 –pupils rated</a:t>
                      </a:r>
                      <a:r>
                        <a:rPr lang="en-GB" sz="1600" baseline="0" dirty="0" smtClean="0">
                          <a:solidFill>
                            <a:schemeClr val="tx1">
                              <a:lumMod val="95000"/>
                              <a:lumOff val="5000"/>
                            </a:schemeClr>
                          </a:solidFill>
                        </a:rPr>
                        <a:t> school</a:t>
                      </a:r>
                      <a:r>
                        <a:rPr lang="en-GB" sz="1600" dirty="0" smtClean="0">
                          <a:solidFill>
                            <a:schemeClr val="tx1">
                              <a:lumMod val="95000"/>
                              <a:lumOff val="5000"/>
                            </a:schemeClr>
                          </a:solidFill>
                        </a:rPr>
                        <a:t> ethos better</a:t>
                      </a:r>
                      <a:endParaRPr lang="en-GB" sz="16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Correlates of post-school (age 19) well-being and achievement</a:t>
            </a:r>
            <a:endParaRPr lang="en-GB" b="1" dirty="0"/>
          </a:p>
        </p:txBody>
      </p:sp>
      <p:graphicFrame>
        <p:nvGraphicFramePr>
          <p:cNvPr id="4" name="Content Placeholder 3"/>
          <p:cNvGraphicFramePr>
            <a:graphicFrameLocks noGrp="1"/>
          </p:cNvGraphicFramePr>
          <p:nvPr>
            <p:ph idx="1"/>
          </p:nvPr>
        </p:nvGraphicFramePr>
        <p:xfrm>
          <a:off x="179512" y="1556792"/>
          <a:ext cx="8640960" cy="4745520"/>
        </p:xfrm>
        <a:graphic>
          <a:graphicData uri="http://schemas.openxmlformats.org/drawingml/2006/table">
            <a:tbl>
              <a:tblPr firstRow="1" bandRow="1">
                <a:tableStyleId>{5C22544A-7EE6-4342-B048-85BDC9FD1C3A}</a:tableStyleId>
              </a:tblPr>
              <a:tblGrid>
                <a:gridCol w="4320480"/>
                <a:gridCol w="4320480"/>
              </a:tblGrid>
              <a:tr h="720000">
                <a:tc>
                  <a:txBody>
                    <a:bodyPr/>
                    <a:lstStyle/>
                    <a:p>
                      <a:r>
                        <a:rPr lang="en-GB" sz="2400" dirty="0" smtClean="0">
                          <a:solidFill>
                            <a:schemeClr val="tx1">
                              <a:lumMod val="95000"/>
                              <a:lumOff val="5000"/>
                            </a:schemeClr>
                          </a:solidFill>
                        </a:rPr>
                        <a:t>Psychological distress</a:t>
                      </a:r>
                      <a:endParaRPr lang="en-GB" sz="2400" dirty="0">
                        <a:solidFill>
                          <a:schemeClr val="tx1">
                            <a:lumMod val="95000"/>
                            <a:lumOff val="5000"/>
                          </a:schemeClr>
                        </a:solidFill>
                      </a:endParaRPr>
                    </a:p>
                  </a:txBody>
                  <a:tcPr>
                    <a:solidFill>
                      <a:schemeClr val="bg1"/>
                    </a:solidFill>
                  </a:tcPr>
                </a:tc>
                <a:tc>
                  <a:txBody>
                    <a:bodyPr/>
                    <a:lstStyle/>
                    <a:p>
                      <a:r>
                        <a:rPr lang="en-GB" sz="2400" dirty="0" smtClean="0">
                          <a:solidFill>
                            <a:schemeClr val="tx1">
                              <a:lumMod val="95000"/>
                              <a:lumOff val="5000"/>
                            </a:schemeClr>
                          </a:solidFill>
                        </a:rPr>
                        <a:t>Highers</a:t>
                      </a:r>
                      <a:endParaRPr lang="en-GB" sz="2400" dirty="0">
                        <a:solidFill>
                          <a:schemeClr val="tx1">
                            <a:lumMod val="95000"/>
                            <a:lumOff val="5000"/>
                          </a:schemeClr>
                        </a:solidFill>
                      </a:endParaRPr>
                    </a:p>
                  </a:txBody>
                  <a:tcPr>
                    <a:solidFill>
                      <a:schemeClr val="bg1"/>
                    </a:solidFill>
                  </a:tcPr>
                </a:tc>
              </a:tr>
              <a:tr h="504000">
                <a:tc>
                  <a:txBody>
                    <a:bodyPr/>
                    <a:lstStyle/>
                    <a:p>
                      <a:pPr>
                        <a:buFont typeface="Arial" pitchFamily="34" charset="0"/>
                        <a:buNone/>
                      </a:pPr>
                      <a:endParaRPr lang="en-GB" sz="1600" b="1" baseline="0" dirty="0" smtClean="0">
                        <a:solidFill>
                          <a:schemeClr val="tx1">
                            <a:lumMod val="95000"/>
                            <a:lumOff val="5000"/>
                          </a:schemeClr>
                        </a:solidFill>
                      </a:endParaRPr>
                    </a:p>
                    <a:p>
                      <a:pPr>
                        <a:buFont typeface="Arial" pitchFamily="34" charset="0"/>
                        <a:buNone/>
                      </a:pPr>
                      <a:r>
                        <a:rPr lang="en-GB" sz="1600" b="1" baseline="0" dirty="0" smtClean="0">
                          <a:solidFill>
                            <a:srgbClr val="C00000"/>
                          </a:solidFill>
                        </a:rPr>
                        <a:t>Worse peer transition</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Female</a:t>
                      </a:r>
                    </a:p>
                    <a:p>
                      <a:pPr>
                        <a:buFont typeface="Arial" pitchFamily="34" charset="0"/>
                        <a:buNone/>
                      </a:pPr>
                      <a:r>
                        <a:rPr lang="en-GB" sz="1600" dirty="0" smtClean="0">
                          <a:solidFill>
                            <a:schemeClr val="tx1">
                              <a:lumMod val="95000"/>
                              <a:lumOff val="5000"/>
                            </a:schemeClr>
                          </a:solidFill>
                        </a:rPr>
                        <a:t>Lone parent family</a:t>
                      </a:r>
                    </a:p>
                    <a:p>
                      <a:pPr>
                        <a:buFont typeface="Arial" pitchFamily="34" charset="0"/>
                        <a:buNone/>
                      </a:pPr>
                      <a:r>
                        <a:rPr lang="en-GB" sz="1600" dirty="0" smtClean="0">
                          <a:solidFill>
                            <a:schemeClr val="tx1">
                              <a:lumMod val="95000"/>
                              <a:lumOff val="5000"/>
                            </a:schemeClr>
                          </a:solidFill>
                        </a:rPr>
                        <a:t>Low parental care</a:t>
                      </a:r>
                    </a:p>
                    <a:p>
                      <a:pPr>
                        <a:buFont typeface="Arial" pitchFamily="34" charset="0"/>
                        <a:buNone/>
                      </a:pPr>
                      <a:r>
                        <a:rPr lang="en-GB" sz="1600" u="sng" dirty="0" smtClean="0">
                          <a:solidFill>
                            <a:schemeClr val="tx1">
                              <a:lumMod val="95000"/>
                              <a:lumOff val="5000"/>
                            </a:schemeClr>
                          </a:solidFill>
                        </a:rPr>
                        <a:t>Previous distress</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P7 – victimisation</a:t>
                      </a:r>
                    </a:p>
                    <a:p>
                      <a:pPr>
                        <a:buFont typeface="Arial" pitchFamily="34" charset="0"/>
                        <a:buNone/>
                      </a:pPr>
                      <a:endParaRPr lang="en-GB" sz="1600" baseline="0" dirty="0" smtClean="0">
                        <a:solidFill>
                          <a:schemeClr val="tx1">
                            <a:lumMod val="95000"/>
                            <a:lumOff val="5000"/>
                          </a:schemeClr>
                        </a:solidFill>
                      </a:endParaRPr>
                    </a:p>
                    <a:p>
                      <a:pPr>
                        <a:buFont typeface="Arial" pitchFamily="34" charset="0"/>
                        <a:buNone/>
                      </a:pPr>
                      <a:r>
                        <a:rPr lang="en-GB" sz="1600" baseline="0" dirty="0" smtClean="0">
                          <a:solidFill>
                            <a:schemeClr val="tx1">
                              <a:lumMod val="95000"/>
                              <a:lumOff val="5000"/>
                            </a:schemeClr>
                          </a:solidFill>
                        </a:rPr>
                        <a:t>S2 – researchers rated school ethos poor</a:t>
                      </a:r>
                      <a:endParaRPr lang="en-GB" sz="1600" dirty="0">
                        <a:solidFill>
                          <a:schemeClr val="tx1">
                            <a:lumMod val="95000"/>
                            <a:lumOff val="5000"/>
                          </a:schemeClr>
                        </a:solidFill>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600" b="1" dirty="0" smtClean="0">
                          <a:solidFill>
                            <a:srgbClr val="C00000"/>
                          </a:solidFill>
                        </a:rPr>
                        <a:t>Better school transition</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Female</a:t>
                      </a:r>
                    </a:p>
                    <a:p>
                      <a:pPr>
                        <a:buFont typeface="Arial" pitchFamily="34" charset="0"/>
                        <a:buNone/>
                      </a:pPr>
                      <a:r>
                        <a:rPr lang="en-GB" sz="1600" dirty="0" smtClean="0">
                          <a:solidFill>
                            <a:schemeClr val="tx1">
                              <a:lumMod val="95000"/>
                              <a:lumOff val="5000"/>
                            </a:schemeClr>
                          </a:solidFill>
                        </a:rPr>
                        <a:t>Higher social class</a:t>
                      </a:r>
                    </a:p>
                    <a:p>
                      <a:pPr>
                        <a:buFont typeface="Arial" pitchFamily="34" charset="0"/>
                        <a:buNone/>
                      </a:pPr>
                      <a:r>
                        <a:rPr lang="en-GB" sz="1600" dirty="0" smtClean="0">
                          <a:solidFill>
                            <a:schemeClr val="tx1">
                              <a:lumMod val="95000"/>
                              <a:lumOff val="5000"/>
                            </a:schemeClr>
                          </a:solidFill>
                        </a:rPr>
                        <a:t>Two parent family</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P7 – </a:t>
                      </a:r>
                      <a:r>
                        <a:rPr lang="en-GB" sz="1600" u="sng" dirty="0" smtClean="0">
                          <a:solidFill>
                            <a:schemeClr val="tx1">
                              <a:lumMod val="95000"/>
                              <a:lumOff val="5000"/>
                            </a:schemeClr>
                          </a:solidFill>
                        </a:rPr>
                        <a:t>better maths ability</a:t>
                      </a:r>
                    </a:p>
                    <a:p>
                      <a:pPr>
                        <a:buFont typeface="Arial" pitchFamily="34" charset="0"/>
                        <a:buNone/>
                      </a:pPr>
                      <a:r>
                        <a:rPr lang="en-GB" sz="1600" dirty="0" smtClean="0">
                          <a:solidFill>
                            <a:schemeClr val="tx1">
                              <a:lumMod val="95000"/>
                              <a:lumOff val="5000"/>
                            </a:schemeClr>
                          </a:solidFill>
                        </a:rPr>
                        <a:t>P7 – lower aggression</a:t>
                      </a:r>
                    </a:p>
                    <a:p>
                      <a:pPr>
                        <a:buFont typeface="Arial" pitchFamily="34" charset="0"/>
                        <a:buNone/>
                      </a:pPr>
                      <a:endParaRPr lang="en-GB" sz="1600" dirty="0" smtClean="0">
                        <a:solidFill>
                          <a:schemeClr val="tx1">
                            <a:lumMod val="95000"/>
                            <a:lumOff val="5000"/>
                          </a:schemeClr>
                        </a:solidFill>
                      </a:endParaRPr>
                    </a:p>
                    <a:p>
                      <a:pPr>
                        <a:buFont typeface="Arial" pitchFamily="34" charset="0"/>
                        <a:buNone/>
                      </a:pPr>
                      <a:r>
                        <a:rPr lang="en-GB" sz="1600" dirty="0" smtClean="0">
                          <a:solidFill>
                            <a:schemeClr val="tx1">
                              <a:lumMod val="95000"/>
                              <a:lumOff val="5000"/>
                            </a:schemeClr>
                          </a:solidFill>
                        </a:rPr>
                        <a:t>S2 – not disengaged from school</a:t>
                      </a:r>
                    </a:p>
                    <a:p>
                      <a:pPr>
                        <a:buFont typeface="Arial" pitchFamily="34" charset="0"/>
                        <a:buNone/>
                      </a:pPr>
                      <a:r>
                        <a:rPr lang="en-GB" sz="1600" dirty="0" smtClean="0">
                          <a:solidFill>
                            <a:schemeClr val="tx1">
                              <a:lumMod val="95000"/>
                              <a:lumOff val="5000"/>
                            </a:schemeClr>
                          </a:solidFill>
                        </a:rPr>
                        <a:t>S2 –pupils rates school ethos better</a:t>
                      </a:r>
                      <a:endParaRPr lang="en-GB" sz="16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None/>
                      </a:pPr>
                      <a:endParaRPr lang="en-GB" sz="1800" dirty="0">
                        <a:solidFill>
                          <a:schemeClr val="tx1">
                            <a:lumMod val="95000"/>
                            <a:lumOff val="5000"/>
                          </a:schemeClr>
                        </a:solidFill>
                      </a:endParaRPr>
                    </a:p>
                  </a:txBody>
                  <a:tcPr>
                    <a:solidFill>
                      <a:schemeClr val="bg1"/>
                    </a:solidFill>
                  </a:tcPr>
                </a:tc>
              </a:tr>
              <a:tr h="504000">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c>
                  <a:txBody>
                    <a:bodyPr/>
                    <a:lstStyle/>
                    <a:p>
                      <a:pPr>
                        <a:buFont typeface="Arial" pitchFamily="34" charset="0"/>
                        <a:buChar char="•"/>
                      </a:pPr>
                      <a:endParaRPr lang="en-GB" sz="1800" dirty="0">
                        <a:solidFill>
                          <a:schemeClr val="tx1">
                            <a:lumMod val="95000"/>
                            <a:lumOff val="5000"/>
                          </a:schemeClr>
                        </a:solidFill>
                      </a:endParaRPr>
                    </a:p>
                  </a:txBody>
                  <a:tcPr>
                    <a:solidFill>
                      <a:schemeClr val="bg1"/>
                    </a:solidFill>
                  </a:tcPr>
                </a:tc>
              </a:tr>
            </a:tbl>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Conclusions</a:t>
            </a:r>
            <a:endParaRPr lang="en-GB" b="1" dirty="0"/>
          </a:p>
        </p:txBody>
      </p:sp>
      <p:sp>
        <p:nvSpPr>
          <p:cNvPr id="3" name="Content Placeholder 2"/>
          <p:cNvSpPr>
            <a:spLocks noGrp="1"/>
          </p:cNvSpPr>
          <p:nvPr>
            <p:ph idx="1"/>
          </p:nvPr>
        </p:nvSpPr>
        <p:spPr/>
        <p:txBody>
          <a:bodyPr/>
          <a:lstStyle/>
          <a:p>
            <a:pPr>
              <a:buNone/>
            </a:pPr>
            <a:r>
              <a:rPr lang="en-GB" sz="2600" b="1" dirty="0" smtClean="0"/>
              <a:t>Primary-secondary transition matters!</a:t>
            </a:r>
          </a:p>
          <a:p>
            <a:pPr>
              <a:buNone/>
            </a:pPr>
            <a:endParaRPr lang="en-GB" sz="2200" b="1" dirty="0" smtClean="0"/>
          </a:p>
          <a:p>
            <a:pPr>
              <a:buNone/>
            </a:pPr>
            <a:r>
              <a:rPr lang="en-GB" sz="2200" b="1" dirty="0" smtClean="0"/>
              <a:t>Vulnerabilities (health/behaviour/ability) = </a:t>
            </a:r>
          </a:p>
          <a:p>
            <a:r>
              <a:rPr lang="en-GB" sz="2200" dirty="0" smtClean="0"/>
              <a:t>worse transition (esp peer transition)</a:t>
            </a:r>
          </a:p>
          <a:p>
            <a:pPr>
              <a:buNone/>
            </a:pPr>
            <a:endParaRPr lang="en-GB" sz="2200" dirty="0" smtClean="0"/>
          </a:p>
          <a:p>
            <a:pPr>
              <a:buNone/>
            </a:pPr>
            <a:r>
              <a:rPr lang="en-GB" sz="2200" b="1" dirty="0" smtClean="0"/>
              <a:t>Worse school transition =</a:t>
            </a:r>
          </a:p>
          <a:p>
            <a:r>
              <a:rPr lang="en-GB" sz="2200" dirty="0" smtClean="0"/>
              <a:t>more distress, </a:t>
            </a:r>
          </a:p>
          <a:p>
            <a:r>
              <a:rPr lang="en-GB" sz="2200" dirty="0" smtClean="0"/>
              <a:t>lower achievement.</a:t>
            </a:r>
          </a:p>
          <a:p>
            <a:endParaRPr lang="en-GB" sz="2200" dirty="0" smtClean="0"/>
          </a:p>
          <a:p>
            <a:pPr>
              <a:buNone/>
            </a:pPr>
            <a:r>
              <a:rPr lang="en-GB" sz="2200" b="1" dirty="0" smtClean="0"/>
              <a:t>Worse peer transition = </a:t>
            </a:r>
          </a:p>
          <a:p>
            <a:r>
              <a:rPr lang="en-GB" sz="2200" dirty="0" smtClean="0"/>
              <a:t>more distress, </a:t>
            </a:r>
          </a:p>
          <a:p>
            <a:r>
              <a:rPr lang="en-GB" sz="2200" dirty="0" smtClean="0"/>
              <a:t>lower anti-social behaviour.</a:t>
            </a:r>
            <a:endParaRPr lang="en-GB" sz="2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But what about post-school transitions?</a:t>
            </a:r>
            <a:endParaRPr lang="en-GB" b="1" dirty="0"/>
          </a:p>
        </p:txBody>
      </p:sp>
      <p:sp>
        <p:nvSpPr>
          <p:cNvPr id="3" name="Content Placeholder 2"/>
          <p:cNvSpPr>
            <a:spLocks noGrp="1"/>
          </p:cNvSpPr>
          <p:nvPr>
            <p:ph idx="1"/>
          </p:nvPr>
        </p:nvSpPr>
        <p:spPr>
          <a:xfrm>
            <a:off x="755576" y="2060848"/>
            <a:ext cx="7772400" cy="4572000"/>
          </a:xfrm>
        </p:spPr>
        <p:txBody>
          <a:bodyPr/>
          <a:lstStyle/>
          <a:p>
            <a:pPr>
              <a:spcBef>
                <a:spcPts val="2400"/>
              </a:spcBef>
            </a:pPr>
            <a:r>
              <a:rPr lang="en-GB" sz="2800" dirty="0" smtClean="0"/>
              <a:t>Health at school and post-school transitions</a:t>
            </a:r>
          </a:p>
          <a:p>
            <a:pPr>
              <a:spcBef>
                <a:spcPts val="2400"/>
              </a:spcBef>
            </a:pPr>
            <a:r>
              <a:rPr lang="en-GB" sz="2800" dirty="0" smtClean="0"/>
              <a:t>How transitions impact on health</a:t>
            </a:r>
            <a:endParaRPr lang="en-GB" sz="2800"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784976" cy="809625"/>
          </a:xfrm>
        </p:spPr>
        <p:txBody>
          <a:bodyPr/>
          <a:lstStyle/>
          <a:p>
            <a:r>
              <a:rPr lang="en-GB" b="1" dirty="0" smtClean="0"/>
              <a:t>Odds of poor health in S4 according to labour market position at 19</a:t>
            </a:r>
            <a:endParaRPr lang="en-GB" b="1" dirty="0"/>
          </a:p>
        </p:txBody>
      </p:sp>
      <p:graphicFrame>
        <p:nvGraphicFramePr>
          <p:cNvPr id="4" name="Content Placeholder 3"/>
          <p:cNvGraphicFramePr>
            <a:graphicFrameLocks noGrp="1"/>
          </p:cNvGraphicFramePr>
          <p:nvPr>
            <p:ph idx="1"/>
          </p:nvPr>
        </p:nvGraphicFramePr>
        <p:xfrm>
          <a:off x="683568" y="1556792"/>
          <a:ext cx="7812000" cy="3960000"/>
        </p:xfrm>
        <a:graphic>
          <a:graphicData uri="http://schemas.openxmlformats.org/drawingml/2006/table">
            <a:tbl>
              <a:tblPr firstRow="1" bandRow="1">
                <a:tableStyleId>{5C22544A-7EE6-4342-B048-85BDC9FD1C3A}</a:tableStyleId>
              </a:tblPr>
              <a:tblGrid>
                <a:gridCol w="3492000"/>
                <a:gridCol w="2160000"/>
                <a:gridCol w="2160000"/>
              </a:tblGrid>
              <a:tr h="792000">
                <a:tc>
                  <a:txBody>
                    <a:bodyPr/>
                    <a:lstStyle/>
                    <a:p>
                      <a:endParaRPr lang="en-GB" dirty="0">
                        <a:solidFill>
                          <a:schemeClr val="tx1"/>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Psychological distress</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Poor self-rated</a:t>
                      </a:r>
                      <a:r>
                        <a:rPr lang="en-GB" baseline="0" dirty="0" smtClean="0">
                          <a:solidFill>
                            <a:schemeClr val="bg1">
                              <a:lumMod val="75000"/>
                            </a:schemeClr>
                          </a:solidFill>
                        </a:rPr>
                        <a:t> health</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r>
              <a:tr h="792000">
                <a:tc>
                  <a:txBody>
                    <a:bodyPr/>
                    <a:lstStyle/>
                    <a:p>
                      <a:r>
                        <a:rPr lang="en-GB" b="1" dirty="0" smtClean="0">
                          <a:solidFill>
                            <a:schemeClr val="tx1"/>
                          </a:solidFill>
                        </a:rPr>
                        <a:t>Education (HE/FE)</a:t>
                      </a:r>
                      <a:endParaRPr lang="en-GB" b="1" dirty="0">
                        <a:solidFill>
                          <a:schemeClr val="tx1"/>
                        </a:solidFill>
                      </a:endParaRPr>
                    </a:p>
                  </a:txBody>
                  <a:tcPr anchor="ct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chor="ct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chor="ctr">
                    <a:noFill/>
                  </a:tcPr>
                </a:tc>
              </a:tr>
              <a:tr h="792000">
                <a:tc>
                  <a:txBody>
                    <a:bodyPr/>
                    <a:lstStyle/>
                    <a:p>
                      <a:r>
                        <a:rPr lang="en-GB" b="1" dirty="0" smtClean="0">
                          <a:solidFill>
                            <a:schemeClr val="tx1"/>
                          </a:solidFill>
                        </a:rPr>
                        <a:t>Training</a:t>
                      </a:r>
                      <a:endParaRPr lang="en-GB" b="1" dirty="0">
                        <a:solidFill>
                          <a:schemeClr val="tx1"/>
                        </a:solidFill>
                      </a:endParaRPr>
                    </a:p>
                  </a:txBody>
                  <a:tcPr anchor="ctr">
                    <a:noFill/>
                  </a:tcPr>
                </a:tc>
                <a:tc>
                  <a:txBody>
                    <a:bodyPr/>
                    <a:lstStyle/>
                    <a:p>
                      <a:r>
                        <a:rPr lang="en-GB" b="1" dirty="0" smtClean="0">
                          <a:solidFill>
                            <a:schemeClr val="bg1">
                              <a:lumMod val="75000"/>
                            </a:schemeClr>
                          </a:solidFill>
                        </a:rPr>
                        <a:t>0.85</a:t>
                      </a:r>
                      <a:endParaRPr lang="en-GB" b="1" dirty="0">
                        <a:solidFill>
                          <a:schemeClr val="bg1">
                            <a:lumMod val="75000"/>
                          </a:schemeClr>
                        </a:solidFill>
                      </a:endParaRPr>
                    </a:p>
                  </a:txBody>
                  <a:tcPr anchor="ctr">
                    <a:noFill/>
                  </a:tcPr>
                </a:tc>
                <a:tc>
                  <a:txBody>
                    <a:bodyPr/>
                    <a:lstStyle/>
                    <a:p>
                      <a:r>
                        <a:rPr lang="en-GB" b="1" dirty="0" smtClean="0">
                          <a:solidFill>
                            <a:schemeClr val="bg1">
                              <a:lumMod val="75000"/>
                            </a:schemeClr>
                          </a:solidFill>
                        </a:rPr>
                        <a:t>1.85 *</a:t>
                      </a:r>
                      <a:endParaRPr lang="en-GB" b="1" dirty="0">
                        <a:solidFill>
                          <a:schemeClr val="bg1">
                            <a:lumMod val="75000"/>
                          </a:schemeClr>
                        </a:solidFill>
                      </a:endParaRPr>
                    </a:p>
                  </a:txBody>
                  <a:tcPr anchor="ctr">
                    <a:noFill/>
                  </a:tcPr>
                </a:tc>
              </a:tr>
              <a:tr h="792000">
                <a:tc>
                  <a:txBody>
                    <a:bodyPr/>
                    <a:lstStyle/>
                    <a:p>
                      <a:r>
                        <a:rPr lang="en-GB" b="1" dirty="0" smtClean="0">
                          <a:solidFill>
                            <a:schemeClr val="tx1"/>
                          </a:solidFill>
                        </a:rPr>
                        <a:t>Work</a:t>
                      </a:r>
                      <a:endParaRPr lang="en-GB" b="1" dirty="0">
                        <a:solidFill>
                          <a:schemeClr val="tx1"/>
                        </a:solidFill>
                      </a:endParaRPr>
                    </a:p>
                  </a:txBody>
                  <a:tcPr anchor="ctr">
                    <a:noFill/>
                  </a:tcPr>
                </a:tc>
                <a:tc>
                  <a:txBody>
                    <a:bodyPr/>
                    <a:lstStyle/>
                    <a:p>
                      <a:r>
                        <a:rPr lang="en-GB" b="1" dirty="0" smtClean="0">
                          <a:solidFill>
                            <a:schemeClr val="bg1">
                              <a:lumMod val="75000"/>
                            </a:schemeClr>
                          </a:solidFill>
                        </a:rPr>
                        <a:t>1.03</a:t>
                      </a:r>
                      <a:endParaRPr lang="en-GB" b="1" dirty="0">
                        <a:solidFill>
                          <a:schemeClr val="bg1">
                            <a:lumMod val="75000"/>
                          </a:schemeClr>
                        </a:solidFill>
                      </a:endParaRPr>
                    </a:p>
                  </a:txBody>
                  <a:tcPr anchor="ctr">
                    <a:noFill/>
                  </a:tcPr>
                </a:tc>
                <a:tc>
                  <a:txBody>
                    <a:bodyPr/>
                    <a:lstStyle/>
                    <a:p>
                      <a:r>
                        <a:rPr lang="en-GB" b="1" dirty="0" smtClean="0">
                          <a:solidFill>
                            <a:schemeClr val="bg1">
                              <a:lumMod val="75000"/>
                            </a:schemeClr>
                          </a:solidFill>
                        </a:rPr>
                        <a:t>1.79 ***</a:t>
                      </a:r>
                      <a:endParaRPr lang="en-GB" b="1" dirty="0">
                        <a:solidFill>
                          <a:schemeClr val="bg1">
                            <a:lumMod val="75000"/>
                          </a:schemeClr>
                        </a:solidFill>
                      </a:endParaRPr>
                    </a:p>
                  </a:txBody>
                  <a:tcPr anchor="ctr">
                    <a:noFill/>
                  </a:tcPr>
                </a:tc>
              </a:tr>
              <a:tr h="792000">
                <a:tc>
                  <a:txBody>
                    <a:bodyPr/>
                    <a:lstStyle/>
                    <a:p>
                      <a:r>
                        <a:rPr lang="en-GB" b="1" dirty="0" smtClean="0">
                          <a:solidFill>
                            <a:schemeClr val="tx1"/>
                          </a:solidFill>
                        </a:rPr>
                        <a:t>Unemployed/’at home’</a:t>
                      </a:r>
                      <a:endParaRPr lang="en-GB" b="1" dirty="0">
                        <a:solidFill>
                          <a:schemeClr val="tx1"/>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1.04</a:t>
                      </a:r>
                      <a:endParaRPr lang="en-GB" b="1" dirty="0">
                        <a:solidFill>
                          <a:schemeClr val="bg1">
                            <a:lumMod val="7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2.35 ***</a:t>
                      </a:r>
                      <a:endParaRPr lang="en-GB" b="1" dirty="0">
                        <a:solidFill>
                          <a:schemeClr val="bg1">
                            <a:lumMod val="75000"/>
                          </a:schemeClr>
                        </a:solidFill>
                      </a:endParaRPr>
                    </a:p>
                  </a:txBody>
                  <a:tcPr anchor="ct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805264"/>
            <a:ext cx="8496944" cy="707886"/>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FFFFFF">
                    <a:lumMod val="75000"/>
                  </a:srgbClr>
                </a:solidFill>
                <a:ea typeface="Verdana" pitchFamily="34" charset="0"/>
                <a:cs typeface="Verdana" pitchFamily="34" charset="0"/>
              </a:rPr>
              <a:t>Odds AFTER ACCOUNTING FOR </a:t>
            </a:r>
            <a:r>
              <a:rPr lang="en-GB" sz="2000" dirty="0">
                <a:solidFill>
                  <a:srgbClr val="FFFFFF">
                    <a:lumMod val="75000"/>
                  </a:srgbClr>
                </a:solidFill>
                <a:ea typeface="Verdana" pitchFamily="34" charset="0"/>
                <a:cs typeface="Verdana" pitchFamily="34" charset="0"/>
              </a:rPr>
              <a:t>gender, parental social class and area deprivation</a:t>
            </a:r>
            <a:endParaRPr lang="en-GB" sz="2000" dirty="0">
              <a:solidFill>
                <a:srgbClr val="FFFFFF">
                  <a:lumMod val="75000"/>
                </a:srgbClr>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784976" cy="809625"/>
          </a:xfrm>
        </p:spPr>
        <p:txBody>
          <a:bodyPr/>
          <a:lstStyle/>
          <a:p>
            <a:r>
              <a:rPr lang="en-GB" b="1" dirty="0" smtClean="0"/>
              <a:t>Odds of poor health in S4 according to labour market position at 19</a:t>
            </a:r>
            <a:endParaRPr lang="en-GB" b="1" dirty="0"/>
          </a:p>
        </p:txBody>
      </p:sp>
      <p:graphicFrame>
        <p:nvGraphicFramePr>
          <p:cNvPr id="4" name="Content Placeholder 3"/>
          <p:cNvGraphicFramePr>
            <a:graphicFrameLocks noGrp="1"/>
          </p:cNvGraphicFramePr>
          <p:nvPr>
            <p:ph idx="1"/>
          </p:nvPr>
        </p:nvGraphicFramePr>
        <p:xfrm>
          <a:off x="683568" y="1556792"/>
          <a:ext cx="7812000" cy="3960000"/>
        </p:xfrm>
        <a:graphic>
          <a:graphicData uri="http://schemas.openxmlformats.org/drawingml/2006/table">
            <a:tbl>
              <a:tblPr firstRow="1" bandRow="1">
                <a:tableStyleId>{5C22544A-7EE6-4342-B048-85BDC9FD1C3A}</a:tableStyleId>
              </a:tblPr>
              <a:tblGrid>
                <a:gridCol w="3492000"/>
                <a:gridCol w="2160000"/>
                <a:gridCol w="2160000"/>
              </a:tblGrid>
              <a:tr h="792000">
                <a:tc>
                  <a:txBody>
                    <a:bodyPr/>
                    <a:lstStyle/>
                    <a:p>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Psychological distress</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Poor self-rated</a:t>
                      </a:r>
                      <a:r>
                        <a:rPr lang="en-GB" baseline="0" dirty="0" smtClean="0">
                          <a:solidFill>
                            <a:schemeClr val="bg1">
                              <a:lumMod val="75000"/>
                            </a:schemeClr>
                          </a:solidFill>
                        </a:rPr>
                        <a:t> health</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r>
              <a:tr h="792000">
                <a:tc>
                  <a:txBody>
                    <a:bodyPr/>
                    <a:lstStyle/>
                    <a:p>
                      <a:r>
                        <a:rPr lang="en-GB" b="1" dirty="0" smtClean="0">
                          <a:solidFill>
                            <a:schemeClr val="tx1">
                              <a:lumMod val="95000"/>
                              <a:lumOff val="5000"/>
                            </a:schemeClr>
                          </a:solidFill>
                        </a:rPr>
                        <a:t>Education (HE/FE)</a:t>
                      </a:r>
                      <a:endParaRPr lang="en-GB" b="1" dirty="0">
                        <a:solidFill>
                          <a:schemeClr val="tx1">
                            <a:lumMod val="95000"/>
                            <a:lumOff val="5000"/>
                          </a:schemeClr>
                        </a:solidFill>
                      </a:endParaRPr>
                    </a:p>
                  </a:txBody>
                  <a:tcPr anchor="ct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chor="ct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chor="ctr">
                    <a:noFill/>
                  </a:tcPr>
                </a:tc>
              </a:tr>
              <a:tr h="792000">
                <a:tc>
                  <a:txBody>
                    <a:bodyPr/>
                    <a:lstStyle/>
                    <a:p>
                      <a:r>
                        <a:rPr lang="en-GB" b="1" dirty="0" smtClean="0">
                          <a:solidFill>
                            <a:schemeClr val="tx1">
                              <a:lumMod val="95000"/>
                              <a:lumOff val="5000"/>
                            </a:schemeClr>
                          </a:solidFill>
                        </a:rPr>
                        <a:t>Training</a:t>
                      </a:r>
                      <a:endParaRPr lang="en-GB" b="1" dirty="0">
                        <a:solidFill>
                          <a:schemeClr val="tx1">
                            <a:lumMod val="95000"/>
                            <a:lumOff val="5000"/>
                          </a:schemeClr>
                        </a:solidFill>
                      </a:endParaRPr>
                    </a:p>
                  </a:txBody>
                  <a:tcPr anchor="ctr">
                    <a:noFill/>
                  </a:tcPr>
                </a:tc>
                <a:tc>
                  <a:txBody>
                    <a:bodyPr/>
                    <a:lstStyle/>
                    <a:p>
                      <a:r>
                        <a:rPr lang="en-GB" b="1" dirty="0" smtClean="0">
                          <a:solidFill>
                            <a:schemeClr val="bg1">
                              <a:lumMod val="75000"/>
                            </a:schemeClr>
                          </a:solidFill>
                        </a:rPr>
                        <a:t>0.85</a:t>
                      </a:r>
                      <a:endParaRPr lang="en-GB" b="1" dirty="0">
                        <a:solidFill>
                          <a:schemeClr val="bg1">
                            <a:lumMod val="75000"/>
                          </a:schemeClr>
                        </a:solidFill>
                      </a:endParaRPr>
                    </a:p>
                  </a:txBody>
                  <a:tcPr anchor="ctr">
                    <a:noFill/>
                  </a:tcPr>
                </a:tc>
                <a:tc>
                  <a:txBody>
                    <a:bodyPr/>
                    <a:lstStyle/>
                    <a:p>
                      <a:r>
                        <a:rPr lang="en-GB" b="1" dirty="0" smtClean="0">
                          <a:solidFill>
                            <a:schemeClr val="bg1">
                              <a:lumMod val="75000"/>
                            </a:schemeClr>
                          </a:solidFill>
                        </a:rPr>
                        <a:t>1.85 *</a:t>
                      </a:r>
                      <a:endParaRPr lang="en-GB" b="1" dirty="0">
                        <a:solidFill>
                          <a:schemeClr val="bg1">
                            <a:lumMod val="75000"/>
                          </a:schemeClr>
                        </a:solidFill>
                      </a:endParaRPr>
                    </a:p>
                  </a:txBody>
                  <a:tcPr anchor="ctr">
                    <a:noFill/>
                  </a:tcPr>
                </a:tc>
              </a:tr>
              <a:tr h="792000">
                <a:tc>
                  <a:txBody>
                    <a:bodyPr/>
                    <a:lstStyle/>
                    <a:p>
                      <a:r>
                        <a:rPr lang="en-GB" b="1" dirty="0" smtClean="0">
                          <a:solidFill>
                            <a:schemeClr val="tx1">
                              <a:lumMod val="95000"/>
                              <a:lumOff val="5000"/>
                            </a:schemeClr>
                          </a:solidFill>
                        </a:rPr>
                        <a:t>Work</a:t>
                      </a:r>
                      <a:endParaRPr lang="en-GB" b="1" dirty="0">
                        <a:solidFill>
                          <a:schemeClr val="tx1">
                            <a:lumMod val="95000"/>
                            <a:lumOff val="5000"/>
                          </a:schemeClr>
                        </a:solidFill>
                      </a:endParaRPr>
                    </a:p>
                  </a:txBody>
                  <a:tcPr anchor="ctr">
                    <a:noFill/>
                  </a:tcPr>
                </a:tc>
                <a:tc>
                  <a:txBody>
                    <a:bodyPr/>
                    <a:lstStyle/>
                    <a:p>
                      <a:r>
                        <a:rPr lang="en-GB" b="1" dirty="0" smtClean="0">
                          <a:solidFill>
                            <a:schemeClr val="bg1">
                              <a:lumMod val="75000"/>
                            </a:schemeClr>
                          </a:solidFill>
                        </a:rPr>
                        <a:t>1.03</a:t>
                      </a:r>
                      <a:endParaRPr lang="en-GB" b="1" dirty="0">
                        <a:solidFill>
                          <a:schemeClr val="bg1">
                            <a:lumMod val="75000"/>
                          </a:schemeClr>
                        </a:solidFill>
                      </a:endParaRPr>
                    </a:p>
                  </a:txBody>
                  <a:tcPr anchor="ctr">
                    <a:noFill/>
                  </a:tcPr>
                </a:tc>
                <a:tc>
                  <a:txBody>
                    <a:bodyPr/>
                    <a:lstStyle/>
                    <a:p>
                      <a:r>
                        <a:rPr lang="en-GB" b="1" dirty="0" smtClean="0">
                          <a:solidFill>
                            <a:schemeClr val="bg1">
                              <a:lumMod val="75000"/>
                            </a:schemeClr>
                          </a:solidFill>
                        </a:rPr>
                        <a:t>1.79 ***</a:t>
                      </a:r>
                      <a:endParaRPr lang="en-GB" b="1" dirty="0">
                        <a:solidFill>
                          <a:schemeClr val="bg1">
                            <a:lumMod val="75000"/>
                          </a:schemeClr>
                        </a:solidFill>
                      </a:endParaRPr>
                    </a:p>
                  </a:txBody>
                  <a:tcPr anchor="ctr">
                    <a:noFill/>
                  </a:tcPr>
                </a:tc>
              </a:tr>
              <a:tr h="792000">
                <a:tc>
                  <a:txBody>
                    <a:bodyPr/>
                    <a:lstStyle/>
                    <a:p>
                      <a:r>
                        <a:rPr lang="en-GB" b="1" dirty="0" smtClean="0">
                          <a:solidFill>
                            <a:schemeClr val="tx1">
                              <a:lumMod val="95000"/>
                              <a:lumOff val="5000"/>
                            </a:schemeClr>
                          </a:solidFill>
                        </a:rPr>
                        <a:t>Unemployed/’at home’</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1.04</a:t>
                      </a:r>
                      <a:endParaRPr lang="en-GB" b="1" dirty="0">
                        <a:solidFill>
                          <a:schemeClr val="bg1">
                            <a:lumMod val="7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2.35 ***</a:t>
                      </a:r>
                      <a:endParaRPr lang="en-GB" b="1" dirty="0">
                        <a:solidFill>
                          <a:schemeClr val="bg1">
                            <a:lumMod val="75000"/>
                          </a:schemeClr>
                        </a:solidFill>
                      </a:endParaRPr>
                    </a:p>
                  </a:txBody>
                  <a:tcPr anchor="ct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805264"/>
            <a:ext cx="8496944" cy="707886"/>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000000"/>
                </a:solidFill>
                <a:ea typeface="Verdana" pitchFamily="34" charset="0"/>
                <a:cs typeface="Verdana" pitchFamily="34" charset="0"/>
              </a:rPr>
              <a:t>Odds AFTER ACCOUNTING FOR </a:t>
            </a:r>
            <a:r>
              <a:rPr lang="en-GB" sz="2000" dirty="0">
                <a:solidFill>
                  <a:srgbClr val="000000"/>
                </a:solidFill>
                <a:ea typeface="Verdana" pitchFamily="34" charset="0"/>
                <a:cs typeface="Verdana" pitchFamily="34" charset="0"/>
              </a:rPr>
              <a:t>gender, parental social class and area deprivation</a:t>
            </a:r>
            <a:endParaRPr lang="en-GB" sz="2000"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784976" cy="809625"/>
          </a:xfrm>
        </p:spPr>
        <p:txBody>
          <a:bodyPr/>
          <a:lstStyle/>
          <a:p>
            <a:r>
              <a:rPr lang="en-GB" b="1" dirty="0" smtClean="0"/>
              <a:t>Odds of poor health in S4 according to labour market position at 19</a:t>
            </a:r>
            <a:endParaRPr lang="en-GB" b="1" dirty="0"/>
          </a:p>
        </p:txBody>
      </p:sp>
      <p:graphicFrame>
        <p:nvGraphicFramePr>
          <p:cNvPr id="4" name="Content Placeholder 3"/>
          <p:cNvGraphicFramePr>
            <a:graphicFrameLocks noGrp="1"/>
          </p:cNvGraphicFramePr>
          <p:nvPr>
            <p:ph idx="1"/>
          </p:nvPr>
        </p:nvGraphicFramePr>
        <p:xfrm>
          <a:off x="683568" y="1556792"/>
          <a:ext cx="7812000" cy="3960000"/>
        </p:xfrm>
        <a:graphic>
          <a:graphicData uri="http://schemas.openxmlformats.org/drawingml/2006/table">
            <a:tbl>
              <a:tblPr firstRow="1" bandRow="1">
                <a:tableStyleId>{5C22544A-7EE6-4342-B048-85BDC9FD1C3A}</a:tableStyleId>
              </a:tblPr>
              <a:tblGrid>
                <a:gridCol w="3492000"/>
                <a:gridCol w="2160000"/>
                <a:gridCol w="2160000"/>
              </a:tblGrid>
              <a:tr h="792000">
                <a:tc>
                  <a:txBody>
                    <a:bodyPr/>
                    <a:lstStyle/>
                    <a:p>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tx1">
                              <a:lumMod val="95000"/>
                              <a:lumOff val="5000"/>
                            </a:schemeClr>
                          </a:solidFill>
                        </a:rPr>
                        <a:t>Psychological distress</a:t>
                      </a:r>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Poor self-rated</a:t>
                      </a:r>
                      <a:r>
                        <a:rPr lang="en-GB" baseline="0" dirty="0" smtClean="0">
                          <a:solidFill>
                            <a:schemeClr val="bg1">
                              <a:lumMod val="75000"/>
                            </a:schemeClr>
                          </a:solidFill>
                        </a:rPr>
                        <a:t> health</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r>
              <a:tr h="792000">
                <a:tc>
                  <a:txBody>
                    <a:bodyPr/>
                    <a:lstStyle/>
                    <a:p>
                      <a:r>
                        <a:rPr lang="en-GB" b="1" dirty="0" smtClean="0">
                          <a:solidFill>
                            <a:schemeClr val="tx1">
                              <a:lumMod val="95000"/>
                              <a:lumOff val="5000"/>
                            </a:schemeClr>
                          </a:solidFill>
                        </a:rPr>
                        <a:t>Education (HE/FE)</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1.00</a:t>
                      </a:r>
                      <a:endParaRPr lang="en-GB" b="1" dirty="0">
                        <a:solidFill>
                          <a:schemeClr val="tx1">
                            <a:lumMod val="95000"/>
                            <a:lumOff val="5000"/>
                          </a:schemeClr>
                        </a:solidFill>
                      </a:endParaRPr>
                    </a:p>
                  </a:txBody>
                  <a:tcPr anchor="ct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chor="ctr">
                    <a:noFill/>
                  </a:tcPr>
                </a:tc>
              </a:tr>
              <a:tr h="792000">
                <a:tc>
                  <a:txBody>
                    <a:bodyPr/>
                    <a:lstStyle/>
                    <a:p>
                      <a:r>
                        <a:rPr lang="en-GB" b="1" dirty="0" smtClean="0">
                          <a:solidFill>
                            <a:schemeClr val="tx1">
                              <a:lumMod val="95000"/>
                              <a:lumOff val="5000"/>
                            </a:schemeClr>
                          </a:solidFill>
                        </a:rPr>
                        <a:t>Training</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0.85</a:t>
                      </a:r>
                      <a:endParaRPr lang="en-GB" b="1" dirty="0">
                        <a:solidFill>
                          <a:schemeClr val="tx1">
                            <a:lumMod val="95000"/>
                            <a:lumOff val="5000"/>
                          </a:schemeClr>
                        </a:solidFill>
                      </a:endParaRPr>
                    </a:p>
                  </a:txBody>
                  <a:tcPr anchor="ctr">
                    <a:noFill/>
                  </a:tcPr>
                </a:tc>
                <a:tc>
                  <a:txBody>
                    <a:bodyPr/>
                    <a:lstStyle/>
                    <a:p>
                      <a:r>
                        <a:rPr lang="en-GB" b="1" dirty="0" smtClean="0">
                          <a:solidFill>
                            <a:schemeClr val="bg1">
                              <a:lumMod val="75000"/>
                            </a:schemeClr>
                          </a:solidFill>
                        </a:rPr>
                        <a:t>1.85 *</a:t>
                      </a:r>
                      <a:endParaRPr lang="en-GB" b="1" dirty="0">
                        <a:solidFill>
                          <a:schemeClr val="bg1">
                            <a:lumMod val="75000"/>
                          </a:schemeClr>
                        </a:solidFill>
                      </a:endParaRPr>
                    </a:p>
                  </a:txBody>
                  <a:tcPr anchor="ctr">
                    <a:noFill/>
                  </a:tcPr>
                </a:tc>
              </a:tr>
              <a:tr h="792000">
                <a:tc>
                  <a:txBody>
                    <a:bodyPr/>
                    <a:lstStyle/>
                    <a:p>
                      <a:r>
                        <a:rPr lang="en-GB" b="1" dirty="0" smtClean="0">
                          <a:solidFill>
                            <a:schemeClr val="tx1">
                              <a:lumMod val="95000"/>
                              <a:lumOff val="5000"/>
                            </a:schemeClr>
                          </a:solidFill>
                        </a:rPr>
                        <a:t>Work</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1.03</a:t>
                      </a:r>
                      <a:endParaRPr lang="en-GB" b="1" dirty="0">
                        <a:solidFill>
                          <a:schemeClr val="tx1">
                            <a:lumMod val="95000"/>
                            <a:lumOff val="5000"/>
                          </a:schemeClr>
                        </a:solidFill>
                      </a:endParaRPr>
                    </a:p>
                  </a:txBody>
                  <a:tcPr anchor="ctr">
                    <a:noFill/>
                  </a:tcPr>
                </a:tc>
                <a:tc>
                  <a:txBody>
                    <a:bodyPr/>
                    <a:lstStyle/>
                    <a:p>
                      <a:r>
                        <a:rPr lang="en-GB" b="1" dirty="0" smtClean="0">
                          <a:solidFill>
                            <a:schemeClr val="bg1">
                              <a:lumMod val="75000"/>
                            </a:schemeClr>
                          </a:solidFill>
                        </a:rPr>
                        <a:t>1.79 ***</a:t>
                      </a:r>
                      <a:endParaRPr lang="en-GB" b="1" dirty="0">
                        <a:solidFill>
                          <a:schemeClr val="bg1">
                            <a:lumMod val="75000"/>
                          </a:schemeClr>
                        </a:solidFill>
                      </a:endParaRPr>
                    </a:p>
                  </a:txBody>
                  <a:tcPr anchor="ctr">
                    <a:noFill/>
                  </a:tcPr>
                </a:tc>
              </a:tr>
              <a:tr h="792000">
                <a:tc>
                  <a:txBody>
                    <a:bodyPr/>
                    <a:lstStyle/>
                    <a:p>
                      <a:r>
                        <a:rPr lang="en-GB" b="1" dirty="0" smtClean="0">
                          <a:solidFill>
                            <a:schemeClr val="tx1">
                              <a:lumMod val="95000"/>
                              <a:lumOff val="5000"/>
                            </a:schemeClr>
                          </a:solidFill>
                        </a:rPr>
                        <a:t>Unemployed/’at home’</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tx1">
                              <a:lumMod val="95000"/>
                              <a:lumOff val="5000"/>
                            </a:schemeClr>
                          </a:solidFill>
                        </a:rPr>
                        <a:t>1.04</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2.35 ***</a:t>
                      </a:r>
                      <a:endParaRPr lang="en-GB" b="1" dirty="0">
                        <a:solidFill>
                          <a:schemeClr val="bg1">
                            <a:lumMod val="75000"/>
                          </a:schemeClr>
                        </a:solidFill>
                      </a:endParaRPr>
                    </a:p>
                  </a:txBody>
                  <a:tcPr anchor="ct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805264"/>
            <a:ext cx="8496944" cy="707886"/>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000000"/>
                </a:solidFill>
                <a:ea typeface="Verdana" pitchFamily="34" charset="0"/>
                <a:cs typeface="Verdana" pitchFamily="34" charset="0"/>
              </a:rPr>
              <a:t>Odds AFTER ACCOUNTING FOR </a:t>
            </a:r>
            <a:r>
              <a:rPr lang="en-GB" sz="2000" dirty="0">
                <a:solidFill>
                  <a:srgbClr val="000000"/>
                </a:solidFill>
                <a:ea typeface="Verdana" pitchFamily="34" charset="0"/>
                <a:cs typeface="Verdana" pitchFamily="34" charset="0"/>
              </a:rPr>
              <a:t>gender, parental social class and area deprivation</a:t>
            </a:r>
            <a:endParaRPr lang="en-GB" sz="2000"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784976" cy="809625"/>
          </a:xfrm>
        </p:spPr>
        <p:txBody>
          <a:bodyPr/>
          <a:lstStyle/>
          <a:p>
            <a:r>
              <a:rPr lang="en-GB" b="1" dirty="0" smtClean="0"/>
              <a:t>Odds of poor health in S4 according to labour market position at 19</a:t>
            </a:r>
            <a:endParaRPr lang="en-GB" b="1" dirty="0"/>
          </a:p>
        </p:txBody>
      </p:sp>
      <p:graphicFrame>
        <p:nvGraphicFramePr>
          <p:cNvPr id="4" name="Content Placeholder 3"/>
          <p:cNvGraphicFramePr>
            <a:graphicFrameLocks noGrp="1"/>
          </p:cNvGraphicFramePr>
          <p:nvPr>
            <p:ph idx="1"/>
          </p:nvPr>
        </p:nvGraphicFramePr>
        <p:xfrm>
          <a:off x="683568" y="1556792"/>
          <a:ext cx="7812000" cy="3960000"/>
        </p:xfrm>
        <a:graphic>
          <a:graphicData uri="http://schemas.openxmlformats.org/drawingml/2006/table">
            <a:tbl>
              <a:tblPr firstRow="1" bandRow="1">
                <a:tableStyleId>{5C22544A-7EE6-4342-B048-85BDC9FD1C3A}</a:tableStyleId>
              </a:tblPr>
              <a:tblGrid>
                <a:gridCol w="3492000"/>
                <a:gridCol w="2160000"/>
                <a:gridCol w="2160000"/>
              </a:tblGrid>
              <a:tr h="792000">
                <a:tc>
                  <a:txBody>
                    <a:bodyPr/>
                    <a:lstStyle/>
                    <a:p>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tx1">
                              <a:lumMod val="95000"/>
                              <a:lumOff val="5000"/>
                            </a:schemeClr>
                          </a:solidFill>
                        </a:rPr>
                        <a:t>Psychological distress</a:t>
                      </a:r>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tx1">
                              <a:lumMod val="95000"/>
                              <a:lumOff val="5000"/>
                            </a:schemeClr>
                          </a:solidFill>
                        </a:rPr>
                        <a:t>Poor self-rated</a:t>
                      </a:r>
                      <a:r>
                        <a:rPr lang="en-GB" baseline="0" dirty="0" smtClean="0">
                          <a:solidFill>
                            <a:schemeClr val="tx1">
                              <a:lumMod val="95000"/>
                              <a:lumOff val="5000"/>
                            </a:schemeClr>
                          </a:solidFill>
                        </a:rPr>
                        <a:t> health</a:t>
                      </a:r>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r>
              <a:tr h="792000">
                <a:tc>
                  <a:txBody>
                    <a:bodyPr/>
                    <a:lstStyle/>
                    <a:p>
                      <a:r>
                        <a:rPr lang="en-GB" b="1" dirty="0" smtClean="0">
                          <a:solidFill>
                            <a:schemeClr val="tx1">
                              <a:lumMod val="95000"/>
                              <a:lumOff val="5000"/>
                            </a:schemeClr>
                          </a:solidFill>
                        </a:rPr>
                        <a:t>Education (HE/FE)</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1.00</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1.00</a:t>
                      </a:r>
                      <a:endParaRPr lang="en-GB" b="1" dirty="0">
                        <a:solidFill>
                          <a:schemeClr val="tx1">
                            <a:lumMod val="95000"/>
                            <a:lumOff val="5000"/>
                          </a:schemeClr>
                        </a:solidFill>
                      </a:endParaRPr>
                    </a:p>
                  </a:txBody>
                  <a:tcPr anchor="ctr">
                    <a:noFill/>
                  </a:tcPr>
                </a:tc>
              </a:tr>
              <a:tr h="792000">
                <a:tc>
                  <a:txBody>
                    <a:bodyPr/>
                    <a:lstStyle/>
                    <a:p>
                      <a:r>
                        <a:rPr lang="en-GB" b="1" dirty="0" smtClean="0">
                          <a:solidFill>
                            <a:schemeClr val="tx1">
                              <a:lumMod val="95000"/>
                              <a:lumOff val="5000"/>
                            </a:schemeClr>
                          </a:solidFill>
                        </a:rPr>
                        <a:t>Training</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0.85</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1.85 *</a:t>
                      </a:r>
                      <a:endParaRPr lang="en-GB" b="1" dirty="0">
                        <a:solidFill>
                          <a:schemeClr val="tx1">
                            <a:lumMod val="95000"/>
                            <a:lumOff val="5000"/>
                          </a:schemeClr>
                        </a:solidFill>
                      </a:endParaRPr>
                    </a:p>
                  </a:txBody>
                  <a:tcPr anchor="ctr">
                    <a:noFill/>
                  </a:tcPr>
                </a:tc>
              </a:tr>
              <a:tr h="792000">
                <a:tc>
                  <a:txBody>
                    <a:bodyPr/>
                    <a:lstStyle/>
                    <a:p>
                      <a:r>
                        <a:rPr lang="en-GB" b="1" dirty="0" smtClean="0">
                          <a:solidFill>
                            <a:schemeClr val="tx1">
                              <a:lumMod val="95000"/>
                              <a:lumOff val="5000"/>
                            </a:schemeClr>
                          </a:solidFill>
                        </a:rPr>
                        <a:t>Work</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1.03</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1.79 ***</a:t>
                      </a:r>
                      <a:endParaRPr lang="en-GB" b="1" dirty="0">
                        <a:solidFill>
                          <a:schemeClr val="tx1">
                            <a:lumMod val="95000"/>
                            <a:lumOff val="5000"/>
                          </a:schemeClr>
                        </a:solidFill>
                      </a:endParaRPr>
                    </a:p>
                  </a:txBody>
                  <a:tcPr anchor="ctr">
                    <a:noFill/>
                  </a:tcPr>
                </a:tc>
              </a:tr>
              <a:tr h="792000">
                <a:tc>
                  <a:txBody>
                    <a:bodyPr/>
                    <a:lstStyle/>
                    <a:p>
                      <a:r>
                        <a:rPr lang="en-GB" b="1" dirty="0" smtClean="0">
                          <a:solidFill>
                            <a:schemeClr val="tx1">
                              <a:lumMod val="95000"/>
                              <a:lumOff val="5000"/>
                            </a:schemeClr>
                          </a:solidFill>
                        </a:rPr>
                        <a:t>Unemployed/’at home’</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tx1">
                              <a:lumMod val="95000"/>
                              <a:lumOff val="5000"/>
                            </a:schemeClr>
                          </a:solidFill>
                        </a:rPr>
                        <a:t>1.04</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tx1">
                              <a:lumMod val="95000"/>
                              <a:lumOff val="5000"/>
                            </a:schemeClr>
                          </a:solidFill>
                        </a:rPr>
                        <a:t>2.35 ***</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805264"/>
            <a:ext cx="8496944" cy="707886"/>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000000"/>
                </a:solidFill>
                <a:ea typeface="Verdana" pitchFamily="34" charset="0"/>
                <a:cs typeface="Verdana" pitchFamily="34" charset="0"/>
              </a:rPr>
              <a:t>Odds AFTER ACCOUNTING FOR </a:t>
            </a:r>
            <a:r>
              <a:rPr lang="en-GB" sz="2000" dirty="0">
                <a:solidFill>
                  <a:srgbClr val="000000"/>
                </a:solidFill>
                <a:ea typeface="Verdana" pitchFamily="34" charset="0"/>
                <a:cs typeface="Verdana" pitchFamily="34" charset="0"/>
              </a:rPr>
              <a:t>gender, parental social class and area deprivation</a:t>
            </a:r>
            <a:endParaRPr lang="en-GB" sz="2000"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bwMode="auto">
          <a:xfrm>
            <a:off x="755576" y="2492896"/>
            <a:ext cx="2736304" cy="0"/>
          </a:xfrm>
          <a:prstGeom prst="straightConnector1">
            <a:avLst/>
          </a:prstGeom>
          <a:solidFill>
            <a:schemeClr val="accent1"/>
          </a:solidFill>
          <a:ln w="444500" cap="flat" cmpd="sng" algn="ctr">
            <a:solidFill>
              <a:srgbClr val="00B050"/>
            </a:solidFill>
            <a:prstDash val="solid"/>
            <a:round/>
            <a:headEnd type="none" w="med" len="med"/>
            <a:tailEnd type="triangle" w="sm" len="sm"/>
          </a:ln>
          <a:effectLst/>
        </p:spPr>
      </p:cxnSp>
      <p:cxnSp>
        <p:nvCxnSpPr>
          <p:cNvPr id="6" name="Straight Arrow Connector 5"/>
          <p:cNvCxnSpPr/>
          <p:nvPr/>
        </p:nvCxnSpPr>
        <p:spPr bwMode="auto">
          <a:xfrm flipH="1">
            <a:off x="3491880" y="2492896"/>
            <a:ext cx="3600400" cy="0"/>
          </a:xfrm>
          <a:prstGeom prst="straightConnector1">
            <a:avLst/>
          </a:prstGeom>
          <a:solidFill>
            <a:schemeClr val="accent1"/>
          </a:solidFill>
          <a:ln w="444500" cap="flat" cmpd="sng" algn="ctr">
            <a:solidFill>
              <a:srgbClr val="FF0000"/>
            </a:solidFill>
            <a:prstDash val="solid"/>
            <a:round/>
            <a:headEnd type="none" w="med" len="med"/>
            <a:tailEnd type="triangle" w="sm" len="sm"/>
          </a:ln>
          <a:effectLst/>
        </p:spPr>
      </p:cxnSp>
      <p:sp>
        <p:nvSpPr>
          <p:cNvPr id="22" name="TextBox 21"/>
          <p:cNvSpPr txBox="1"/>
          <p:nvPr/>
        </p:nvSpPr>
        <p:spPr>
          <a:xfrm>
            <a:off x="827584" y="2276872"/>
            <a:ext cx="1728192"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Primary</a:t>
            </a:r>
            <a:endParaRPr lang="en-GB" sz="2400" b="1" dirty="0">
              <a:solidFill>
                <a:srgbClr val="000000"/>
              </a:solidFill>
              <a:ea typeface="Verdana" pitchFamily="34" charset="0"/>
              <a:cs typeface="Verdana" pitchFamily="34" charset="0"/>
            </a:endParaRPr>
          </a:p>
        </p:txBody>
      </p:sp>
      <p:sp>
        <p:nvSpPr>
          <p:cNvPr id="23" name="TextBox 22"/>
          <p:cNvSpPr txBox="1"/>
          <p:nvPr/>
        </p:nvSpPr>
        <p:spPr>
          <a:xfrm>
            <a:off x="4427984" y="2276872"/>
            <a:ext cx="2160240"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Secondary</a:t>
            </a:r>
            <a:endParaRPr lang="en-GB" sz="24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784976" cy="809625"/>
          </a:xfrm>
        </p:spPr>
        <p:txBody>
          <a:bodyPr/>
          <a:lstStyle/>
          <a:p>
            <a:r>
              <a:rPr lang="en-GB" b="1" dirty="0" smtClean="0"/>
              <a:t>Odds of CHANGE TO poor health according to labour market position at 19</a:t>
            </a:r>
            <a:endParaRPr lang="en-GB" b="1" dirty="0"/>
          </a:p>
        </p:txBody>
      </p:sp>
      <p:graphicFrame>
        <p:nvGraphicFramePr>
          <p:cNvPr id="4" name="Content Placeholder 3"/>
          <p:cNvGraphicFramePr>
            <a:graphicFrameLocks noGrp="1"/>
          </p:cNvGraphicFramePr>
          <p:nvPr>
            <p:ph idx="1"/>
          </p:nvPr>
        </p:nvGraphicFramePr>
        <p:xfrm>
          <a:off x="683568" y="1556792"/>
          <a:ext cx="7812000" cy="4082400"/>
        </p:xfrm>
        <a:graphic>
          <a:graphicData uri="http://schemas.openxmlformats.org/drawingml/2006/table">
            <a:tbl>
              <a:tblPr firstRow="1" bandRow="1">
                <a:tableStyleId>{5C22544A-7EE6-4342-B048-85BDC9FD1C3A}</a:tableStyleId>
              </a:tblPr>
              <a:tblGrid>
                <a:gridCol w="3492000"/>
                <a:gridCol w="2160000"/>
                <a:gridCol w="2160000"/>
              </a:tblGrid>
              <a:tr h="792000">
                <a:tc>
                  <a:txBody>
                    <a:bodyPr/>
                    <a:lstStyle/>
                    <a:p>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Increasing psychological distress</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Worsening self-rated</a:t>
                      </a:r>
                      <a:r>
                        <a:rPr lang="en-GB" baseline="0" dirty="0" smtClean="0">
                          <a:solidFill>
                            <a:schemeClr val="bg1">
                              <a:lumMod val="75000"/>
                            </a:schemeClr>
                          </a:solidFill>
                        </a:rPr>
                        <a:t> health</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r>
              <a:tr h="792000">
                <a:tc>
                  <a:txBody>
                    <a:bodyPr/>
                    <a:lstStyle/>
                    <a:p>
                      <a:r>
                        <a:rPr lang="en-GB" b="1" dirty="0" smtClean="0">
                          <a:solidFill>
                            <a:schemeClr val="tx1"/>
                          </a:solidFill>
                        </a:rPr>
                        <a:t>Education (HE/FE)</a:t>
                      </a:r>
                      <a:endParaRPr lang="en-GB" b="1" dirty="0">
                        <a:solidFill>
                          <a:schemeClr val="tx1"/>
                        </a:solidFill>
                      </a:endParaRPr>
                    </a:p>
                  </a:txBody>
                  <a:tcPr anchor="ct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chor="ct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chor="ctr">
                    <a:noFill/>
                  </a:tcPr>
                </a:tc>
              </a:tr>
              <a:tr h="792000">
                <a:tc>
                  <a:txBody>
                    <a:bodyPr/>
                    <a:lstStyle/>
                    <a:p>
                      <a:r>
                        <a:rPr lang="en-GB" b="1" dirty="0" smtClean="0">
                          <a:solidFill>
                            <a:schemeClr val="tx1"/>
                          </a:solidFill>
                        </a:rPr>
                        <a:t>Training</a:t>
                      </a:r>
                      <a:endParaRPr lang="en-GB" b="1" dirty="0">
                        <a:solidFill>
                          <a:schemeClr val="tx1"/>
                        </a:solidFill>
                      </a:endParaRPr>
                    </a:p>
                  </a:txBody>
                  <a:tcPr anchor="ctr">
                    <a:noFill/>
                  </a:tcPr>
                </a:tc>
                <a:tc>
                  <a:txBody>
                    <a:bodyPr/>
                    <a:lstStyle/>
                    <a:p>
                      <a:r>
                        <a:rPr lang="en-GB" b="1" dirty="0" smtClean="0">
                          <a:solidFill>
                            <a:schemeClr val="bg1">
                              <a:lumMod val="75000"/>
                            </a:schemeClr>
                          </a:solidFill>
                        </a:rPr>
                        <a:t>0.76</a:t>
                      </a:r>
                      <a:endParaRPr lang="en-GB" b="1" dirty="0">
                        <a:solidFill>
                          <a:schemeClr val="bg1">
                            <a:lumMod val="75000"/>
                          </a:schemeClr>
                        </a:solidFill>
                      </a:endParaRPr>
                    </a:p>
                  </a:txBody>
                  <a:tcPr anchor="ctr">
                    <a:noFill/>
                  </a:tcPr>
                </a:tc>
                <a:tc>
                  <a:txBody>
                    <a:bodyPr/>
                    <a:lstStyle/>
                    <a:p>
                      <a:r>
                        <a:rPr lang="en-GB" b="1" dirty="0" smtClean="0">
                          <a:solidFill>
                            <a:schemeClr val="bg1">
                              <a:lumMod val="75000"/>
                            </a:schemeClr>
                          </a:solidFill>
                        </a:rPr>
                        <a:t>1.80 *</a:t>
                      </a:r>
                      <a:endParaRPr lang="en-GB" b="1" dirty="0">
                        <a:solidFill>
                          <a:schemeClr val="bg1">
                            <a:lumMod val="75000"/>
                          </a:schemeClr>
                        </a:solidFill>
                      </a:endParaRPr>
                    </a:p>
                  </a:txBody>
                  <a:tcPr anchor="ctr">
                    <a:noFill/>
                  </a:tcPr>
                </a:tc>
              </a:tr>
              <a:tr h="792000">
                <a:tc>
                  <a:txBody>
                    <a:bodyPr/>
                    <a:lstStyle/>
                    <a:p>
                      <a:r>
                        <a:rPr lang="en-GB" b="1" dirty="0" smtClean="0">
                          <a:solidFill>
                            <a:schemeClr val="tx1"/>
                          </a:solidFill>
                        </a:rPr>
                        <a:t>Work</a:t>
                      </a:r>
                      <a:endParaRPr lang="en-GB" b="1" dirty="0">
                        <a:solidFill>
                          <a:schemeClr val="tx1"/>
                        </a:solidFill>
                      </a:endParaRPr>
                    </a:p>
                  </a:txBody>
                  <a:tcPr anchor="ctr">
                    <a:noFill/>
                  </a:tcPr>
                </a:tc>
                <a:tc>
                  <a:txBody>
                    <a:bodyPr/>
                    <a:lstStyle/>
                    <a:p>
                      <a:r>
                        <a:rPr lang="en-GB" b="1" dirty="0" smtClean="0">
                          <a:solidFill>
                            <a:schemeClr val="bg1">
                              <a:lumMod val="75000"/>
                            </a:schemeClr>
                          </a:solidFill>
                        </a:rPr>
                        <a:t>0.87</a:t>
                      </a:r>
                      <a:endParaRPr lang="en-GB" b="1" dirty="0">
                        <a:solidFill>
                          <a:schemeClr val="bg1">
                            <a:lumMod val="75000"/>
                          </a:schemeClr>
                        </a:solidFill>
                      </a:endParaRPr>
                    </a:p>
                  </a:txBody>
                  <a:tcPr anchor="ctr">
                    <a:noFill/>
                  </a:tcPr>
                </a:tc>
                <a:tc>
                  <a:txBody>
                    <a:bodyPr/>
                    <a:lstStyle/>
                    <a:p>
                      <a:r>
                        <a:rPr lang="en-GB" b="1" dirty="0" smtClean="0">
                          <a:solidFill>
                            <a:schemeClr val="bg1">
                              <a:lumMod val="75000"/>
                            </a:schemeClr>
                          </a:solidFill>
                        </a:rPr>
                        <a:t>1.33 *</a:t>
                      </a:r>
                      <a:endParaRPr lang="en-GB" b="1" dirty="0">
                        <a:solidFill>
                          <a:schemeClr val="bg1">
                            <a:lumMod val="75000"/>
                          </a:schemeClr>
                        </a:solidFill>
                      </a:endParaRPr>
                    </a:p>
                  </a:txBody>
                  <a:tcPr anchor="ctr">
                    <a:noFill/>
                  </a:tcPr>
                </a:tc>
              </a:tr>
              <a:tr h="792000">
                <a:tc>
                  <a:txBody>
                    <a:bodyPr/>
                    <a:lstStyle/>
                    <a:p>
                      <a:r>
                        <a:rPr lang="en-GB" b="1" dirty="0" smtClean="0">
                          <a:solidFill>
                            <a:schemeClr val="tx1"/>
                          </a:solidFill>
                        </a:rPr>
                        <a:t>Unemployed/’at home’</a:t>
                      </a:r>
                      <a:endParaRPr lang="en-GB" b="1" dirty="0">
                        <a:solidFill>
                          <a:schemeClr val="tx1"/>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1.74 *</a:t>
                      </a:r>
                      <a:endParaRPr lang="en-GB" b="1" dirty="0">
                        <a:solidFill>
                          <a:schemeClr val="bg1">
                            <a:lumMod val="7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3.03 ***</a:t>
                      </a:r>
                      <a:endParaRPr lang="en-GB" b="1" dirty="0">
                        <a:solidFill>
                          <a:schemeClr val="bg1">
                            <a:lumMod val="75000"/>
                          </a:schemeClr>
                        </a:solidFill>
                      </a:endParaRPr>
                    </a:p>
                  </a:txBody>
                  <a:tcPr anchor="ct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805264"/>
            <a:ext cx="8496944" cy="707886"/>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000000"/>
                </a:solidFill>
                <a:ea typeface="Verdana" pitchFamily="34" charset="0"/>
                <a:cs typeface="Verdana" pitchFamily="34" charset="0"/>
              </a:rPr>
              <a:t>Odds AFTER ACCOUNTING FOR gender, previous poor health</a:t>
            </a:r>
            <a:endParaRPr lang="en-GB" sz="20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784976" cy="809625"/>
          </a:xfrm>
        </p:spPr>
        <p:txBody>
          <a:bodyPr/>
          <a:lstStyle/>
          <a:p>
            <a:r>
              <a:rPr lang="en-GB" b="1" dirty="0" smtClean="0"/>
              <a:t>Odds of CHANGE TO poor health according to labour market position at 19</a:t>
            </a:r>
            <a:endParaRPr lang="en-GB" b="1" dirty="0"/>
          </a:p>
        </p:txBody>
      </p:sp>
      <p:graphicFrame>
        <p:nvGraphicFramePr>
          <p:cNvPr id="4" name="Content Placeholder 3"/>
          <p:cNvGraphicFramePr>
            <a:graphicFrameLocks noGrp="1"/>
          </p:cNvGraphicFramePr>
          <p:nvPr>
            <p:ph idx="1"/>
          </p:nvPr>
        </p:nvGraphicFramePr>
        <p:xfrm>
          <a:off x="683568" y="1556792"/>
          <a:ext cx="7812000" cy="4082400"/>
        </p:xfrm>
        <a:graphic>
          <a:graphicData uri="http://schemas.openxmlformats.org/drawingml/2006/table">
            <a:tbl>
              <a:tblPr firstRow="1" bandRow="1">
                <a:tableStyleId>{5C22544A-7EE6-4342-B048-85BDC9FD1C3A}</a:tableStyleId>
              </a:tblPr>
              <a:tblGrid>
                <a:gridCol w="3492000"/>
                <a:gridCol w="2160000"/>
                <a:gridCol w="2160000"/>
              </a:tblGrid>
              <a:tr h="792000">
                <a:tc>
                  <a:txBody>
                    <a:bodyPr/>
                    <a:lstStyle/>
                    <a:p>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tx1">
                              <a:lumMod val="95000"/>
                              <a:lumOff val="5000"/>
                            </a:schemeClr>
                          </a:solidFill>
                        </a:rPr>
                        <a:t>Increasing psychological distress</a:t>
                      </a:r>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Worsening self-rated</a:t>
                      </a:r>
                      <a:r>
                        <a:rPr lang="en-GB" baseline="0" dirty="0" smtClean="0">
                          <a:solidFill>
                            <a:schemeClr val="bg1">
                              <a:lumMod val="75000"/>
                            </a:schemeClr>
                          </a:solidFill>
                        </a:rPr>
                        <a:t> health</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r>
              <a:tr h="792000">
                <a:tc>
                  <a:txBody>
                    <a:bodyPr/>
                    <a:lstStyle/>
                    <a:p>
                      <a:r>
                        <a:rPr lang="en-GB" b="1" dirty="0" smtClean="0">
                          <a:solidFill>
                            <a:schemeClr val="tx1">
                              <a:lumMod val="95000"/>
                              <a:lumOff val="5000"/>
                            </a:schemeClr>
                          </a:solidFill>
                        </a:rPr>
                        <a:t>Education (HE/FE)</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1.00</a:t>
                      </a:r>
                      <a:endParaRPr lang="en-GB" b="1" dirty="0">
                        <a:solidFill>
                          <a:schemeClr val="tx1">
                            <a:lumMod val="95000"/>
                            <a:lumOff val="5000"/>
                          </a:schemeClr>
                        </a:solidFill>
                      </a:endParaRPr>
                    </a:p>
                  </a:txBody>
                  <a:tcPr anchor="ct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chor="ctr">
                    <a:noFill/>
                  </a:tcPr>
                </a:tc>
              </a:tr>
              <a:tr h="792000">
                <a:tc>
                  <a:txBody>
                    <a:bodyPr/>
                    <a:lstStyle/>
                    <a:p>
                      <a:r>
                        <a:rPr lang="en-GB" b="1" dirty="0" smtClean="0">
                          <a:solidFill>
                            <a:schemeClr val="tx1">
                              <a:lumMod val="95000"/>
                              <a:lumOff val="5000"/>
                            </a:schemeClr>
                          </a:solidFill>
                        </a:rPr>
                        <a:t>Training</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0.76</a:t>
                      </a:r>
                      <a:endParaRPr lang="en-GB" b="1" dirty="0">
                        <a:solidFill>
                          <a:schemeClr val="tx1">
                            <a:lumMod val="95000"/>
                            <a:lumOff val="5000"/>
                          </a:schemeClr>
                        </a:solidFill>
                      </a:endParaRPr>
                    </a:p>
                  </a:txBody>
                  <a:tcPr anchor="ctr">
                    <a:noFill/>
                  </a:tcPr>
                </a:tc>
                <a:tc>
                  <a:txBody>
                    <a:bodyPr/>
                    <a:lstStyle/>
                    <a:p>
                      <a:r>
                        <a:rPr lang="en-GB" b="1" dirty="0" smtClean="0">
                          <a:solidFill>
                            <a:schemeClr val="bg1">
                              <a:lumMod val="75000"/>
                            </a:schemeClr>
                          </a:solidFill>
                        </a:rPr>
                        <a:t>1.80 *</a:t>
                      </a:r>
                      <a:endParaRPr lang="en-GB" b="1" dirty="0">
                        <a:solidFill>
                          <a:schemeClr val="bg1">
                            <a:lumMod val="75000"/>
                          </a:schemeClr>
                        </a:solidFill>
                      </a:endParaRPr>
                    </a:p>
                  </a:txBody>
                  <a:tcPr anchor="ctr">
                    <a:noFill/>
                  </a:tcPr>
                </a:tc>
              </a:tr>
              <a:tr h="792000">
                <a:tc>
                  <a:txBody>
                    <a:bodyPr/>
                    <a:lstStyle/>
                    <a:p>
                      <a:r>
                        <a:rPr lang="en-GB" b="1" dirty="0" smtClean="0">
                          <a:solidFill>
                            <a:schemeClr val="tx1">
                              <a:lumMod val="95000"/>
                              <a:lumOff val="5000"/>
                            </a:schemeClr>
                          </a:solidFill>
                        </a:rPr>
                        <a:t>Work</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0.87</a:t>
                      </a:r>
                      <a:endParaRPr lang="en-GB" b="1" dirty="0">
                        <a:solidFill>
                          <a:schemeClr val="tx1">
                            <a:lumMod val="95000"/>
                            <a:lumOff val="5000"/>
                          </a:schemeClr>
                        </a:solidFill>
                      </a:endParaRPr>
                    </a:p>
                  </a:txBody>
                  <a:tcPr anchor="ctr">
                    <a:noFill/>
                  </a:tcPr>
                </a:tc>
                <a:tc>
                  <a:txBody>
                    <a:bodyPr/>
                    <a:lstStyle/>
                    <a:p>
                      <a:r>
                        <a:rPr lang="en-GB" b="1" dirty="0" smtClean="0">
                          <a:solidFill>
                            <a:schemeClr val="bg1">
                              <a:lumMod val="75000"/>
                            </a:schemeClr>
                          </a:solidFill>
                        </a:rPr>
                        <a:t>1.33 *</a:t>
                      </a:r>
                      <a:endParaRPr lang="en-GB" b="1" dirty="0">
                        <a:solidFill>
                          <a:schemeClr val="bg1">
                            <a:lumMod val="75000"/>
                          </a:schemeClr>
                        </a:solidFill>
                      </a:endParaRPr>
                    </a:p>
                  </a:txBody>
                  <a:tcPr anchor="ctr">
                    <a:noFill/>
                  </a:tcPr>
                </a:tc>
              </a:tr>
              <a:tr h="792000">
                <a:tc>
                  <a:txBody>
                    <a:bodyPr/>
                    <a:lstStyle/>
                    <a:p>
                      <a:r>
                        <a:rPr lang="en-GB" b="1" dirty="0" smtClean="0">
                          <a:solidFill>
                            <a:schemeClr val="tx1">
                              <a:lumMod val="95000"/>
                              <a:lumOff val="5000"/>
                            </a:schemeClr>
                          </a:solidFill>
                        </a:rPr>
                        <a:t>Unemployed/’at home’</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tx1">
                              <a:lumMod val="95000"/>
                              <a:lumOff val="5000"/>
                            </a:schemeClr>
                          </a:solidFill>
                        </a:rPr>
                        <a:t>1.74 *</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3.03 ***</a:t>
                      </a:r>
                      <a:endParaRPr lang="en-GB" b="1" dirty="0">
                        <a:solidFill>
                          <a:schemeClr val="bg1">
                            <a:lumMod val="75000"/>
                          </a:schemeClr>
                        </a:solidFill>
                      </a:endParaRPr>
                    </a:p>
                  </a:txBody>
                  <a:tcPr anchor="ct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805264"/>
            <a:ext cx="8496944" cy="707886"/>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000000"/>
                </a:solidFill>
                <a:ea typeface="Verdana" pitchFamily="34" charset="0"/>
                <a:cs typeface="Verdana" pitchFamily="34" charset="0"/>
              </a:rPr>
              <a:t>Odds AFTER ACCOUNTING FOR gender, previous poor health</a:t>
            </a:r>
            <a:endParaRPr lang="en-GB" sz="20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784976" cy="809625"/>
          </a:xfrm>
        </p:spPr>
        <p:txBody>
          <a:bodyPr/>
          <a:lstStyle/>
          <a:p>
            <a:r>
              <a:rPr lang="en-GB" b="1" dirty="0" smtClean="0"/>
              <a:t>Odds of CHANGE TO poor health according to labour market position at 19</a:t>
            </a:r>
            <a:endParaRPr lang="en-GB" b="1" dirty="0"/>
          </a:p>
        </p:txBody>
      </p:sp>
      <p:graphicFrame>
        <p:nvGraphicFramePr>
          <p:cNvPr id="4" name="Content Placeholder 3"/>
          <p:cNvGraphicFramePr>
            <a:graphicFrameLocks noGrp="1"/>
          </p:cNvGraphicFramePr>
          <p:nvPr>
            <p:ph idx="1"/>
          </p:nvPr>
        </p:nvGraphicFramePr>
        <p:xfrm>
          <a:off x="683568" y="1556792"/>
          <a:ext cx="7812000" cy="4082400"/>
        </p:xfrm>
        <a:graphic>
          <a:graphicData uri="http://schemas.openxmlformats.org/drawingml/2006/table">
            <a:tbl>
              <a:tblPr firstRow="1" bandRow="1">
                <a:tableStyleId>{5C22544A-7EE6-4342-B048-85BDC9FD1C3A}</a:tableStyleId>
              </a:tblPr>
              <a:tblGrid>
                <a:gridCol w="3492000"/>
                <a:gridCol w="2160000"/>
                <a:gridCol w="2160000"/>
              </a:tblGrid>
              <a:tr h="792000">
                <a:tc>
                  <a:txBody>
                    <a:bodyPr/>
                    <a:lstStyle/>
                    <a:p>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tx1">
                              <a:lumMod val="95000"/>
                              <a:lumOff val="5000"/>
                            </a:schemeClr>
                          </a:solidFill>
                        </a:rPr>
                        <a:t>Increasing psychological distress</a:t>
                      </a:r>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tx1">
                              <a:lumMod val="95000"/>
                              <a:lumOff val="5000"/>
                            </a:schemeClr>
                          </a:solidFill>
                        </a:rPr>
                        <a:t>Worsening self-rated</a:t>
                      </a:r>
                      <a:r>
                        <a:rPr lang="en-GB" baseline="0" dirty="0" smtClean="0">
                          <a:solidFill>
                            <a:schemeClr val="tx1">
                              <a:lumMod val="95000"/>
                              <a:lumOff val="5000"/>
                            </a:schemeClr>
                          </a:solidFill>
                        </a:rPr>
                        <a:t> health</a:t>
                      </a:r>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r>
              <a:tr h="792000">
                <a:tc>
                  <a:txBody>
                    <a:bodyPr/>
                    <a:lstStyle/>
                    <a:p>
                      <a:r>
                        <a:rPr lang="en-GB" b="1" dirty="0" smtClean="0">
                          <a:solidFill>
                            <a:schemeClr val="tx1">
                              <a:lumMod val="95000"/>
                              <a:lumOff val="5000"/>
                            </a:schemeClr>
                          </a:solidFill>
                        </a:rPr>
                        <a:t>Education (HE/FE)</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1.00</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1.00</a:t>
                      </a:r>
                      <a:endParaRPr lang="en-GB" b="1" dirty="0">
                        <a:solidFill>
                          <a:schemeClr val="tx1">
                            <a:lumMod val="95000"/>
                            <a:lumOff val="5000"/>
                          </a:schemeClr>
                        </a:solidFill>
                      </a:endParaRPr>
                    </a:p>
                  </a:txBody>
                  <a:tcPr anchor="ctr">
                    <a:noFill/>
                  </a:tcPr>
                </a:tc>
              </a:tr>
              <a:tr h="792000">
                <a:tc>
                  <a:txBody>
                    <a:bodyPr/>
                    <a:lstStyle/>
                    <a:p>
                      <a:r>
                        <a:rPr lang="en-GB" b="1" dirty="0" smtClean="0">
                          <a:solidFill>
                            <a:schemeClr val="tx1">
                              <a:lumMod val="95000"/>
                              <a:lumOff val="5000"/>
                            </a:schemeClr>
                          </a:solidFill>
                        </a:rPr>
                        <a:t>Training</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0.76</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1.80 *</a:t>
                      </a:r>
                      <a:endParaRPr lang="en-GB" b="1" dirty="0">
                        <a:solidFill>
                          <a:schemeClr val="tx1">
                            <a:lumMod val="95000"/>
                            <a:lumOff val="5000"/>
                          </a:schemeClr>
                        </a:solidFill>
                      </a:endParaRPr>
                    </a:p>
                  </a:txBody>
                  <a:tcPr anchor="ctr">
                    <a:noFill/>
                  </a:tcPr>
                </a:tc>
              </a:tr>
              <a:tr h="792000">
                <a:tc>
                  <a:txBody>
                    <a:bodyPr/>
                    <a:lstStyle/>
                    <a:p>
                      <a:r>
                        <a:rPr lang="en-GB" b="1" dirty="0" smtClean="0">
                          <a:solidFill>
                            <a:schemeClr val="tx1">
                              <a:lumMod val="95000"/>
                              <a:lumOff val="5000"/>
                            </a:schemeClr>
                          </a:solidFill>
                        </a:rPr>
                        <a:t>Work</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0.87</a:t>
                      </a:r>
                      <a:endParaRPr lang="en-GB" b="1" dirty="0">
                        <a:solidFill>
                          <a:schemeClr val="tx1">
                            <a:lumMod val="95000"/>
                            <a:lumOff val="5000"/>
                          </a:schemeClr>
                        </a:solidFill>
                      </a:endParaRPr>
                    </a:p>
                  </a:txBody>
                  <a:tcPr anchor="ctr">
                    <a:noFill/>
                  </a:tcPr>
                </a:tc>
                <a:tc>
                  <a:txBody>
                    <a:bodyPr/>
                    <a:lstStyle/>
                    <a:p>
                      <a:r>
                        <a:rPr lang="en-GB" b="1" dirty="0" smtClean="0">
                          <a:solidFill>
                            <a:schemeClr val="tx1">
                              <a:lumMod val="95000"/>
                              <a:lumOff val="5000"/>
                            </a:schemeClr>
                          </a:solidFill>
                        </a:rPr>
                        <a:t>1.33 *</a:t>
                      </a:r>
                      <a:endParaRPr lang="en-GB" b="1" dirty="0">
                        <a:solidFill>
                          <a:schemeClr val="tx1">
                            <a:lumMod val="95000"/>
                            <a:lumOff val="5000"/>
                          </a:schemeClr>
                        </a:solidFill>
                      </a:endParaRPr>
                    </a:p>
                  </a:txBody>
                  <a:tcPr anchor="ctr">
                    <a:noFill/>
                  </a:tcPr>
                </a:tc>
              </a:tr>
              <a:tr h="792000">
                <a:tc>
                  <a:txBody>
                    <a:bodyPr/>
                    <a:lstStyle/>
                    <a:p>
                      <a:r>
                        <a:rPr lang="en-GB" b="1" dirty="0" smtClean="0">
                          <a:solidFill>
                            <a:schemeClr val="tx1">
                              <a:lumMod val="95000"/>
                              <a:lumOff val="5000"/>
                            </a:schemeClr>
                          </a:solidFill>
                        </a:rPr>
                        <a:t>Unemployed/’at home’</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tx1">
                              <a:lumMod val="95000"/>
                              <a:lumOff val="5000"/>
                            </a:schemeClr>
                          </a:solidFill>
                        </a:rPr>
                        <a:t>1.74 *</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tx1">
                              <a:lumMod val="95000"/>
                              <a:lumOff val="5000"/>
                            </a:schemeClr>
                          </a:solidFill>
                        </a:rPr>
                        <a:t>3.03 ***</a:t>
                      </a:r>
                      <a:endParaRPr lang="en-GB" b="1" dirty="0">
                        <a:solidFill>
                          <a:schemeClr val="tx1">
                            <a:lumMod val="95000"/>
                            <a:lumOff val="5000"/>
                          </a:schemeClr>
                        </a:solidFill>
                      </a:endParaRPr>
                    </a:p>
                  </a:txBody>
                  <a:tcPr anchor="ct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805264"/>
            <a:ext cx="8496944" cy="707886"/>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000000"/>
                </a:solidFill>
                <a:ea typeface="Verdana" pitchFamily="34" charset="0"/>
                <a:cs typeface="Verdana" pitchFamily="34" charset="0"/>
              </a:rPr>
              <a:t>Odds AFTER ACCOUNTING FOR gender, previous poor health</a:t>
            </a:r>
            <a:endParaRPr lang="en-GB" sz="20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856984" cy="809625"/>
          </a:xfrm>
        </p:spPr>
        <p:txBody>
          <a:bodyPr/>
          <a:lstStyle/>
          <a:p>
            <a:r>
              <a:rPr lang="en-GB" b="1" dirty="0" smtClean="0"/>
              <a:t>Odds of CHANGE TO poor health at age 19 according to worries about unemployment</a:t>
            </a:r>
            <a:endParaRPr lang="en-GB" b="1" dirty="0"/>
          </a:p>
        </p:txBody>
      </p:sp>
      <p:graphicFrame>
        <p:nvGraphicFramePr>
          <p:cNvPr id="4" name="Content Placeholder 3"/>
          <p:cNvGraphicFramePr>
            <a:graphicFrameLocks noGrp="1"/>
          </p:cNvGraphicFramePr>
          <p:nvPr>
            <p:ph idx="1"/>
          </p:nvPr>
        </p:nvGraphicFramePr>
        <p:xfrm>
          <a:off x="251520" y="1556792"/>
          <a:ext cx="8532000" cy="3794400"/>
        </p:xfrm>
        <a:graphic>
          <a:graphicData uri="http://schemas.openxmlformats.org/drawingml/2006/table">
            <a:tbl>
              <a:tblPr firstRow="1" bandRow="1">
                <a:tableStyleId>{5C22544A-7EE6-4342-B048-85BDC9FD1C3A}</a:tableStyleId>
              </a:tblPr>
              <a:tblGrid>
                <a:gridCol w="4212000"/>
                <a:gridCol w="2160000"/>
                <a:gridCol w="2160000"/>
              </a:tblGrid>
              <a:tr h="370840">
                <a:tc>
                  <a:txBody>
                    <a:bodyPr/>
                    <a:lstStyle/>
                    <a:p>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Increasing psychological distress</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Worsening self-rated</a:t>
                      </a:r>
                      <a:r>
                        <a:rPr lang="en-GB" baseline="0" dirty="0" smtClean="0">
                          <a:solidFill>
                            <a:schemeClr val="bg1">
                              <a:lumMod val="75000"/>
                            </a:schemeClr>
                          </a:solidFill>
                        </a:rPr>
                        <a:t> health</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r>
              <a:tr h="720000">
                <a:tc>
                  <a:txBody>
                    <a:bodyPr/>
                    <a:lstStyle/>
                    <a:p>
                      <a:r>
                        <a:rPr lang="en-GB" b="1" dirty="0" smtClean="0">
                          <a:solidFill>
                            <a:schemeClr val="tx1">
                              <a:lumMod val="95000"/>
                              <a:lumOff val="5000"/>
                            </a:schemeClr>
                          </a:solidFill>
                        </a:rPr>
                        <a:t>Worry about unemployment ....</a:t>
                      </a:r>
                      <a:endParaRPr lang="en-GB" b="1" dirty="0">
                        <a:solidFill>
                          <a:schemeClr val="tx1">
                            <a:lumMod val="95000"/>
                            <a:lumOff val="5000"/>
                          </a:schemeClr>
                        </a:solidFill>
                      </a:endParaRPr>
                    </a:p>
                  </a:txBody>
                  <a:tcPr>
                    <a:noFill/>
                  </a:tcPr>
                </a:tc>
                <a:tc>
                  <a:txBody>
                    <a:bodyPr/>
                    <a:lstStyle/>
                    <a:p>
                      <a:endParaRPr lang="en-GB" b="1" dirty="0">
                        <a:solidFill>
                          <a:schemeClr val="bg1">
                            <a:lumMod val="75000"/>
                          </a:schemeClr>
                        </a:solidFill>
                      </a:endParaRPr>
                    </a:p>
                  </a:txBody>
                  <a:tcPr>
                    <a:noFill/>
                  </a:tcPr>
                </a:tc>
                <a:tc>
                  <a:txBody>
                    <a:bodyPr/>
                    <a:lstStyle/>
                    <a:p>
                      <a:endParaRPr lang="en-GB" b="1" dirty="0">
                        <a:solidFill>
                          <a:schemeClr val="bg1">
                            <a:lumMod val="75000"/>
                          </a:schemeClr>
                        </a:solidFill>
                      </a:endParaRPr>
                    </a:p>
                  </a:txBody>
                  <a:tcPr>
                    <a:noFill/>
                  </a:tcPr>
                </a:tc>
              </a:tr>
              <a:tr h="720000">
                <a:tc>
                  <a:txBody>
                    <a:bodyPr/>
                    <a:lstStyle/>
                    <a:p>
                      <a:r>
                        <a:rPr lang="en-GB" b="1" dirty="0" smtClean="0">
                          <a:solidFill>
                            <a:schemeClr val="tx1">
                              <a:lumMod val="95000"/>
                              <a:lumOff val="5000"/>
                            </a:schemeClr>
                          </a:solidFill>
                        </a:rPr>
                        <a:t>Not at all</a:t>
                      </a:r>
                      <a:endParaRPr lang="en-GB" b="1" dirty="0">
                        <a:solidFill>
                          <a:schemeClr val="tx1">
                            <a:lumMod val="95000"/>
                            <a:lumOff val="5000"/>
                          </a:schemeClr>
                        </a:solidFill>
                      </a:endParaRPr>
                    </a:p>
                  </a:txBody>
                  <a:tcP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oFill/>
                  </a:tcPr>
                </a:tc>
              </a:tr>
              <a:tr h="720000">
                <a:tc>
                  <a:txBody>
                    <a:bodyPr/>
                    <a:lstStyle/>
                    <a:p>
                      <a:r>
                        <a:rPr lang="en-GB" b="1" dirty="0" smtClean="0">
                          <a:solidFill>
                            <a:schemeClr val="tx1">
                              <a:lumMod val="95000"/>
                              <a:lumOff val="5000"/>
                            </a:schemeClr>
                          </a:solidFill>
                        </a:rPr>
                        <a:t>A bit</a:t>
                      </a:r>
                      <a:endParaRPr lang="en-GB" b="1" dirty="0">
                        <a:solidFill>
                          <a:schemeClr val="tx1">
                            <a:lumMod val="95000"/>
                            <a:lumOff val="5000"/>
                          </a:schemeClr>
                        </a:solidFill>
                      </a:endParaRPr>
                    </a:p>
                  </a:txBody>
                  <a:tcPr>
                    <a:noFill/>
                  </a:tcPr>
                </a:tc>
                <a:tc>
                  <a:txBody>
                    <a:bodyPr/>
                    <a:lstStyle/>
                    <a:p>
                      <a:r>
                        <a:rPr lang="en-GB" b="1" dirty="0" smtClean="0">
                          <a:solidFill>
                            <a:schemeClr val="bg1">
                              <a:lumMod val="75000"/>
                            </a:schemeClr>
                          </a:solidFill>
                        </a:rPr>
                        <a:t>1.34</a:t>
                      </a:r>
                      <a:endParaRPr lang="en-GB" b="1" dirty="0">
                        <a:solidFill>
                          <a:schemeClr val="bg1">
                            <a:lumMod val="75000"/>
                          </a:schemeClr>
                        </a:solidFill>
                      </a:endParaRPr>
                    </a:p>
                  </a:txBody>
                  <a:tcPr>
                    <a:noFill/>
                  </a:tcPr>
                </a:tc>
                <a:tc>
                  <a:txBody>
                    <a:bodyPr/>
                    <a:lstStyle/>
                    <a:p>
                      <a:r>
                        <a:rPr lang="en-GB" b="1" dirty="0" smtClean="0">
                          <a:solidFill>
                            <a:schemeClr val="bg1">
                              <a:lumMod val="75000"/>
                            </a:schemeClr>
                          </a:solidFill>
                        </a:rPr>
                        <a:t>1.16</a:t>
                      </a:r>
                      <a:endParaRPr lang="en-GB" b="1" dirty="0">
                        <a:solidFill>
                          <a:schemeClr val="bg1">
                            <a:lumMod val="75000"/>
                          </a:schemeClr>
                        </a:solidFill>
                      </a:endParaRPr>
                    </a:p>
                  </a:txBody>
                  <a:tcPr>
                    <a:noFill/>
                  </a:tcPr>
                </a:tc>
              </a:tr>
              <a:tr h="720000">
                <a:tc>
                  <a:txBody>
                    <a:bodyPr/>
                    <a:lstStyle/>
                    <a:p>
                      <a:r>
                        <a:rPr lang="en-GB" b="1" dirty="0" smtClean="0">
                          <a:solidFill>
                            <a:schemeClr val="tx1">
                              <a:lumMod val="95000"/>
                              <a:lumOff val="5000"/>
                            </a:schemeClr>
                          </a:solidFill>
                        </a:rPr>
                        <a:t>A lot</a:t>
                      </a:r>
                      <a:endParaRPr lang="en-GB" b="1" dirty="0">
                        <a:solidFill>
                          <a:schemeClr val="tx1">
                            <a:lumMod val="95000"/>
                            <a:lumOff val="5000"/>
                          </a:schemeClr>
                        </a:solidFill>
                      </a:endParaRPr>
                    </a:p>
                  </a:txBody>
                  <a:tcP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2.31***</a:t>
                      </a:r>
                      <a:endParaRPr lang="en-GB" b="1" dirty="0">
                        <a:solidFill>
                          <a:schemeClr val="bg1">
                            <a:lumMod val="75000"/>
                          </a:schemeClr>
                        </a:solidFill>
                      </a:endParaRPr>
                    </a:p>
                  </a:txBody>
                  <a:tcP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1.40*</a:t>
                      </a:r>
                      <a:endParaRPr lang="en-GB" b="1" dirty="0">
                        <a:solidFill>
                          <a:schemeClr val="bg1">
                            <a:lumMod val="75000"/>
                          </a:schemeClr>
                        </a:solidFill>
                      </a:endParaRPr>
                    </a:p>
                  </a:txBody>
                  <a:tcP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373216"/>
            <a:ext cx="8496944" cy="707886"/>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FFFFFF">
                    <a:lumMod val="75000"/>
                  </a:srgbClr>
                </a:solidFill>
                <a:ea typeface="Verdana" pitchFamily="34" charset="0"/>
                <a:cs typeface="Verdana" pitchFamily="34" charset="0"/>
              </a:rPr>
              <a:t>Analysis limited to those NOT currently unemployed</a:t>
            </a:r>
          </a:p>
          <a:p>
            <a:pPr eaLnBrk="0" fontAlgn="base" hangingPunct="0">
              <a:spcBef>
                <a:spcPct val="0"/>
              </a:spcBef>
              <a:spcAft>
                <a:spcPct val="0"/>
              </a:spcAft>
            </a:pPr>
            <a:endParaRPr lang="en-GB" sz="20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856984" cy="809625"/>
          </a:xfrm>
        </p:spPr>
        <p:txBody>
          <a:bodyPr/>
          <a:lstStyle/>
          <a:p>
            <a:r>
              <a:rPr lang="en-GB" b="1" dirty="0" smtClean="0"/>
              <a:t>Odds of CHANGE TO poor health at age 19 according to worries about unemployment</a:t>
            </a:r>
            <a:endParaRPr lang="en-GB" b="1" dirty="0"/>
          </a:p>
        </p:txBody>
      </p:sp>
      <p:graphicFrame>
        <p:nvGraphicFramePr>
          <p:cNvPr id="4" name="Content Placeholder 3"/>
          <p:cNvGraphicFramePr>
            <a:graphicFrameLocks noGrp="1"/>
          </p:cNvGraphicFramePr>
          <p:nvPr>
            <p:ph idx="1"/>
          </p:nvPr>
        </p:nvGraphicFramePr>
        <p:xfrm>
          <a:off x="251520" y="1556792"/>
          <a:ext cx="8532000" cy="3794400"/>
        </p:xfrm>
        <a:graphic>
          <a:graphicData uri="http://schemas.openxmlformats.org/drawingml/2006/table">
            <a:tbl>
              <a:tblPr firstRow="1" bandRow="1">
                <a:tableStyleId>{5C22544A-7EE6-4342-B048-85BDC9FD1C3A}</a:tableStyleId>
              </a:tblPr>
              <a:tblGrid>
                <a:gridCol w="4212000"/>
                <a:gridCol w="2160000"/>
                <a:gridCol w="2160000"/>
              </a:tblGrid>
              <a:tr h="370840">
                <a:tc>
                  <a:txBody>
                    <a:bodyPr/>
                    <a:lstStyle/>
                    <a:p>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Increasing psychological distress</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bg1">
                              <a:lumMod val="75000"/>
                            </a:schemeClr>
                          </a:solidFill>
                        </a:rPr>
                        <a:t>Worsening self-rated</a:t>
                      </a:r>
                      <a:r>
                        <a:rPr lang="en-GB" baseline="0" dirty="0" smtClean="0">
                          <a:solidFill>
                            <a:schemeClr val="bg1">
                              <a:lumMod val="75000"/>
                            </a:schemeClr>
                          </a:solidFill>
                        </a:rPr>
                        <a:t> health</a:t>
                      </a:r>
                      <a:endParaRPr lang="en-GB" dirty="0">
                        <a:solidFill>
                          <a:schemeClr val="bg1">
                            <a:lumMod val="75000"/>
                          </a:schemeClr>
                        </a:solidFill>
                      </a:endParaRPr>
                    </a:p>
                  </a:txBody>
                  <a:tcPr>
                    <a:lnT w="12700" cap="flat" cmpd="sng" algn="ctr">
                      <a:solidFill>
                        <a:schemeClr val="tx1"/>
                      </a:solidFill>
                      <a:prstDash val="solid"/>
                      <a:round/>
                      <a:headEnd type="none" w="med" len="med"/>
                      <a:tailEnd type="none" w="med" len="med"/>
                    </a:lnT>
                    <a:noFill/>
                  </a:tcPr>
                </a:tc>
              </a:tr>
              <a:tr h="720000">
                <a:tc>
                  <a:txBody>
                    <a:bodyPr/>
                    <a:lstStyle/>
                    <a:p>
                      <a:r>
                        <a:rPr lang="en-GB" b="1" dirty="0" smtClean="0">
                          <a:solidFill>
                            <a:schemeClr val="tx1">
                              <a:lumMod val="95000"/>
                              <a:lumOff val="5000"/>
                            </a:schemeClr>
                          </a:solidFill>
                        </a:rPr>
                        <a:t>Worry about unemployment ....</a:t>
                      </a:r>
                      <a:endParaRPr lang="en-GB" b="1" dirty="0">
                        <a:solidFill>
                          <a:schemeClr val="tx1">
                            <a:lumMod val="95000"/>
                            <a:lumOff val="5000"/>
                          </a:schemeClr>
                        </a:solidFill>
                      </a:endParaRPr>
                    </a:p>
                  </a:txBody>
                  <a:tcPr>
                    <a:noFill/>
                  </a:tcPr>
                </a:tc>
                <a:tc>
                  <a:txBody>
                    <a:bodyPr/>
                    <a:lstStyle/>
                    <a:p>
                      <a:endParaRPr lang="en-GB" b="1" dirty="0">
                        <a:solidFill>
                          <a:schemeClr val="bg1">
                            <a:lumMod val="75000"/>
                          </a:schemeClr>
                        </a:solidFill>
                      </a:endParaRPr>
                    </a:p>
                  </a:txBody>
                  <a:tcPr>
                    <a:noFill/>
                  </a:tcPr>
                </a:tc>
                <a:tc>
                  <a:txBody>
                    <a:bodyPr/>
                    <a:lstStyle/>
                    <a:p>
                      <a:endParaRPr lang="en-GB" b="1" dirty="0">
                        <a:solidFill>
                          <a:schemeClr val="bg1">
                            <a:lumMod val="75000"/>
                          </a:schemeClr>
                        </a:solidFill>
                      </a:endParaRPr>
                    </a:p>
                  </a:txBody>
                  <a:tcPr>
                    <a:noFill/>
                  </a:tcPr>
                </a:tc>
              </a:tr>
              <a:tr h="720000">
                <a:tc>
                  <a:txBody>
                    <a:bodyPr/>
                    <a:lstStyle/>
                    <a:p>
                      <a:r>
                        <a:rPr lang="en-GB" b="1" dirty="0" smtClean="0">
                          <a:solidFill>
                            <a:schemeClr val="tx1">
                              <a:lumMod val="95000"/>
                              <a:lumOff val="5000"/>
                            </a:schemeClr>
                          </a:solidFill>
                        </a:rPr>
                        <a:t>Not at all</a:t>
                      </a:r>
                      <a:endParaRPr lang="en-GB" b="1" dirty="0">
                        <a:solidFill>
                          <a:schemeClr val="tx1">
                            <a:lumMod val="95000"/>
                            <a:lumOff val="5000"/>
                          </a:schemeClr>
                        </a:solidFill>
                      </a:endParaRPr>
                    </a:p>
                  </a:txBody>
                  <a:tcP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oFill/>
                  </a:tcPr>
                </a:tc>
                <a:tc>
                  <a:txBody>
                    <a:bodyPr/>
                    <a:lstStyle/>
                    <a:p>
                      <a:r>
                        <a:rPr lang="en-GB" b="1" dirty="0" smtClean="0">
                          <a:solidFill>
                            <a:schemeClr val="bg1">
                              <a:lumMod val="75000"/>
                            </a:schemeClr>
                          </a:solidFill>
                        </a:rPr>
                        <a:t>1.00</a:t>
                      </a:r>
                      <a:endParaRPr lang="en-GB" b="1" dirty="0">
                        <a:solidFill>
                          <a:schemeClr val="bg1">
                            <a:lumMod val="75000"/>
                          </a:schemeClr>
                        </a:solidFill>
                      </a:endParaRPr>
                    </a:p>
                  </a:txBody>
                  <a:tcPr>
                    <a:noFill/>
                  </a:tcPr>
                </a:tc>
              </a:tr>
              <a:tr h="720000">
                <a:tc>
                  <a:txBody>
                    <a:bodyPr/>
                    <a:lstStyle/>
                    <a:p>
                      <a:r>
                        <a:rPr lang="en-GB" b="1" dirty="0" smtClean="0">
                          <a:solidFill>
                            <a:schemeClr val="tx1">
                              <a:lumMod val="95000"/>
                              <a:lumOff val="5000"/>
                            </a:schemeClr>
                          </a:solidFill>
                        </a:rPr>
                        <a:t>A bit</a:t>
                      </a:r>
                      <a:endParaRPr lang="en-GB" b="1" dirty="0">
                        <a:solidFill>
                          <a:schemeClr val="tx1">
                            <a:lumMod val="95000"/>
                            <a:lumOff val="5000"/>
                          </a:schemeClr>
                        </a:solidFill>
                      </a:endParaRPr>
                    </a:p>
                  </a:txBody>
                  <a:tcPr>
                    <a:noFill/>
                  </a:tcPr>
                </a:tc>
                <a:tc>
                  <a:txBody>
                    <a:bodyPr/>
                    <a:lstStyle/>
                    <a:p>
                      <a:r>
                        <a:rPr lang="en-GB" b="1" dirty="0" smtClean="0">
                          <a:solidFill>
                            <a:schemeClr val="bg1">
                              <a:lumMod val="75000"/>
                            </a:schemeClr>
                          </a:solidFill>
                        </a:rPr>
                        <a:t>1.34</a:t>
                      </a:r>
                      <a:endParaRPr lang="en-GB" b="1" dirty="0">
                        <a:solidFill>
                          <a:schemeClr val="bg1">
                            <a:lumMod val="75000"/>
                          </a:schemeClr>
                        </a:solidFill>
                      </a:endParaRPr>
                    </a:p>
                  </a:txBody>
                  <a:tcPr>
                    <a:noFill/>
                  </a:tcPr>
                </a:tc>
                <a:tc>
                  <a:txBody>
                    <a:bodyPr/>
                    <a:lstStyle/>
                    <a:p>
                      <a:r>
                        <a:rPr lang="en-GB" b="1" dirty="0" smtClean="0">
                          <a:solidFill>
                            <a:schemeClr val="bg1">
                              <a:lumMod val="75000"/>
                            </a:schemeClr>
                          </a:solidFill>
                        </a:rPr>
                        <a:t>1.16</a:t>
                      </a:r>
                      <a:endParaRPr lang="en-GB" b="1" dirty="0">
                        <a:solidFill>
                          <a:schemeClr val="bg1">
                            <a:lumMod val="75000"/>
                          </a:schemeClr>
                        </a:solidFill>
                      </a:endParaRPr>
                    </a:p>
                  </a:txBody>
                  <a:tcPr>
                    <a:noFill/>
                  </a:tcPr>
                </a:tc>
              </a:tr>
              <a:tr h="720000">
                <a:tc>
                  <a:txBody>
                    <a:bodyPr/>
                    <a:lstStyle/>
                    <a:p>
                      <a:r>
                        <a:rPr lang="en-GB" b="1" dirty="0" smtClean="0">
                          <a:solidFill>
                            <a:schemeClr val="tx1">
                              <a:lumMod val="95000"/>
                              <a:lumOff val="5000"/>
                            </a:schemeClr>
                          </a:solidFill>
                        </a:rPr>
                        <a:t>A lot</a:t>
                      </a:r>
                      <a:endParaRPr lang="en-GB" b="1" dirty="0">
                        <a:solidFill>
                          <a:schemeClr val="tx1">
                            <a:lumMod val="95000"/>
                            <a:lumOff val="5000"/>
                          </a:schemeClr>
                        </a:solidFill>
                      </a:endParaRPr>
                    </a:p>
                  </a:txBody>
                  <a:tcP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2.31***</a:t>
                      </a:r>
                      <a:endParaRPr lang="en-GB" b="1" dirty="0">
                        <a:solidFill>
                          <a:schemeClr val="bg1">
                            <a:lumMod val="75000"/>
                          </a:schemeClr>
                        </a:solidFill>
                      </a:endParaRPr>
                    </a:p>
                  </a:txBody>
                  <a:tcP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bg1">
                              <a:lumMod val="75000"/>
                            </a:schemeClr>
                          </a:solidFill>
                        </a:rPr>
                        <a:t>1.40*</a:t>
                      </a:r>
                      <a:endParaRPr lang="en-GB" b="1" dirty="0">
                        <a:solidFill>
                          <a:schemeClr val="bg1">
                            <a:lumMod val="75000"/>
                          </a:schemeClr>
                        </a:solidFill>
                      </a:endParaRPr>
                    </a:p>
                  </a:txBody>
                  <a:tcP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373216"/>
            <a:ext cx="8496944" cy="707886"/>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C00000"/>
                </a:solidFill>
                <a:ea typeface="Verdana" pitchFamily="34" charset="0"/>
                <a:cs typeface="Verdana" pitchFamily="34" charset="0"/>
              </a:rPr>
              <a:t>Analysis limited to those NOT currently unemployed</a:t>
            </a:r>
          </a:p>
          <a:p>
            <a:pPr eaLnBrk="0" fontAlgn="base" hangingPunct="0">
              <a:spcBef>
                <a:spcPct val="0"/>
              </a:spcBef>
              <a:spcAft>
                <a:spcPct val="0"/>
              </a:spcAft>
            </a:pPr>
            <a:endParaRPr lang="en-GB" sz="20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58788"/>
            <a:ext cx="8856984" cy="809625"/>
          </a:xfrm>
        </p:spPr>
        <p:txBody>
          <a:bodyPr/>
          <a:lstStyle/>
          <a:p>
            <a:r>
              <a:rPr lang="en-GB" b="1" dirty="0" smtClean="0"/>
              <a:t>Odds of CHANGE TO poor health at age 19 according to worries about unemployment</a:t>
            </a:r>
            <a:endParaRPr lang="en-GB" b="1" dirty="0"/>
          </a:p>
        </p:txBody>
      </p:sp>
      <p:graphicFrame>
        <p:nvGraphicFramePr>
          <p:cNvPr id="4" name="Content Placeholder 3"/>
          <p:cNvGraphicFramePr>
            <a:graphicFrameLocks noGrp="1"/>
          </p:cNvGraphicFramePr>
          <p:nvPr>
            <p:ph idx="1"/>
          </p:nvPr>
        </p:nvGraphicFramePr>
        <p:xfrm>
          <a:off x="251520" y="1556792"/>
          <a:ext cx="8532000" cy="3794400"/>
        </p:xfrm>
        <a:graphic>
          <a:graphicData uri="http://schemas.openxmlformats.org/drawingml/2006/table">
            <a:tbl>
              <a:tblPr firstRow="1" bandRow="1">
                <a:tableStyleId>{5C22544A-7EE6-4342-B048-85BDC9FD1C3A}</a:tableStyleId>
              </a:tblPr>
              <a:tblGrid>
                <a:gridCol w="4212000"/>
                <a:gridCol w="2160000"/>
                <a:gridCol w="2160000"/>
              </a:tblGrid>
              <a:tr h="370840">
                <a:tc>
                  <a:txBody>
                    <a:bodyPr/>
                    <a:lstStyle/>
                    <a:p>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tx1">
                              <a:lumMod val="95000"/>
                              <a:lumOff val="5000"/>
                            </a:schemeClr>
                          </a:solidFill>
                        </a:rPr>
                        <a:t>Increasing psychological distress</a:t>
                      </a:r>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c>
                  <a:txBody>
                    <a:bodyPr/>
                    <a:lstStyle/>
                    <a:p>
                      <a:r>
                        <a:rPr lang="en-GB" dirty="0" smtClean="0">
                          <a:solidFill>
                            <a:schemeClr val="tx1">
                              <a:lumMod val="95000"/>
                              <a:lumOff val="5000"/>
                            </a:schemeClr>
                          </a:solidFill>
                        </a:rPr>
                        <a:t>Worsening self-rated</a:t>
                      </a:r>
                      <a:r>
                        <a:rPr lang="en-GB" baseline="0" dirty="0" smtClean="0">
                          <a:solidFill>
                            <a:schemeClr val="tx1">
                              <a:lumMod val="95000"/>
                              <a:lumOff val="5000"/>
                            </a:schemeClr>
                          </a:solidFill>
                        </a:rPr>
                        <a:t> health</a:t>
                      </a:r>
                      <a:endParaRPr lang="en-GB" dirty="0">
                        <a:solidFill>
                          <a:schemeClr val="tx1">
                            <a:lumMod val="95000"/>
                            <a:lumOff val="5000"/>
                          </a:schemeClr>
                        </a:solidFill>
                      </a:endParaRPr>
                    </a:p>
                  </a:txBody>
                  <a:tcPr>
                    <a:lnT w="12700" cap="flat" cmpd="sng" algn="ctr">
                      <a:solidFill>
                        <a:schemeClr val="tx1"/>
                      </a:solidFill>
                      <a:prstDash val="solid"/>
                      <a:round/>
                      <a:headEnd type="none" w="med" len="med"/>
                      <a:tailEnd type="none" w="med" len="med"/>
                    </a:lnT>
                    <a:noFill/>
                  </a:tcPr>
                </a:tc>
              </a:tr>
              <a:tr h="720000">
                <a:tc>
                  <a:txBody>
                    <a:bodyPr/>
                    <a:lstStyle/>
                    <a:p>
                      <a:r>
                        <a:rPr lang="en-GB" b="1" dirty="0" smtClean="0">
                          <a:solidFill>
                            <a:schemeClr val="tx1">
                              <a:lumMod val="95000"/>
                              <a:lumOff val="5000"/>
                            </a:schemeClr>
                          </a:solidFill>
                        </a:rPr>
                        <a:t>Worry about unemployment ....</a:t>
                      </a:r>
                      <a:endParaRPr lang="en-GB" b="1" dirty="0">
                        <a:solidFill>
                          <a:schemeClr val="tx1">
                            <a:lumMod val="95000"/>
                            <a:lumOff val="5000"/>
                          </a:schemeClr>
                        </a:solidFill>
                      </a:endParaRPr>
                    </a:p>
                  </a:txBody>
                  <a:tcPr>
                    <a:noFill/>
                  </a:tcPr>
                </a:tc>
                <a:tc>
                  <a:txBody>
                    <a:bodyPr/>
                    <a:lstStyle/>
                    <a:p>
                      <a:endParaRPr lang="en-GB" b="1" dirty="0">
                        <a:solidFill>
                          <a:schemeClr val="tx1">
                            <a:lumMod val="95000"/>
                            <a:lumOff val="5000"/>
                          </a:schemeClr>
                        </a:solidFill>
                      </a:endParaRPr>
                    </a:p>
                  </a:txBody>
                  <a:tcPr>
                    <a:noFill/>
                  </a:tcPr>
                </a:tc>
                <a:tc>
                  <a:txBody>
                    <a:bodyPr/>
                    <a:lstStyle/>
                    <a:p>
                      <a:endParaRPr lang="en-GB" b="1" dirty="0">
                        <a:solidFill>
                          <a:schemeClr val="tx1">
                            <a:lumMod val="95000"/>
                            <a:lumOff val="5000"/>
                          </a:schemeClr>
                        </a:solidFill>
                      </a:endParaRPr>
                    </a:p>
                  </a:txBody>
                  <a:tcPr>
                    <a:noFill/>
                  </a:tcPr>
                </a:tc>
              </a:tr>
              <a:tr h="720000">
                <a:tc>
                  <a:txBody>
                    <a:bodyPr/>
                    <a:lstStyle/>
                    <a:p>
                      <a:r>
                        <a:rPr lang="en-GB" b="1" dirty="0" smtClean="0">
                          <a:solidFill>
                            <a:schemeClr val="tx1">
                              <a:lumMod val="95000"/>
                              <a:lumOff val="5000"/>
                            </a:schemeClr>
                          </a:solidFill>
                        </a:rPr>
                        <a:t>Not at all</a:t>
                      </a:r>
                      <a:endParaRPr lang="en-GB" b="1" dirty="0">
                        <a:solidFill>
                          <a:schemeClr val="tx1">
                            <a:lumMod val="95000"/>
                            <a:lumOff val="5000"/>
                          </a:schemeClr>
                        </a:solidFill>
                      </a:endParaRPr>
                    </a:p>
                  </a:txBody>
                  <a:tcPr>
                    <a:noFill/>
                  </a:tcPr>
                </a:tc>
                <a:tc>
                  <a:txBody>
                    <a:bodyPr/>
                    <a:lstStyle/>
                    <a:p>
                      <a:r>
                        <a:rPr lang="en-GB" b="1" dirty="0" smtClean="0">
                          <a:solidFill>
                            <a:schemeClr val="tx1">
                              <a:lumMod val="95000"/>
                              <a:lumOff val="5000"/>
                            </a:schemeClr>
                          </a:solidFill>
                        </a:rPr>
                        <a:t>1.00</a:t>
                      </a:r>
                      <a:endParaRPr lang="en-GB" b="1" dirty="0">
                        <a:solidFill>
                          <a:schemeClr val="tx1">
                            <a:lumMod val="95000"/>
                            <a:lumOff val="5000"/>
                          </a:schemeClr>
                        </a:solidFill>
                      </a:endParaRPr>
                    </a:p>
                  </a:txBody>
                  <a:tcPr>
                    <a:noFill/>
                  </a:tcPr>
                </a:tc>
                <a:tc>
                  <a:txBody>
                    <a:bodyPr/>
                    <a:lstStyle/>
                    <a:p>
                      <a:r>
                        <a:rPr lang="en-GB" b="1" dirty="0" smtClean="0">
                          <a:solidFill>
                            <a:schemeClr val="tx1">
                              <a:lumMod val="95000"/>
                              <a:lumOff val="5000"/>
                            </a:schemeClr>
                          </a:solidFill>
                        </a:rPr>
                        <a:t>1.00</a:t>
                      </a:r>
                      <a:endParaRPr lang="en-GB" b="1" dirty="0">
                        <a:solidFill>
                          <a:schemeClr val="tx1">
                            <a:lumMod val="95000"/>
                            <a:lumOff val="5000"/>
                          </a:schemeClr>
                        </a:solidFill>
                      </a:endParaRPr>
                    </a:p>
                  </a:txBody>
                  <a:tcPr>
                    <a:noFill/>
                  </a:tcPr>
                </a:tc>
              </a:tr>
              <a:tr h="720000">
                <a:tc>
                  <a:txBody>
                    <a:bodyPr/>
                    <a:lstStyle/>
                    <a:p>
                      <a:r>
                        <a:rPr lang="en-GB" b="1" dirty="0" smtClean="0">
                          <a:solidFill>
                            <a:schemeClr val="tx1">
                              <a:lumMod val="95000"/>
                              <a:lumOff val="5000"/>
                            </a:schemeClr>
                          </a:solidFill>
                        </a:rPr>
                        <a:t>A bit</a:t>
                      </a:r>
                      <a:endParaRPr lang="en-GB" b="1" dirty="0">
                        <a:solidFill>
                          <a:schemeClr val="tx1">
                            <a:lumMod val="95000"/>
                            <a:lumOff val="5000"/>
                          </a:schemeClr>
                        </a:solidFill>
                      </a:endParaRPr>
                    </a:p>
                  </a:txBody>
                  <a:tcPr>
                    <a:noFill/>
                  </a:tcPr>
                </a:tc>
                <a:tc>
                  <a:txBody>
                    <a:bodyPr/>
                    <a:lstStyle/>
                    <a:p>
                      <a:r>
                        <a:rPr lang="en-GB" b="1" dirty="0" smtClean="0">
                          <a:solidFill>
                            <a:schemeClr val="tx1">
                              <a:lumMod val="95000"/>
                              <a:lumOff val="5000"/>
                            </a:schemeClr>
                          </a:solidFill>
                        </a:rPr>
                        <a:t>1.34</a:t>
                      </a:r>
                      <a:endParaRPr lang="en-GB" b="1" dirty="0">
                        <a:solidFill>
                          <a:schemeClr val="tx1">
                            <a:lumMod val="95000"/>
                            <a:lumOff val="5000"/>
                          </a:schemeClr>
                        </a:solidFill>
                      </a:endParaRPr>
                    </a:p>
                  </a:txBody>
                  <a:tcPr>
                    <a:noFill/>
                  </a:tcPr>
                </a:tc>
                <a:tc>
                  <a:txBody>
                    <a:bodyPr/>
                    <a:lstStyle/>
                    <a:p>
                      <a:r>
                        <a:rPr lang="en-GB" b="1" dirty="0" smtClean="0">
                          <a:solidFill>
                            <a:schemeClr val="tx1">
                              <a:lumMod val="95000"/>
                              <a:lumOff val="5000"/>
                            </a:schemeClr>
                          </a:solidFill>
                        </a:rPr>
                        <a:t>1.16</a:t>
                      </a:r>
                      <a:endParaRPr lang="en-GB" b="1" dirty="0">
                        <a:solidFill>
                          <a:schemeClr val="tx1">
                            <a:lumMod val="95000"/>
                            <a:lumOff val="5000"/>
                          </a:schemeClr>
                        </a:solidFill>
                      </a:endParaRPr>
                    </a:p>
                  </a:txBody>
                  <a:tcPr>
                    <a:noFill/>
                  </a:tcPr>
                </a:tc>
              </a:tr>
              <a:tr h="720000">
                <a:tc>
                  <a:txBody>
                    <a:bodyPr/>
                    <a:lstStyle/>
                    <a:p>
                      <a:r>
                        <a:rPr lang="en-GB" b="1" dirty="0" smtClean="0">
                          <a:solidFill>
                            <a:schemeClr val="tx1">
                              <a:lumMod val="95000"/>
                              <a:lumOff val="5000"/>
                            </a:schemeClr>
                          </a:solidFill>
                        </a:rPr>
                        <a:t>A lot</a:t>
                      </a:r>
                      <a:endParaRPr lang="en-GB" b="1" dirty="0">
                        <a:solidFill>
                          <a:schemeClr val="tx1">
                            <a:lumMod val="95000"/>
                            <a:lumOff val="5000"/>
                          </a:schemeClr>
                        </a:solidFill>
                      </a:endParaRPr>
                    </a:p>
                  </a:txBody>
                  <a:tcP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tx1">
                              <a:lumMod val="95000"/>
                              <a:lumOff val="5000"/>
                            </a:schemeClr>
                          </a:solidFill>
                        </a:rPr>
                        <a:t>2.31***</a:t>
                      </a:r>
                      <a:endParaRPr lang="en-GB" b="1" dirty="0">
                        <a:solidFill>
                          <a:schemeClr val="tx1">
                            <a:lumMod val="95000"/>
                            <a:lumOff val="5000"/>
                          </a:schemeClr>
                        </a:solidFill>
                      </a:endParaRPr>
                    </a:p>
                  </a:txBody>
                  <a:tcPr>
                    <a:lnB w="12700" cap="flat" cmpd="sng" algn="ctr">
                      <a:solidFill>
                        <a:schemeClr val="tx1"/>
                      </a:solidFill>
                      <a:prstDash val="solid"/>
                      <a:round/>
                      <a:headEnd type="none" w="med" len="med"/>
                      <a:tailEnd type="none" w="med" len="med"/>
                    </a:lnB>
                    <a:noFill/>
                  </a:tcPr>
                </a:tc>
                <a:tc>
                  <a:txBody>
                    <a:bodyPr/>
                    <a:lstStyle/>
                    <a:p>
                      <a:r>
                        <a:rPr lang="en-GB" b="1" dirty="0" smtClean="0">
                          <a:solidFill>
                            <a:schemeClr val="tx1">
                              <a:lumMod val="95000"/>
                              <a:lumOff val="5000"/>
                            </a:schemeClr>
                          </a:solidFill>
                        </a:rPr>
                        <a:t>1.40*</a:t>
                      </a:r>
                      <a:endParaRPr lang="en-GB" b="1" dirty="0">
                        <a:solidFill>
                          <a:schemeClr val="tx1">
                            <a:lumMod val="95000"/>
                            <a:lumOff val="5000"/>
                          </a:schemeClr>
                        </a:solidFill>
                      </a:endParaRPr>
                    </a:p>
                  </a:txBody>
                  <a:tcPr>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323528" y="5373216"/>
            <a:ext cx="8496944" cy="1015663"/>
          </a:xfrm>
          <a:prstGeom prst="rect">
            <a:avLst/>
          </a:prstGeom>
          <a:noFill/>
        </p:spPr>
        <p:txBody>
          <a:bodyPr wrap="square" rtlCol="0">
            <a:spAutoFit/>
          </a:bodyPr>
          <a:lstStyle/>
          <a:p>
            <a:pPr eaLnBrk="0" fontAlgn="base" hangingPunct="0">
              <a:spcBef>
                <a:spcPct val="0"/>
              </a:spcBef>
              <a:spcAft>
                <a:spcPct val="0"/>
              </a:spcAft>
            </a:pPr>
            <a:r>
              <a:rPr lang="en-GB" sz="2000" b="1" dirty="0">
                <a:solidFill>
                  <a:srgbClr val="C00000"/>
                </a:solidFill>
                <a:ea typeface="Verdana" pitchFamily="34" charset="0"/>
                <a:cs typeface="Verdana" pitchFamily="34" charset="0"/>
              </a:rPr>
              <a:t>Analysis limited to those NOT currently unemployed</a:t>
            </a:r>
          </a:p>
          <a:p>
            <a:pPr eaLnBrk="0" fontAlgn="base" hangingPunct="0">
              <a:spcBef>
                <a:spcPct val="0"/>
              </a:spcBef>
              <a:spcAft>
                <a:spcPct val="0"/>
              </a:spcAft>
            </a:pPr>
            <a:endParaRPr lang="en-GB" sz="2000" b="1" dirty="0">
              <a:solidFill>
                <a:srgbClr val="000000"/>
              </a:solidFill>
              <a:ea typeface="Verdana" pitchFamily="34" charset="0"/>
              <a:cs typeface="Verdana" pitchFamily="34" charset="0"/>
            </a:endParaRPr>
          </a:p>
          <a:p>
            <a:pPr eaLnBrk="0" fontAlgn="base" hangingPunct="0">
              <a:spcBef>
                <a:spcPct val="0"/>
              </a:spcBef>
              <a:spcAft>
                <a:spcPct val="0"/>
              </a:spcAft>
            </a:pPr>
            <a:endParaRPr lang="en-GB" sz="2000"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Summary</a:t>
            </a:r>
            <a:endParaRPr lang="en-GB" b="1" dirty="0"/>
          </a:p>
        </p:txBody>
      </p:sp>
      <p:sp>
        <p:nvSpPr>
          <p:cNvPr id="3" name="Content Placeholder 2"/>
          <p:cNvSpPr>
            <a:spLocks noGrp="1"/>
          </p:cNvSpPr>
          <p:nvPr>
            <p:ph idx="1"/>
          </p:nvPr>
        </p:nvSpPr>
        <p:spPr/>
        <p:txBody>
          <a:bodyPr/>
          <a:lstStyle/>
          <a:p>
            <a:pPr>
              <a:buNone/>
            </a:pPr>
            <a:r>
              <a:rPr lang="en-GB" sz="2600" b="1" dirty="0" smtClean="0"/>
              <a:t>Post-school transition (especially to un/non-employment) also matters!</a:t>
            </a:r>
          </a:p>
          <a:p>
            <a:pPr>
              <a:buNone/>
            </a:pPr>
            <a:endParaRPr lang="en-GB" sz="2200" b="1" dirty="0" smtClean="0"/>
          </a:p>
          <a:p>
            <a:r>
              <a:rPr lang="en-GB" sz="2200" b="1" dirty="0" smtClean="0"/>
              <a:t>Poor self-rated health at school associated with future unemployment.</a:t>
            </a:r>
          </a:p>
          <a:p>
            <a:endParaRPr lang="en-GB" sz="2200" dirty="0" smtClean="0"/>
          </a:p>
          <a:p>
            <a:r>
              <a:rPr lang="en-GB" sz="2200" b="1" dirty="0" smtClean="0"/>
              <a:t>Post-school unemployment associated with increases in distress and poor self-rated health (as are training/work, but less so).</a:t>
            </a:r>
          </a:p>
          <a:p>
            <a:endParaRPr lang="en-GB" sz="2200" b="1" dirty="0" smtClean="0"/>
          </a:p>
          <a:p>
            <a:r>
              <a:rPr lang="en-GB" sz="2200" b="1" dirty="0" smtClean="0"/>
              <a:t>Worrying about unemployment associated with poor health ... may be causal.</a:t>
            </a:r>
            <a:endParaRPr lang="en-GB" sz="22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68313" y="2276872"/>
            <a:ext cx="8102600" cy="3711785"/>
          </a:xfrm>
          <a:prstGeom prst="rect">
            <a:avLst/>
          </a:prstGeom>
          <a:noFill/>
          <a:ln w="50800" algn="ctr">
            <a:noFill/>
            <a:miter lim="800000"/>
            <a:headEnd/>
            <a:tailEnd/>
          </a:ln>
        </p:spPr>
        <p:txBody>
          <a:bodyPr wrap="square">
            <a:spAutoFit/>
          </a:bodyPr>
          <a:lstStyle/>
          <a:p>
            <a:pPr eaLnBrk="0" fontAlgn="base" hangingPunct="0">
              <a:spcBef>
                <a:spcPct val="50000"/>
              </a:spcBef>
              <a:spcAft>
                <a:spcPct val="0"/>
              </a:spcAft>
            </a:pPr>
            <a:r>
              <a:rPr lang="en-US" sz="3200" b="1" dirty="0">
                <a:solidFill>
                  <a:srgbClr val="9A044B"/>
                </a:solidFill>
              </a:rPr>
              <a:t>The new SEED process: aiming to smooth transition from primary to secondary school</a:t>
            </a:r>
            <a:endParaRPr lang="en-US" sz="3200" b="1" dirty="0">
              <a:solidFill>
                <a:srgbClr val="9A044B"/>
              </a:solidFill>
            </a:endParaRPr>
          </a:p>
          <a:p>
            <a:pPr eaLnBrk="0" fontAlgn="base" hangingPunct="0">
              <a:spcBef>
                <a:spcPct val="50000"/>
              </a:spcBef>
              <a:spcAft>
                <a:spcPct val="0"/>
              </a:spcAft>
            </a:pPr>
            <a:endParaRPr lang="en-US" sz="2400" dirty="0">
              <a:solidFill>
                <a:srgbClr val="9A044B"/>
              </a:solidFill>
            </a:endParaRPr>
          </a:p>
          <a:p>
            <a:pPr eaLnBrk="0" fontAlgn="base" hangingPunct="0">
              <a:lnSpc>
                <a:spcPct val="70000"/>
              </a:lnSpc>
              <a:spcBef>
                <a:spcPct val="50000"/>
              </a:spcBef>
              <a:spcAft>
                <a:spcPct val="0"/>
              </a:spcAft>
            </a:pPr>
            <a:r>
              <a:rPr lang="en-US" sz="2400" b="1" dirty="0">
                <a:solidFill>
                  <a:srgbClr val="000000"/>
                </a:solidFill>
              </a:rPr>
              <a:t>Marion Henderson </a:t>
            </a:r>
          </a:p>
          <a:p>
            <a:pPr eaLnBrk="0" fontAlgn="base" hangingPunct="0">
              <a:lnSpc>
                <a:spcPct val="70000"/>
              </a:lnSpc>
              <a:spcBef>
                <a:spcPct val="50000"/>
              </a:spcBef>
              <a:spcAft>
                <a:spcPct val="0"/>
              </a:spcAft>
            </a:pPr>
            <a:r>
              <a:rPr lang="en-US" sz="2400" b="1" dirty="0">
                <a:solidFill>
                  <a:srgbClr val="000000"/>
                </a:solidFill>
              </a:rPr>
              <a:t>Sarah Tweedie</a:t>
            </a:r>
            <a:endParaRPr lang="en-US" sz="2400" b="1" dirty="0">
              <a:solidFill>
                <a:srgbClr val="000000"/>
              </a:solidFill>
            </a:endParaRPr>
          </a:p>
          <a:p>
            <a:pPr eaLnBrk="0" fontAlgn="base" hangingPunct="0">
              <a:lnSpc>
                <a:spcPct val="70000"/>
              </a:lnSpc>
              <a:spcBef>
                <a:spcPct val="50000"/>
              </a:spcBef>
              <a:spcAft>
                <a:spcPct val="0"/>
              </a:spcAft>
            </a:pPr>
            <a:r>
              <a:rPr lang="en-US" sz="2000" dirty="0">
                <a:solidFill>
                  <a:srgbClr val="000000"/>
                </a:solidFill>
              </a:rPr>
              <a:t>MRC/CSO Social and Public Health Sciences Unit</a:t>
            </a:r>
          </a:p>
          <a:p>
            <a:pPr eaLnBrk="0" fontAlgn="base" hangingPunct="0">
              <a:lnSpc>
                <a:spcPct val="70000"/>
              </a:lnSpc>
              <a:spcBef>
                <a:spcPct val="50000"/>
              </a:spcBef>
              <a:spcAft>
                <a:spcPct val="0"/>
              </a:spcAft>
            </a:pPr>
            <a:r>
              <a:rPr lang="en-US" dirty="0">
                <a:solidFill>
                  <a:srgbClr val="000000"/>
                </a:solidFill>
              </a:rPr>
              <a:t>24</a:t>
            </a:r>
            <a:r>
              <a:rPr lang="en-US" baseline="30000" dirty="0">
                <a:solidFill>
                  <a:srgbClr val="000000"/>
                </a:solidFill>
              </a:rPr>
              <a:t>th</a:t>
            </a:r>
            <a:r>
              <a:rPr lang="en-US" dirty="0">
                <a:solidFill>
                  <a:srgbClr val="000000"/>
                </a:solidFill>
              </a:rPr>
              <a:t> June 2014</a:t>
            </a:r>
            <a:endParaRPr lang="en-US" dirty="0">
              <a:solidFill>
                <a:srgbClr val="000000"/>
              </a:solidFill>
            </a:endParaRP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424936" cy="5112568"/>
          </a:xfrm>
        </p:spPr>
        <p:txBody>
          <a:bodyPr>
            <a:normAutofit fontScale="92500" lnSpcReduction="20000"/>
          </a:bodyPr>
          <a:lstStyle/>
          <a:p>
            <a:pPr>
              <a:lnSpc>
                <a:spcPct val="70000"/>
              </a:lnSpc>
              <a:spcBef>
                <a:spcPct val="50000"/>
              </a:spcBef>
              <a:buNone/>
            </a:pPr>
            <a:endParaRPr lang="en-US" sz="1800" b="1" dirty="0" smtClean="0">
              <a:solidFill>
                <a:schemeClr val="accent4">
                  <a:lumMod val="65000"/>
                  <a:lumOff val="35000"/>
                </a:schemeClr>
              </a:solidFill>
              <a:latin typeface="Verdana" pitchFamily="34" charset="0"/>
            </a:endParaRPr>
          </a:p>
          <a:p>
            <a:pPr>
              <a:lnSpc>
                <a:spcPct val="70000"/>
              </a:lnSpc>
              <a:spcBef>
                <a:spcPct val="50000"/>
              </a:spcBef>
              <a:buNone/>
            </a:pPr>
            <a:endParaRPr lang="en-US" sz="1800" b="1" dirty="0" smtClean="0">
              <a:solidFill>
                <a:srgbClr val="3386FF"/>
              </a:solidFill>
              <a:latin typeface="Verdana" pitchFamily="34" charset="0"/>
            </a:endParaRPr>
          </a:p>
          <a:p>
            <a:pPr>
              <a:lnSpc>
                <a:spcPct val="70000"/>
              </a:lnSpc>
              <a:spcBef>
                <a:spcPct val="50000"/>
              </a:spcBef>
              <a:buNone/>
            </a:pPr>
            <a:endParaRPr lang="en-US" sz="4400" b="1" dirty="0" smtClean="0">
              <a:solidFill>
                <a:srgbClr val="7030A0"/>
              </a:solidFill>
              <a:latin typeface="Verdana" pitchFamily="34" charset="0"/>
            </a:endParaRPr>
          </a:p>
          <a:p>
            <a:pPr>
              <a:lnSpc>
                <a:spcPct val="70000"/>
              </a:lnSpc>
              <a:spcBef>
                <a:spcPct val="50000"/>
              </a:spcBef>
              <a:buNone/>
            </a:pPr>
            <a:r>
              <a:rPr lang="en-US" sz="4400" b="1" dirty="0" smtClean="0">
                <a:solidFill>
                  <a:srgbClr val="7030A0"/>
                </a:solidFill>
                <a:latin typeface="Verdana" pitchFamily="34" charset="0"/>
              </a:rPr>
              <a:t>The SEED Trial</a:t>
            </a:r>
          </a:p>
          <a:p>
            <a:pPr lvl="0" eaLnBrk="0" fontAlgn="base" hangingPunct="0">
              <a:lnSpc>
                <a:spcPct val="70000"/>
              </a:lnSpc>
              <a:spcBef>
                <a:spcPct val="50000"/>
              </a:spcBef>
              <a:spcAft>
                <a:spcPct val="0"/>
              </a:spcAft>
              <a:buClr>
                <a:srgbClr val="53038F"/>
              </a:buClr>
              <a:buNone/>
            </a:pPr>
            <a:endParaRPr kumimoji="0" lang="en-GB" sz="1600" b="0" i="0" u="none" strike="noStrike" kern="0" cap="none" spc="0" normalizeH="0" baseline="0" noProof="0" dirty="0" smtClean="0">
              <a:ln>
                <a:noFill/>
              </a:ln>
              <a:solidFill>
                <a:srgbClr val="000000">
                  <a:lumMod val="65000"/>
                  <a:lumOff val="35000"/>
                </a:srgbClr>
              </a:solidFill>
              <a:effectLst/>
              <a:uLnTx/>
              <a:uFillTx/>
              <a:latin typeface="Verdana" pitchFamily="34" charset="0"/>
              <a:ea typeface="+mn-ea"/>
              <a:cs typeface="+mn-cs"/>
            </a:endParaRPr>
          </a:p>
          <a:p>
            <a:pPr>
              <a:lnSpc>
                <a:spcPct val="110000"/>
              </a:lnSpc>
              <a:buNone/>
            </a:pPr>
            <a:r>
              <a:rPr lang="en-GB" sz="1600" dirty="0" smtClean="0"/>
              <a:t>MRC/CSO SPHSU, University of Glasgow Research Team </a:t>
            </a:r>
          </a:p>
          <a:p>
            <a:pPr>
              <a:lnSpc>
                <a:spcPct val="110000"/>
              </a:lnSpc>
            </a:pPr>
            <a:r>
              <a:rPr lang="en-GB" sz="1600" dirty="0" smtClean="0"/>
              <a:t>Dr Marion Henderson: Chief Investigator, SEED</a:t>
            </a:r>
          </a:p>
          <a:p>
            <a:pPr>
              <a:lnSpc>
                <a:spcPct val="110000"/>
              </a:lnSpc>
            </a:pPr>
            <a:r>
              <a:rPr lang="en-GB" sz="1600" dirty="0" smtClean="0"/>
              <a:t>Prof Danny Wight: Children Young People Family and Health (CYPFAH) Programme Leader/Co-investigator</a:t>
            </a:r>
          </a:p>
          <a:p>
            <a:pPr>
              <a:lnSpc>
                <a:spcPct val="110000"/>
              </a:lnSpc>
            </a:pPr>
            <a:r>
              <a:rPr lang="en-GB" sz="1600" dirty="0" smtClean="0"/>
              <a:t>Sarah Tweedie: Investigator Scientist/Project Manager, SEED</a:t>
            </a:r>
          </a:p>
          <a:p>
            <a:pPr>
              <a:lnSpc>
                <a:spcPct val="110000"/>
              </a:lnSpc>
            </a:pPr>
            <a:r>
              <a:rPr lang="en-GB" sz="1600" dirty="0" smtClean="0"/>
              <a:t>Susie </a:t>
            </a:r>
            <a:r>
              <a:rPr lang="en-GB" sz="1600" dirty="0" err="1" smtClean="0"/>
              <a:t>Smillie</a:t>
            </a:r>
            <a:r>
              <a:rPr lang="en-GB" sz="1600" dirty="0" smtClean="0"/>
              <a:t>: Research Assistant, SEED</a:t>
            </a:r>
          </a:p>
          <a:p>
            <a:pPr lvl="0" eaLnBrk="0" fontAlgn="base" hangingPunct="0">
              <a:lnSpc>
                <a:spcPct val="110000"/>
              </a:lnSpc>
              <a:spcBef>
                <a:spcPct val="50000"/>
              </a:spcBef>
              <a:spcAft>
                <a:spcPct val="0"/>
              </a:spcAft>
              <a:buClr>
                <a:srgbClr val="53038F"/>
              </a:buClr>
              <a:buNone/>
            </a:pPr>
            <a:endParaRPr kumimoji="0" lang="en-GB" sz="1600" b="0" i="0" u="none" strike="noStrike" kern="0" cap="none" spc="0" normalizeH="0" baseline="0" noProof="0" dirty="0" smtClean="0">
              <a:ln>
                <a:noFill/>
              </a:ln>
              <a:solidFill>
                <a:srgbClr val="000000">
                  <a:lumMod val="65000"/>
                  <a:lumOff val="35000"/>
                </a:srgbClr>
              </a:solidFill>
              <a:effectLst/>
              <a:uLnTx/>
              <a:uFillTx/>
              <a:latin typeface="Verdana" pitchFamily="34" charset="0"/>
              <a:ea typeface="+mn-ea"/>
              <a:cs typeface="+mn-cs"/>
            </a:endParaRPr>
          </a:p>
          <a:p>
            <a:pPr marL="0" lvl="0" eaLnBrk="0" fontAlgn="base" hangingPunct="0">
              <a:lnSpc>
                <a:spcPct val="110000"/>
              </a:lnSpc>
              <a:spcBef>
                <a:spcPts val="600"/>
              </a:spcBef>
              <a:spcAft>
                <a:spcPct val="0"/>
              </a:spcAft>
              <a:buClr>
                <a:srgbClr val="53038F"/>
              </a:buClr>
              <a:buNone/>
            </a:pPr>
            <a:r>
              <a:rPr kumimoji="0" lang="en-GB" sz="1500" b="0" i="0" u="none" strike="noStrike" kern="0" cap="none" spc="0" normalizeH="0" baseline="0" noProof="0" dirty="0" smtClean="0">
                <a:ln>
                  <a:noFill/>
                </a:ln>
                <a:effectLst/>
                <a:uLnTx/>
                <a:uFillTx/>
                <a:latin typeface="Verdana" pitchFamily="34" charset="0"/>
                <a:ea typeface="+mn-ea"/>
                <a:cs typeface="+mn-cs"/>
              </a:rPr>
              <a:t>Co-applicants:</a:t>
            </a:r>
          </a:p>
          <a:p>
            <a:pPr marL="0" eaLnBrk="0" fontAlgn="base" hangingPunct="0">
              <a:lnSpc>
                <a:spcPct val="110000"/>
              </a:lnSpc>
              <a:spcBef>
                <a:spcPts val="600"/>
              </a:spcBef>
              <a:spcAft>
                <a:spcPct val="0"/>
              </a:spcAft>
              <a:buClr>
                <a:srgbClr val="53038F"/>
              </a:buClr>
              <a:buNone/>
            </a:pPr>
            <a:r>
              <a:rPr lang="en-GB" sz="1500" kern="0" noProof="0" dirty="0" smtClean="0">
                <a:latin typeface="Verdana" pitchFamily="34" charset="0"/>
              </a:rPr>
              <a:t>Dr Caroline Jackson (University of Queensland), Prof </a:t>
            </a:r>
            <a:r>
              <a:rPr lang="en-GB" sz="1500" kern="0" noProof="0" dirty="0" err="1" smtClean="0">
                <a:latin typeface="Verdana" pitchFamily="34" charset="0"/>
              </a:rPr>
              <a:t>Lyndal</a:t>
            </a:r>
            <a:r>
              <a:rPr lang="en-GB" sz="1500" kern="0" noProof="0" dirty="0" smtClean="0">
                <a:latin typeface="Verdana" pitchFamily="34" charset="0"/>
              </a:rPr>
              <a:t> Bond (CEIPS), Prof Phil Wilson (University of Aberdeen), Prof </a:t>
            </a:r>
            <a:r>
              <a:rPr lang="en-GB" sz="1500" kern="0" noProof="0" dirty="0" err="1" smtClean="0">
                <a:latin typeface="Verdana" pitchFamily="34" charset="0"/>
              </a:rPr>
              <a:t>Lawrie</a:t>
            </a:r>
            <a:r>
              <a:rPr lang="en-GB" sz="1500" kern="0" noProof="0" dirty="0" smtClean="0">
                <a:latin typeface="Verdana" pitchFamily="34" charset="0"/>
              </a:rPr>
              <a:t> Elliot (Edinburgh Napier University), Kate Levin (University of St Andrews), Prof Sally Haw (University of Stirling), Dr Alex </a:t>
            </a:r>
            <a:r>
              <a:rPr lang="en-GB" sz="1500" kern="0" noProof="0" dirty="0" err="1" smtClean="0">
                <a:latin typeface="Verdana" pitchFamily="34" charset="0"/>
              </a:rPr>
              <a:t>McConnachie</a:t>
            </a:r>
            <a:r>
              <a:rPr lang="en-GB" sz="1500" kern="0" noProof="0" dirty="0" smtClean="0">
                <a:latin typeface="Verdana" pitchFamily="34" charset="0"/>
              </a:rPr>
              <a:t> (University of Glasgow), Dr Elisabeth Fenwick (University of Glasgow)</a:t>
            </a:r>
            <a:endParaRPr kumimoji="0" lang="en-GB" sz="1500" b="0" i="0" u="none" strike="noStrike" kern="0" cap="none" spc="0" normalizeH="0" baseline="0" noProof="0" dirty="0" smtClean="0">
              <a:ln>
                <a:noFill/>
              </a:ln>
              <a:effectLst/>
              <a:uLnTx/>
              <a:uFillTx/>
              <a:latin typeface="Verdana" pitchFamily="34" charset="0"/>
              <a:ea typeface="+mn-ea"/>
              <a:cs typeface="+mn-cs"/>
            </a:endParaRPr>
          </a:p>
          <a:p>
            <a:pPr>
              <a:lnSpc>
                <a:spcPct val="70000"/>
              </a:lnSpc>
              <a:spcBef>
                <a:spcPct val="50000"/>
              </a:spcBef>
              <a:buNone/>
            </a:pPr>
            <a:endParaRPr lang="en-US" sz="4400" b="1" dirty="0" smtClean="0">
              <a:solidFill>
                <a:srgbClr val="7030A0"/>
              </a:solidFill>
              <a:latin typeface="Verdana" pitchFamily="34" charset="0"/>
            </a:endParaRPr>
          </a:p>
          <a:p>
            <a:pPr>
              <a:lnSpc>
                <a:spcPct val="70000"/>
              </a:lnSpc>
              <a:spcBef>
                <a:spcPct val="50000"/>
              </a:spcBef>
              <a:buNone/>
            </a:pPr>
            <a:endParaRPr lang="en-US" sz="1800" b="1" dirty="0" smtClean="0">
              <a:solidFill>
                <a:schemeClr val="accent4">
                  <a:lumMod val="65000"/>
                  <a:lumOff val="35000"/>
                </a:schemeClr>
              </a:solidFill>
              <a:latin typeface="Verdana" pitchFamily="34" charset="0"/>
            </a:endParaRPr>
          </a:p>
          <a:p>
            <a:pPr>
              <a:lnSpc>
                <a:spcPct val="70000"/>
              </a:lnSpc>
              <a:spcBef>
                <a:spcPct val="50000"/>
              </a:spcBef>
              <a:buNone/>
            </a:pPr>
            <a:endParaRPr lang="en-US" sz="1800" b="1" dirty="0" smtClean="0">
              <a:solidFill>
                <a:schemeClr val="accent4">
                  <a:lumMod val="65000"/>
                  <a:lumOff val="35000"/>
                </a:schemeClr>
              </a:solidFill>
              <a:latin typeface="Verdana" pitchFamily="34" charset="0"/>
            </a:endParaRPr>
          </a:p>
          <a:p>
            <a:pPr>
              <a:lnSpc>
                <a:spcPct val="70000"/>
              </a:lnSpc>
              <a:spcBef>
                <a:spcPct val="50000"/>
              </a:spcBef>
              <a:buNone/>
            </a:pPr>
            <a:endParaRPr lang="en-US" sz="1600" b="1" dirty="0" smtClean="0">
              <a:solidFill>
                <a:schemeClr val="accent4">
                  <a:lumMod val="65000"/>
                  <a:lumOff val="35000"/>
                </a:schemeClr>
              </a:solidFill>
              <a:latin typeface="Verdana" pitchFamily="34" charset="0"/>
            </a:endParaRPr>
          </a:p>
          <a:p>
            <a:pPr>
              <a:lnSpc>
                <a:spcPct val="70000"/>
              </a:lnSpc>
              <a:spcBef>
                <a:spcPct val="50000"/>
              </a:spcBef>
              <a:buNone/>
            </a:pPr>
            <a:endParaRPr lang="en-US" sz="1600" b="1" dirty="0" smtClean="0">
              <a:solidFill>
                <a:schemeClr val="accent4">
                  <a:lumMod val="65000"/>
                  <a:lumOff val="35000"/>
                </a:schemeClr>
              </a:solidFill>
              <a:latin typeface="Verdana" pitchFamily="34" charset="0"/>
            </a:endParaRPr>
          </a:p>
          <a:p>
            <a:pPr>
              <a:lnSpc>
                <a:spcPct val="70000"/>
              </a:lnSpc>
              <a:spcBef>
                <a:spcPct val="50000"/>
              </a:spcBef>
              <a:buNone/>
            </a:pPr>
            <a:endParaRPr lang="en-GB" sz="1600" dirty="0" smtClean="0">
              <a:solidFill>
                <a:schemeClr val="accent4">
                  <a:lumMod val="65000"/>
                  <a:lumOff val="35000"/>
                </a:schemeClr>
              </a:solidFill>
              <a:latin typeface="Verdana" pitchFamily="34" charset="0"/>
            </a:endParaRPr>
          </a:p>
          <a:p>
            <a:pPr>
              <a:buNone/>
            </a:pPr>
            <a:endParaRPr lang="en-GB" sz="1600" dirty="0"/>
          </a:p>
        </p:txBody>
      </p:sp>
      <p:pic>
        <p:nvPicPr>
          <p:cNvPr id="4" name="Picture 3" descr="L:\SEED\FIELDWORK SURVEY TEAM\Logos, Labels &amp; Signatures\seed_Logo(full)_v3.jpg"/>
          <p:cNvPicPr>
            <a:picLocks noChangeAspect="1" noChangeArrowheads="1"/>
          </p:cNvPicPr>
          <p:nvPr/>
        </p:nvPicPr>
        <p:blipFill>
          <a:blip r:embed="rId2" cstate="print"/>
          <a:srcRect/>
          <a:stretch>
            <a:fillRect/>
          </a:stretch>
        </p:blipFill>
        <p:spPr bwMode="auto">
          <a:xfrm>
            <a:off x="6084168" y="1402489"/>
            <a:ext cx="2376264" cy="23196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GB" dirty="0" smtClean="0"/>
              <a:t>			</a:t>
            </a:r>
            <a:r>
              <a:rPr lang="en-GB" sz="3200" dirty="0" smtClean="0">
                <a:latin typeface="Gill Sans MT" pitchFamily="34" charset="0"/>
              </a:rPr>
              <a:t>What is SEED?</a:t>
            </a:r>
            <a:endParaRPr lang="en-GB" sz="3200" dirty="0">
              <a:latin typeface="Gill Sans MT" pitchFamily="34" charset="0"/>
            </a:endParaRPr>
          </a:p>
        </p:txBody>
      </p:sp>
      <p:pic>
        <p:nvPicPr>
          <p:cNvPr id="5" name="Picture 4" descr="SEED Logo v3_DNU.JPG"/>
          <p:cNvPicPr/>
          <p:nvPr/>
        </p:nvPicPr>
        <p:blipFill>
          <a:blip r:embed="rId3" cstate="print"/>
          <a:stretch>
            <a:fillRect/>
          </a:stretch>
        </p:blipFill>
        <p:spPr>
          <a:xfrm>
            <a:off x="755576" y="548680"/>
            <a:ext cx="1420283" cy="686873"/>
          </a:xfrm>
          <a:prstGeom prst="ellipse">
            <a:avLst/>
          </a:prstGeom>
          <a:solidFill>
            <a:srgbClr val="FFFF66"/>
          </a:solidFill>
        </p:spPr>
      </p:pic>
      <p:pic>
        <p:nvPicPr>
          <p:cNvPr id="6" name="Picture 5" descr="SEED Logo v3_DNU.JPG"/>
          <p:cNvPicPr/>
          <p:nvPr/>
        </p:nvPicPr>
        <p:blipFill>
          <a:blip r:embed="rId3" cstate="print"/>
          <a:stretch>
            <a:fillRect/>
          </a:stretch>
        </p:blipFill>
        <p:spPr>
          <a:xfrm>
            <a:off x="7164288" y="620688"/>
            <a:ext cx="1420283" cy="686873"/>
          </a:xfrm>
          <a:prstGeom prst="ellipse">
            <a:avLst/>
          </a:prstGeom>
          <a:solidFill>
            <a:srgbClr val="FFFF66"/>
          </a:solidFill>
        </p:spPr>
      </p:pic>
      <p:sp>
        <p:nvSpPr>
          <p:cNvPr id="7" name="Content Placeholder 2"/>
          <p:cNvSpPr>
            <a:spLocks noGrp="1"/>
          </p:cNvSpPr>
          <p:nvPr>
            <p:ph type="body" idx="1"/>
          </p:nvPr>
        </p:nvSpPr>
        <p:spPr/>
        <p:txBody>
          <a:bodyPr>
            <a:normAutofit/>
          </a:bodyPr>
          <a:lstStyle/>
          <a:p>
            <a:endParaRPr lang="en-GB" b="1" dirty="0" smtClean="0"/>
          </a:p>
          <a:p>
            <a:r>
              <a:rPr lang="en-GB" b="1" dirty="0" smtClean="0"/>
              <a:t>S</a:t>
            </a:r>
            <a:r>
              <a:rPr lang="en-GB" dirty="0" smtClean="0"/>
              <a:t>ocial and </a:t>
            </a:r>
            <a:r>
              <a:rPr lang="en-GB" b="1" dirty="0" smtClean="0"/>
              <a:t>E</a:t>
            </a:r>
            <a:r>
              <a:rPr lang="en-GB" dirty="0" smtClean="0"/>
              <a:t>motional </a:t>
            </a:r>
            <a:r>
              <a:rPr lang="en-GB" b="1" dirty="0" smtClean="0"/>
              <a:t>E</a:t>
            </a:r>
            <a:r>
              <a:rPr lang="en-GB" dirty="0" smtClean="0"/>
              <a:t>ducation and </a:t>
            </a:r>
            <a:r>
              <a:rPr lang="en-GB" b="1" dirty="0" smtClean="0"/>
              <a:t>D</a:t>
            </a:r>
            <a:r>
              <a:rPr lang="en-GB" dirty="0" smtClean="0"/>
              <a:t>evelopment</a:t>
            </a:r>
          </a:p>
          <a:p>
            <a:r>
              <a:rPr lang="en-GB" dirty="0" smtClean="0"/>
              <a:t>An evidence based process rather than a prescriptive programme</a:t>
            </a:r>
          </a:p>
          <a:p>
            <a:r>
              <a:rPr lang="en-GB" dirty="0"/>
              <a:t>SEED </a:t>
            </a:r>
            <a:r>
              <a:rPr lang="en-GB" dirty="0" smtClean="0"/>
              <a:t>aims </a:t>
            </a:r>
            <a:r>
              <a:rPr lang="en-GB" dirty="0"/>
              <a:t>to help primary </a:t>
            </a:r>
            <a:r>
              <a:rPr lang="en-GB" dirty="0" smtClean="0"/>
              <a:t>schools to:</a:t>
            </a:r>
            <a:endParaRPr lang="en-GB" dirty="0"/>
          </a:p>
          <a:p>
            <a:pPr>
              <a:buNone/>
            </a:pPr>
            <a:r>
              <a:rPr lang="en-GB" dirty="0" smtClean="0"/>
              <a:t>		a</a:t>
            </a:r>
            <a:r>
              <a:rPr lang="en-GB" dirty="0"/>
              <a:t>) identify the social and emotional needs of their </a:t>
            </a:r>
            <a:r>
              <a:rPr lang="en-GB" dirty="0" smtClean="0"/>
              <a:t>	    pupils </a:t>
            </a:r>
            <a:r>
              <a:rPr lang="en-GB" dirty="0"/>
              <a:t>and staff, and</a:t>
            </a:r>
          </a:p>
          <a:p>
            <a:pPr>
              <a:buNone/>
            </a:pPr>
            <a:r>
              <a:rPr lang="en-GB" dirty="0" smtClean="0"/>
              <a:t>		b</a:t>
            </a:r>
            <a:r>
              <a:rPr lang="en-GB" dirty="0"/>
              <a:t>) select the best ways for their school to </a:t>
            </a:r>
            <a:r>
              <a:rPr lang="en-GB" dirty="0" smtClean="0"/>
              <a:t>meet</a:t>
            </a:r>
            <a:br>
              <a:rPr lang="en-GB" dirty="0" smtClean="0"/>
            </a:br>
            <a:r>
              <a:rPr lang="en-GB" dirty="0" smtClean="0"/>
              <a:t>           those needs </a:t>
            </a:r>
            <a:endParaRPr lang="en-GB" dirty="0"/>
          </a:p>
          <a:p>
            <a:r>
              <a:rPr lang="en-GB" dirty="0" smtClean="0"/>
              <a:t>Aligned with primary schools’ responsibilities for Health and Wellbeing under Curriculum for Excellence</a:t>
            </a:r>
          </a:p>
          <a:p>
            <a:endParaRPr lang="en-GB"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bwMode="auto">
          <a:xfrm>
            <a:off x="755576" y="2492896"/>
            <a:ext cx="2736304" cy="0"/>
          </a:xfrm>
          <a:prstGeom prst="straightConnector1">
            <a:avLst/>
          </a:prstGeom>
          <a:solidFill>
            <a:schemeClr val="accent1"/>
          </a:solidFill>
          <a:ln w="444500" cap="flat" cmpd="sng" algn="ctr">
            <a:solidFill>
              <a:srgbClr val="00B050"/>
            </a:solidFill>
            <a:prstDash val="solid"/>
            <a:round/>
            <a:headEnd type="none" w="med" len="med"/>
            <a:tailEnd type="triangle" w="sm" len="sm"/>
          </a:ln>
          <a:effectLst/>
        </p:spPr>
      </p:cxnSp>
      <p:cxnSp>
        <p:nvCxnSpPr>
          <p:cNvPr id="6" name="Straight Arrow Connector 5"/>
          <p:cNvCxnSpPr/>
          <p:nvPr/>
        </p:nvCxnSpPr>
        <p:spPr bwMode="auto">
          <a:xfrm flipH="1">
            <a:off x="3491880" y="2492896"/>
            <a:ext cx="3600400" cy="0"/>
          </a:xfrm>
          <a:prstGeom prst="straightConnector1">
            <a:avLst/>
          </a:prstGeom>
          <a:solidFill>
            <a:schemeClr val="accent1"/>
          </a:solidFill>
          <a:ln w="444500" cap="flat" cmpd="sng" algn="ctr">
            <a:solidFill>
              <a:srgbClr val="FF0000"/>
            </a:solidFill>
            <a:prstDash val="solid"/>
            <a:round/>
            <a:headEnd type="none" w="med" len="med"/>
            <a:tailEnd type="triangle" w="sm" len="sm"/>
          </a:ln>
          <a:effectLst/>
        </p:spPr>
      </p:cxnSp>
      <p:graphicFrame>
        <p:nvGraphicFramePr>
          <p:cNvPr id="9" name="Table 8"/>
          <p:cNvGraphicFramePr>
            <a:graphicFrameLocks noGrp="1"/>
          </p:cNvGraphicFramePr>
          <p:nvPr/>
        </p:nvGraphicFramePr>
        <p:xfrm>
          <a:off x="170188" y="3573016"/>
          <a:ext cx="8973812" cy="883920"/>
        </p:xfrm>
        <a:graphic>
          <a:graphicData uri="http://schemas.openxmlformats.org/drawingml/2006/table">
            <a:tbl>
              <a:tblPr firstRow="1" bandRow="1">
                <a:tableStyleId>{5C22544A-7EE6-4342-B048-85BDC9FD1C3A}</a:tableStyleId>
              </a:tblPr>
              <a:tblGrid>
                <a:gridCol w="2196000"/>
                <a:gridCol w="1694453"/>
                <a:gridCol w="1694453"/>
                <a:gridCol w="1694453"/>
                <a:gridCol w="1694453"/>
              </a:tblGrid>
              <a:tr h="298832">
                <a:tc>
                  <a:txBody>
                    <a:bodyPr/>
                    <a:lstStyle/>
                    <a:p>
                      <a:r>
                        <a:rPr lang="en-GB" sz="3000" dirty="0" smtClean="0">
                          <a:solidFill>
                            <a:schemeClr val="tx1">
                              <a:lumMod val="95000"/>
                              <a:lumOff val="5000"/>
                            </a:schemeClr>
                          </a:solidFill>
                        </a:rPr>
                        <a:t>Surveyed</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P7</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S2</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S4</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19</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832">
                <a:tc>
                  <a:txBody>
                    <a:bodyPr/>
                    <a:lstStyle/>
                    <a:p>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b="1" dirty="0" smtClean="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sz="16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3" name="Straight Arrow Connector 12"/>
          <p:cNvCxnSpPr/>
          <p:nvPr/>
        </p:nvCxnSpPr>
        <p:spPr bwMode="auto">
          <a:xfrm flipV="1">
            <a:off x="28438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6440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V="1">
            <a:off x="6156176"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8172400"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sp>
        <p:nvSpPr>
          <p:cNvPr id="22" name="TextBox 21"/>
          <p:cNvSpPr txBox="1"/>
          <p:nvPr/>
        </p:nvSpPr>
        <p:spPr>
          <a:xfrm>
            <a:off x="827584" y="2276872"/>
            <a:ext cx="1728192"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Primary</a:t>
            </a:r>
            <a:endParaRPr lang="en-GB" sz="2400" b="1" dirty="0">
              <a:solidFill>
                <a:srgbClr val="000000"/>
              </a:solidFill>
              <a:ea typeface="Verdana" pitchFamily="34" charset="0"/>
              <a:cs typeface="Verdana" pitchFamily="34" charset="0"/>
            </a:endParaRPr>
          </a:p>
        </p:txBody>
      </p:sp>
      <p:sp>
        <p:nvSpPr>
          <p:cNvPr id="23" name="TextBox 22"/>
          <p:cNvSpPr txBox="1"/>
          <p:nvPr/>
        </p:nvSpPr>
        <p:spPr>
          <a:xfrm>
            <a:off x="4427984" y="2276872"/>
            <a:ext cx="2160240"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Secondary</a:t>
            </a:r>
            <a:endParaRPr lang="en-GB" sz="24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sz="3200" dirty="0" smtClean="0">
                <a:latin typeface="Gill Sans MT" pitchFamily="34" charset="0"/>
              </a:rPr>
              <a:t>The SEED Intervention Process</a:t>
            </a:r>
            <a:endParaRPr lang="en-GB" sz="3200" dirty="0">
              <a:latin typeface="Gill Sans MT" pitchFamily="34" charset="0"/>
            </a:endParaRPr>
          </a:p>
        </p:txBody>
      </p:sp>
      <p:pic>
        <p:nvPicPr>
          <p:cNvPr id="5" name="Picture 4" descr="SEED process pic.png"/>
          <p:cNvPicPr>
            <a:picLocks noChangeAspect="1"/>
          </p:cNvPicPr>
          <p:nvPr/>
        </p:nvPicPr>
        <p:blipFill>
          <a:blip r:embed="rId2" cstate="print"/>
          <a:stretch>
            <a:fillRect/>
          </a:stretch>
        </p:blipFill>
        <p:spPr>
          <a:xfrm>
            <a:off x="1259632" y="1484784"/>
            <a:ext cx="7056784" cy="4939031"/>
          </a:xfrm>
          <a:prstGeom prst="rect">
            <a:avLst/>
          </a:prstGeom>
        </p:spPr>
      </p:pic>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58788"/>
            <a:ext cx="8496622" cy="809625"/>
          </a:xfrm>
        </p:spPr>
        <p:txBody>
          <a:bodyPr/>
          <a:lstStyle/>
          <a:p>
            <a:pPr algn="ctr"/>
            <a:r>
              <a:rPr lang="en-GB" sz="3200" dirty="0" smtClean="0">
                <a:latin typeface="Gill Sans MT" pitchFamily="34" charset="0"/>
              </a:rPr>
              <a:t>Evaluation of SEED</a:t>
            </a:r>
            <a:endParaRPr lang="en-GB" sz="3200" dirty="0">
              <a:latin typeface="Gill Sans MT" pitchFamily="34" charset="0"/>
            </a:endParaRPr>
          </a:p>
        </p:txBody>
      </p:sp>
      <p:sp>
        <p:nvSpPr>
          <p:cNvPr id="4" name="Content Placeholder 2"/>
          <p:cNvSpPr>
            <a:spLocks noGrp="1"/>
          </p:cNvSpPr>
          <p:nvPr>
            <p:ph idx="1"/>
          </p:nvPr>
        </p:nvSpPr>
        <p:spPr>
          <a:xfrm>
            <a:off x="395536" y="1556792"/>
            <a:ext cx="6768752" cy="2016224"/>
          </a:xfrm>
        </p:spPr>
        <p:txBody>
          <a:bodyPr>
            <a:noAutofit/>
          </a:bodyPr>
          <a:lstStyle/>
          <a:p>
            <a:pPr>
              <a:spcBef>
                <a:spcPts val="1200"/>
              </a:spcBef>
            </a:pPr>
            <a:r>
              <a:rPr lang="en-GB" sz="1800" dirty="0" smtClean="0"/>
              <a:t>SEED is being evaluated using a stratified, cluster randomised design (balanced by size, deprivation, denomination and clustered by associated secondary school)</a:t>
            </a:r>
          </a:p>
          <a:p>
            <a:pPr marL="342900" lvl="1" indent="-342900">
              <a:spcBef>
                <a:spcPts val="1200"/>
              </a:spcBef>
            </a:pPr>
            <a:r>
              <a:rPr lang="en-GB" sz="1800" dirty="0" smtClean="0"/>
              <a:t>Funded by NIHR and supported by Robertson Centre for Biostatistics and the Scottish Mental Health Research Network</a:t>
            </a:r>
          </a:p>
        </p:txBody>
      </p:sp>
      <p:pic>
        <p:nvPicPr>
          <p:cNvPr id="9" name="Picture 8" descr="1.8) Three children (6-8) running in playground (blurred motion).jpg"/>
          <p:cNvPicPr/>
          <p:nvPr/>
        </p:nvPicPr>
        <p:blipFill>
          <a:blip r:embed="rId2" cstate="print"/>
          <a:stretch>
            <a:fillRect/>
          </a:stretch>
        </p:blipFill>
        <p:spPr>
          <a:xfrm>
            <a:off x="7308304" y="1556792"/>
            <a:ext cx="1290955" cy="1695450"/>
          </a:xfrm>
          <a:prstGeom prst="rect">
            <a:avLst/>
          </a:prstGeom>
        </p:spPr>
      </p:pic>
      <p:sp>
        <p:nvSpPr>
          <p:cNvPr id="10" name="Content Placeholder 2"/>
          <p:cNvSpPr txBox="1">
            <a:spLocks/>
          </p:cNvSpPr>
          <p:nvPr/>
        </p:nvSpPr>
        <p:spPr bwMode="auto">
          <a:xfrm>
            <a:off x="395536" y="3717032"/>
            <a:ext cx="8352928" cy="25202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indent="-342900" eaLnBrk="0" fontAlgn="base" hangingPunct="0">
              <a:spcBef>
                <a:spcPts val="1200"/>
              </a:spcBef>
              <a:spcAft>
                <a:spcPct val="0"/>
              </a:spcAft>
              <a:buClr>
                <a:srgbClr val="920049"/>
              </a:buClr>
              <a:buFontTx/>
              <a:buChar char="•"/>
              <a:defRPr/>
            </a:pPr>
            <a:r>
              <a:rPr lang="en-GB" kern="0" dirty="0">
                <a:solidFill>
                  <a:srgbClr val="000000"/>
                </a:solidFill>
              </a:rPr>
              <a:t>38 Primary Schools recruited across 3 L</a:t>
            </a:r>
            <a:r>
              <a:rPr lang="en-GB" kern="0" dirty="0" err="1">
                <a:solidFill>
                  <a:srgbClr val="000000"/>
                </a:solidFill>
              </a:rPr>
              <a:t>ocal</a:t>
            </a:r>
            <a:r>
              <a:rPr lang="en-GB" kern="0" dirty="0">
                <a:solidFill>
                  <a:srgbClr val="000000"/>
                </a:solidFill>
              </a:rPr>
              <a:t> Authorities</a:t>
            </a:r>
          </a:p>
          <a:p>
            <a:pPr marL="342900" lvl="1" indent="-342900" eaLnBrk="0" fontAlgn="base" hangingPunct="0">
              <a:spcBef>
                <a:spcPts val="1200"/>
              </a:spcBef>
              <a:spcAft>
                <a:spcPct val="0"/>
              </a:spcAft>
              <a:buClr>
                <a:srgbClr val="920049"/>
              </a:buClr>
              <a:buFontTx/>
              <a:buChar char="•"/>
            </a:pPr>
            <a:r>
              <a:rPr lang="en-GB" kern="0" dirty="0">
                <a:solidFill>
                  <a:srgbClr val="000000"/>
                </a:solidFill>
              </a:rPr>
              <a:t>Baseline (2013) and follow up waves of data collection in 2015, </a:t>
            </a:r>
            <a:r>
              <a:rPr lang="en-GB" b="1" kern="0" dirty="0">
                <a:solidFill>
                  <a:srgbClr val="000000"/>
                </a:solidFill>
              </a:rPr>
              <a:t>2016 and 2017 following older cohort of pupils over transition to Secondary school</a:t>
            </a:r>
          </a:p>
          <a:p>
            <a:pPr marL="342900" lvl="1" indent="-342900" eaLnBrk="0" fontAlgn="base" hangingPunct="0">
              <a:spcBef>
                <a:spcPts val="1200"/>
              </a:spcBef>
              <a:spcAft>
                <a:spcPct val="0"/>
              </a:spcAft>
              <a:buClr>
                <a:srgbClr val="920049"/>
              </a:buClr>
              <a:buFontTx/>
              <a:buChar char="•"/>
            </a:pPr>
            <a:r>
              <a:rPr lang="en-GB" kern="0" dirty="0">
                <a:solidFill>
                  <a:srgbClr val="000000"/>
                </a:solidFill>
              </a:rPr>
              <a:t>Primary  outcome measure is the Strengths and Difficulties Questionnaire (SDQ)</a:t>
            </a:r>
          </a:p>
          <a:p>
            <a:pPr marL="342900" lvl="1" indent="-342900" eaLnBrk="0" fontAlgn="base" hangingPunct="0">
              <a:spcBef>
                <a:spcPts val="1200"/>
              </a:spcBef>
              <a:spcAft>
                <a:spcPct val="0"/>
              </a:spcAft>
              <a:buClr>
                <a:srgbClr val="920049"/>
              </a:buClr>
              <a:buFontTx/>
              <a:buChar char="•"/>
            </a:pPr>
            <a:r>
              <a:rPr lang="en-GB" kern="0" dirty="0">
                <a:solidFill>
                  <a:srgbClr val="000000"/>
                </a:solidFill>
              </a:rPr>
              <a:t>Intervention group will receive SEED throughout the life of the trial, the control group will receive all their feedback in 2017</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latin typeface="Gill Sans MT" pitchFamily="34" charset="0"/>
              </a:rPr>
              <a:t>Data Collection: Questionnaires</a:t>
            </a:r>
            <a:endParaRPr lang="en-GB" sz="3200" dirty="0">
              <a:latin typeface="Gill Sans MT" pitchFamily="34" charset="0"/>
            </a:endParaRPr>
          </a:p>
        </p:txBody>
      </p:sp>
      <p:sp>
        <p:nvSpPr>
          <p:cNvPr id="3" name="Content Placeholder 2"/>
          <p:cNvSpPr>
            <a:spLocks noGrp="1"/>
          </p:cNvSpPr>
          <p:nvPr>
            <p:ph idx="1"/>
          </p:nvPr>
        </p:nvSpPr>
        <p:spPr>
          <a:xfrm>
            <a:off x="683568" y="3284984"/>
            <a:ext cx="7774632" cy="2736304"/>
          </a:xfrm>
        </p:spPr>
        <p:txBody>
          <a:bodyPr/>
          <a:lstStyle/>
          <a:p>
            <a:pPr>
              <a:spcBef>
                <a:spcPts val="1200"/>
              </a:spcBef>
            </a:pPr>
            <a:r>
              <a:rPr lang="en-GB" sz="2400" dirty="0" smtClean="0"/>
              <a:t>P5 Pupils self-complete a questionnaire (that includes SDQ)</a:t>
            </a:r>
          </a:p>
          <a:p>
            <a:pPr>
              <a:spcBef>
                <a:spcPts val="1200"/>
              </a:spcBef>
            </a:pPr>
            <a:r>
              <a:rPr lang="en-GB" sz="2400" dirty="0" smtClean="0"/>
              <a:t>Parents  of P1 and P5 cohort pupils complete questionnaires (including SDQ about their child)</a:t>
            </a:r>
          </a:p>
          <a:p>
            <a:pPr>
              <a:spcBef>
                <a:spcPts val="1200"/>
              </a:spcBef>
            </a:pPr>
            <a:r>
              <a:rPr lang="en-GB" sz="2400" dirty="0" smtClean="0"/>
              <a:t>All school staff complete a questionnaire </a:t>
            </a:r>
          </a:p>
          <a:p>
            <a:endParaRPr lang="en-GB" dirty="0"/>
          </a:p>
        </p:txBody>
      </p:sp>
      <p:sp>
        <p:nvSpPr>
          <p:cNvPr id="5" name="Content Placeholder 2"/>
          <p:cNvSpPr txBox="1">
            <a:spLocks/>
          </p:cNvSpPr>
          <p:nvPr/>
        </p:nvSpPr>
        <p:spPr bwMode="auto">
          <a:xfrm>
            <a:off x="683568" y="1844824"/>
            <a:ext cx="5389984" cy="14645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fontAlgn="base" hangingPunct="0">
              <a:spcBef>
                <a:spcPct val="20000"/>
              </a:spcBef>
              <a:spcAft>
                <a:spcPct val="0"/>
              </a:spcAft>
              <a:buClr>
                <a:srgbClr val="920049"/>
              </a:buClr>
              <a:buFontTx/>
              <a:buChar char="•"/>
              <a:defRPr/>
            </a:pPr>
            <a:r>
              <a:rPr lang="en-GB" sz="2400" kern="0" dirty="0">
                <a:solidFill>
                  <a:srgbClr val="000000"/>
                </a:solidFill>
              </a:rPr>
              <a:t>Teachers of pupils in P1 and P5 complete SDQs about the pupils</a:t>
            </a:r>
            <a:endParaRPr lang="en-GB" sz="2400" kern="0" dirty="0">
              <a:solidFill>
                <a:srgbClr val="000000"/>
              </a:solidFill>
            </a:endParaRPr>
          </a:p>
        </p:txBody>
      </p:sp>
      <p:pic>
        <p:nvPicPr>
          <p:cNvPr id="6" name="Picture 5" descr="5.12) Children painting in primary school.jpg"/>
          <p:cNvPicPr/>
          <p:nvPr/>
        </p:nvPicPr>
        <p:blipFill>
          <a:blip r:embed="rId3" cstate="print"/>
          <a:srcRect l="24560"/>
          <a:stretch>
            <a:fillRect/>
          </a:stretch>
        </p:blipFill>
        <p:spPr>
          <a:xfrm>
            <a:off x="6444208" y="1628800"/>
            <a:ext cx="1581785" cy="1579302"/>
          </a:xfrm>
          <a:prstGeom prst="flowChartDelay">
            <a:avLst/>
          </a:prstGeom>
          <a:scene3d>
            <a:camera prst="orthographicFront">
              <a:rot lat="0" lon="10800000" rev="0"/>
            </a:camera>
            <a:lightRig rig="threePt" dir="t"/>
          </a:scene3d>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latin typeface="Gill Sans MT" pitchFamily="34" charset="0"/>
              </a:rPr>
              <a:t>Data Collection: Progress</a:t>
            </a:r>
            <a:endParaRPr lang="en-GB" sz="3200" dirty="0">
              <a:latin typeface="Gill Sans MT" pitchFamily="34" charset="0"/>
            </a:endParaRPr>
          </a:p>
        </p:txBody>
      </p:sp>
      <p:sp>
        <p:nvSpPr>
          <p:cNvPr id="3" name="Content Placeholder 2"/>
          <p:cNvSpPr>
            <a:spLocks noGrp="1"/>
          </p:cNvSpPr>
          <p:nvPr>
            <p:ph idx="1"/>
          </p:nvPr>
        </p:nvSpPr>
        <p:spPr>
          <a:xfrm>
            <a:off x="467544" y="1524000"/>
            <a:ext cx="5976664" cy="4572000"/>
          </a:xfrm>
        </p:spPr>
        <p:txBody>
          <a:bodyPr/>
          <a:lstStyle/>
          <a:p>
            <a:r>
              <a:rPr lang="en-GB" sz="1800" dirty="0" smtClean="0"/>
              <a:t>The Fieldwork team visited 38 schools </a:t>
            </a:r>
            <a:br>
              <a:rPr lang="en-GB" sz="1800" dirty="0" smtClean="0"/>
            </a:br>
            <a:r>
              <a:rPr lang="en-GB" sz="1800" dirty="0" smtClean="0"/>
              <a:t>in Dundee, Falkirk and South Lanarkshire between mid-January and the end of March</a:t>
            </a:r>
          </a:p>
          <a:p>
            <a:r>
              <a:rPr lang="en-GB" sz="1800" b="1" dirty="0" smtClean="0"/>
              <a:t>Prepared and sent:</a:t>
            </a:r>
          </a:p>
          <a:p>
            <a:pPr lvl="1">
              <a:buFont typeface="Courier New" pitchFamily="49" charset="0"/>
              <a:buChar char="o"/>
            </a:pPr>
            <a:r>
              <a:rPr lang="en-GB" sz="1800" dirty="0" smtClean="0"/>
              <a:t>Recruitment Letters and follow up info packs to 91 schools</a:t>
            </a:r>
          </a:p>
          <a:p>
            <a:pPr lvl="1">
              <a:buFont typeface="Courier New" pitchFamily="49" charset="0"/>
              <a:buChar char="o"/>
            </a:pPr>
            <a:r>
              <a:rPr lang="en-GB" sz="1800" dirty="0" smtClean="0"/>
              <a:t>2799 Letters to parents</a:t>
            </a:r>
          </a:p>
          <a:p>
            <a:pPr lvl="1">
              <a:buFont typeface="Courier New" pitchFamily="49" charset="0"/>
              <a:buChar char="o"/>
            </a:pPr>
            <a:r>
              <a:rPr lang="en-GB" sz="1800" dirty="0" smtClean="0"/>
              <a:t>8081 Qs to Staff, teachers and parents</a:t>
            </a:r>
          </a:p>
          <a:p>
            <a:r>
              <a:rPr lang="en-GB" sz="1800" b="1" dirty="0" smtClean="0"/>
              <a:t>Collected:</a:t>
            </a:r>
          </a:p>
          <a:p>
            <a:pPr lvl="1">
              <a:buFont typeface="Courier New" pitchFamily="49" charset="0"/>
              <a:buChar char="o"/>
            </a:pPr>
            <a:r>
              <a:rPr lang="en-GB" sz="1800" dirty="0" smtClean="0"/>
              <a:t>1397 P1 SDQs completed by teachers</a:t>
            </a:r>
          </a:p>
          <a:p>
            <a:pPr lvl="1">
              <a:buFont typeface="Courier New" pitchFamily="49" charset="0"/>
              <a:buChar char="o"/>
            </a:pPr>
            <a:r>
              <a:rPr lang="en-GB" sz="1800" dirty="0" smtClean="0"/>
              <a:t>1225 P5 SDQS completed by teachers</a:t>
            </a:r>
          </a:p>
          <a:p>
            <a:pPr lvl="1">
              <a:buFont typeface="Courier New" pitchFamily="49" charset="0"/>
              <a:buChar char="o"/>
            </a:pPr>
            <a:r>
              <a:rPr lang="en-GB" sz="1800" dirty="0" smtClean="0"/>
              <a:t>1227 P5 self-complete Qs</a:t>
            </a:r>
          </a:p>
          <a:p>
            <a:pPr lvl="1">
              <a:buFont typeface="Courier New" pitchFamily="49" charset="0"/>
              <a:buChar char="o"/>
            </a:pPr>
            <a:r>
              <a:rPr lang="en-GB" sz="1800" dirty="0" smtClean="0"/>
              <a:t>664 Staff Qs</a:t>
            </a:r>
          </a:p>
          <a:p>
            <a:pPr lvl="1">
              <a:buFont typeface="Courier New" pitchFamily="49" charset="0"/>
              <a:buChar char="o"/>
            </a:pPr>
            <a:r>
              <a:rPr lang="en-GB" sz="1800" dirty="0" smtClean="0"/>
              <a:t>898 Parent Qs</a:t>
            </a:r>
            <a:endParaRPr lang="en-GB" dirty="0" smtClean="0"/>
          </a:p>
          <a:p>
            <a:endParaRPr lang="en-GB" dirty="0"/>
          </a:p>
        </p:txBody>
      </p:sp>
      <p:pic>
        <p:nvPicPr>
          <p:cNvPr id="4" name="Picture 3" descr="SEED 002.jpg"/>
          <p:cNvPicPr>
            <a:picLocks noChangeAspect="1"/>
          </p:cNvPicPr>
          <p:nvPr/>
        </p:nvPicPr>
        <p:blipFill>
          <a:blip r:embed="rId2" cstate="print"/>
          <a:srcRect l="53058" t="33600" r="8960"/>
          <a:stretch>
            <a:fillRect/>
          </a:stretch>
        </p:blipFill>
        <p:spPr>
          <a:xfrm>
            <a:off x="6228184" y="1628800"/>
            <a:ext cx="2592288" cy="4553744"/>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dirty="0" smtClean="0">
                <a:latin typeface="Gill Sans MT" pitchFamily="34" charset="0"/>
              </a:rPr>
              <a:t>Study Milestones</a:t>
            </a:r>
            <a:endParaRPr lang="en-GB" sz="3200" dirty="0">
              <a:latin typeface="Gill Sans MT" pitchFamily="34" charset="0"/>
            </a:endParaRPr>
          </a:p>
        </p:txBody>
      </p:sp>
      <p:pic>
        <p:nvPicPr>
          <p:cNvPr id="4" name="Picture 3" descr="SEED Logo v3_DNU.JPG"/>
          <p:cNvPicPr/>
          <p:nvPr/>
        </p:nvPicPr>
        <p:blipFill>
          <a:blip r:embed="rId2" cstate="print"/>
          <a:stretch>
            <a:fillRect/>
          </a:stretch>
        </p:blipFill>
        <p:spPr>
          <a:xfrm>
            <a:off x="179512" y="404664"/>
            <a:ext cx="1420283" cy="686873"/>
          </a:xfrm>
          <a:prstGeom prst="ellipse">
            <a:avLst/>
          </a:prstGeom>
          <a:solidFill>
            <a:srgbClr val="FFFF66"/>
          </a:solidFill>
        </p:spPr>
      </p:pic>
      <p:pic>
        <p:nvPicPr>
          <p:cNvPr id="5" name="Picture 4" descr="SEED Logo v3_DNU.JPG"/>
          <p:cNvPicPr/>
          <p:nvPr/>
        </p:nvPicPr>
        <p:blipFill>
          <a:blip r:embed="rId2" cstate="print"/>
          <a:stretch>
            <a:fillRect/>
          </a:stretch>
        </p:blipFill>
        <p:spPr>
          <a:xfrm>
            <a:off x="7380312" y="404664"/>
            <a:ext cx="1420283" cy="686873"/>
          </a:xfrm>
          <a:prstGeom prst="ellipse">
            <a:avLst/>
          </a:prstGeom>
          <a:solidFill>
            <a:srgbClr val="FFFF66"/>
          </a:solidFill>
        </p:spPr>
      </p:pic>
      <p:graphicFrame>
        <p:nvGraphicFramePr>
          <p:cNvPr id="6" name="Table 5"/>
          <p:cNvGraphicFramePr>
            <a:graphicFrameLocks noGrp="1"/>
          </p:cNvGraphicFramePr>
          <p:nvPr/>
        </p:nvGraphicFramePr>
        <p:xfrm>
          <a:off x="323529" y="1397001"/>
          <a:ext cx="8568951" cy="5309383"/>
        </p:xfrm>
        <a:graphic>
          <a:graphicData uri="http://schemas.openxmlformats.org/drawingml/2006/table">
            <a:tbl>
              <a:tblPr firstRow="1" bandRow="1">
                <a:tableStyleId>{5C22544A-7EE6-4342-B048-85BDC9FD1C3A}</a:tableStyleId>
              </a:tblPr>
              <a:tblGrid>
                <a:gridCol w="2376263"/>
                <a:gridCol w="4248472"/>
                <a:gridCol w="1944216"/>
              </a:tblGrid>
              <a:tr h="402431">
                <a:tc>
                  <a:txBody>
                    <a:bodyPr/>
                    <a:lstStyle/>
                    <a:p>
                      <a:r>
                        <a:rPr lang="en-GB" dirty="0" smtClean="0"/>
                        <a:t>Date</a:t>
                      </a:r>
                      <a:endParaRPr lang="en-GB" dirty="0"/>
                    </a:p>
                  </a:txBody>
                  <a:tcPr marL="68580" marR="68580" marT="0" marB="0"/>
                </a:tc>
                <a:tc>
                  <a:txBody>
                    <a:bodyPr/>
                    <a:lstStyle/>
                    <a:p>
                      <a:r>
                        <a:rPr lang="en-GB" dirty="0" smtClean="0"/>
                        <a:t>Milestone</a:t>
                      </a:r>
                      <a:endParaRPr lang="en-GB" dirty="0"/>
                    </a:p>
                  </a:txBody>
                  <a:tcPr marL="68580" marR="68580" marT="0" marB="0"/>
                </a:tc>
                <a:tc>
                  <a:txBody>
                    <a:bodyPr/>
                    <a:lstStyle/>
                    <a:p>
                      <a:r>
                        <a:rPr lang="en-GB" dirty="0" smtClean="0"/>
                        <a:t>Progress</a:t>
                      </a:r>
                      <a:endParaRPr lang="en-GB" dirty="0"/>
                    </a:p>
                  </a:txBody>
                  <a:tcPr marL="68580" marR="68580" marT="0" marB="0"/>
                </a:tc>
              </a:tr>
              <a:tr h="402431">
                <a:tc>
                  <a:txBody>
                    <a:bodyPr/>
                    <a:lstStyle/>
                    <a:p>
                      <a:pPr>
                        <a:lnSpc>
                          <a:spcPct val="115000"/>
                        </a:lnSpc>
                        <a:spcAft>
                          <a:spcPts val="0"/>
                        </a:spcAft>
                      </a:pPr>
                      <a:r>
                        <a:rPr lang="en-GB" sz="1600" dirty="0" smtClean="0">
                          <a:latin typeface="Gill Sans MT" pitchFamily="34" charset="0"/>
                          <a:ea typeface="Calibri"/>
                          <a:cs typeface="Times New Roman"/>
                        </a:rPr>
                        <a:t>Spring 2013</a:t>
                      </a:r>
                      <a:endParaRPr lang="en-GB" sz="1600" dirty="0">
                        <a:latin typeface="Gill Sans MT" pitchFamily="34" charset="0"/>
                        <a:ea typeface="Calibri"/>
                        <a:cs typeface="Times New Roman"/>
                      </a:endParaRPr>
                    </a:p>
                  </a:txBody>
                  <a:tcPr marL="68580" marR="68580" marT="0" marB="0"/>
                </a:tc>
                <a:tc>
                  <a:txBody>
                    <a:bodyPr/>
                    <a:lstStyle/>
                    <a:p>
                      <a:pPr>
                        <a:lnSpc>
                          <a:spcPct val="115000"/>
                        </a:lnSpc>
                        <a:spcAft>
                          <a:spcPts val="0"/>
                        </a:spcAft>
                      </a:pPr>
                      <a:r>
                        <a:rPr lang="en-GB" sz="1600" dirty="0">
                          <a:latin typeface="Gill Sans MT" pitchFamily="34" charset="0"/>
                          <a:ea typeface="Calibri"/>
                          <a:cs typeface="Times New Roman"/>
                        </a:rPr>
                        <a:t>Recruitment of primaries</a:t>
                      </a:r>
                    </a:p>
                  </a:txBody>
                  <a:tcPr marL="68580" marR="68580" marT="0" marB="0"/>
                </a:tc>
                <a:tc>
                  <a:txBody>
                    <a:bodyPr/>
                    <a:lstStyle/>
                    <a:p>
                      <a:pPr>
                        <a:lnSpc>
                          <a:spcPct val="115000"/>
                        </a:lnSpc>
                        <a:spcAft>
                          <a:spcPts val="0"/>
                        </a:spcAft>
                      </a:pPr>
                      <a:r>
                        <a:rPr lang="en-GB" sz="1600" dirty="0" smtClean="0">
                          <a:latin typeface="Gill Sans MT" pitchFamily="34" charset="0"/>
                          <a:ea typeface="Calibri"/>
                          <a:cs typeface="Times New Roman"/>
                        </a:rPr>
                        <a:t>Complete</a:t>
                      </a:r>
                      <a:endParaRPr lang="en-GB" sz="1600" dirty="0">
                        <a:latin typeface="Gill Sans MT" pitchFamily="34" charset="0"/>
                        <a:ea typeface="Calibri"/>
                        <a:cs typeface="Times New Roman"/>
                      </a:endParaRPr>
                    </a:p>
                  </a:txBody>
                  <a:tcPr marL="68580" marR="68580" marT="0" marB="0"/>
                </a:tc>
              </a:tr>
              <a:tr h="684684">
                <a:tc>
                  <a:txBody>
                    <a:bodyPr/>
                    <a:lstStyle/>
                    <a:p>
                      <a:pPr>
                        <a:lnSpc>
                          <a:spcPct val="115000"/>
                        </a:lnSpc>
                        <a:spcAft>
                          <a:spcPts val="0"/>
                        </a:spcAft>
                      </a:pPr>
                      <a:r>
                        <a:rPr lang="en-GB" sz="1600" dirty="0" smtClean="0">
                          <a:latin typeface="Gill Sans MT" pitchFamily="34" charset="0"/>
                          <a:ea typeface="Calibri"/>
                          <a:cs typeface="Times New Roman"/>
                        </a:rPr>
                        <a:t>Spring 2013</a:t>
                      </a:r>
                      <a:endParaRPr lang="en-GB" sz="1600" dirty="0">
                        <a:latin typeface="Gill Sans MT" pitchFamily="34" charset="0"/>
                        <a:ea typeface="Calibri"/>
                        <a:cs typeface="Times New Roman"/>
                      </a:endParaRPr>
                    </a:p>
                  </a:txBody>
                  <a:tcPr marL="68580" marR="68580" marT="0" marB="0"/>
                </a:tc>
                <a:tc>
                  <a:txBody>
                    <a:bodyPr/>
                    <a:lstStyle/>
                    <a:p>
                      <a:pPr>
                        <a:lnSpc>
                          <a:spcPct val="115000"/>
                        </a:lnSpc>
                        <a:spcAft>
                          <a:spcPts val="0"/>
                        </a:spcAft>
                      </a:pPr>
                      <a:r>
                        <a:rPr lang="en-GB" sz="1600" dirty="0">
                          <a:latin typeface="Gill Sans MT" pitchFamily="34" charset="0"/>
                          <a:ea typeface="Calibri"/>
                          <a:cs typeface="Times New Roman"/>
                        </a:rPr>
                        <a:t>Baseline data collection and school notification of allocation to intervention or control arm</a:t>
                      </a:r>
                    </a:p>
                  </a:txBody>
                  <a:tcPr marL="68580" marR="68580" marT="0" marB="0"/>
                </a:tc>
                <a:tc>
                  <a:txBody>
                    <a:bodyPr/>
                    <a:lstStyle/>
                    <a:p>
                      <a:pPr>
                        <a:lnSpc>
                          <a:spcPct val="115000"/>
                        </a:lnSpc>
                        <a:spcAft>
                          <a:spcPts val="0"/>
                        </a:spcAft>
                      </a:pPr>
                      <a:r>
                        <a:rPr lang="en-GB" sz="1600" dirty="0" smtClean="0">
                          <a:latin typeface="Gill Sans MT" pitchFamily="34" charset="0"/>
                          <a:ea typeface="Calibri"/>
                          <a:cs typeface="Times New Roman"/>
                        </a:rPr>
                        <a:t>Complete</a:t>
                      </a:r>
                      <a:endParaRPr lang="en-GB" sz="1600" dirty="0">
                        <a:latin typeface="Gill Sans MT" pitchFamily="34" charset="0"/>
                        <a:ea typeface="Calibri"/>
                        <a:cs typeface="Times New Roman"/>
                      </a:endParaRPr>
                    </a:p>
                  </a:txBody>
                  <a:tcPr marL="68580" marR="68580" marT="0" marB="0"/>
                </a:tc>
              </a:tr>
              <a:tr h="684684">
                <a:tc>
                  <a:txBody>
                    <a:bodyPr/>
                    <a:lstStyle/>
                    <a:p>
                      <a:pPr>
                        <a:lnSpc>
                          <a:spcPct val="115000"/>
                        </a:lnSpc>
                        <a:spcAft>
                          <a:spcPts val="0"/>
                        </a:spcAft>
                      </a:pPr>
                      <a:r>
                        <a:rPr lang="en-GB" sz="1600" dirty="0" smtClean="0">
                          <a:latin typeface="Gill Sans MT" pitchFamily="34" charset="0"/>
                          <a:ea typeface="Calibri"/>
                          <a:cs typeface="Times New Roman"/>
                        </a:rPr>
                        <a:t>Summer </a:t>
                      </a:r>
                      <a:r>
                        <a:rPr lang="en-GB" sz="1600" dirty="0">
                          <a:latin typeface="Gill Sans MT" pitchFamily="34" charset="0"/>
                          <a:ea typeface="Calibri"/>
                          <a:cs typeface="Times New Roman"/>
                        </a:rPr>
                        <a:t>2013</a:t>
                      </a:r>
                    </a:p>
                  </a:txBody>
                  <a:tcPr marL="68580" marR="68580" marT="0" marB="0"/>
                </a:tc>
                <a:tc>
                  <a:txBody>
                    <a:bodyPr/>
                    <a:lstStyle/>
                    <a:p>
                      <a:pPr>
                        <a:lnSpc>
                          <a:spcPct val="115000"/>
                        </a:lnSpc>
                        <a:spcAft>
                          <a:spcPts val="0"/>
                        </a:spcAft>
                      </a:pPr>
                      <a:r>
                        <a:rPr lang="en-GB" sz="1600" dirty="0">
                          <a:latin typeface="Gill Sans MT" pitchFamily="34" charset="0"/>
                          <a:ea typeface="Calibri"/>
                          <a:cs typeface="Times New Roman"/>
                        </a:rPr>
                        <a:t>Feedback of baseline findings to intervention schools</a:t>
                      </a:r>
                      <a:r>
                        <a:rPr lang="en-GB" sz="1600" dirty="0" smtClean="0">
                          <a:latin typeface="Gill Sans MT" pitchFamily="34" charset="0"/>
                          <a:ea typeface="Calibri"/>
                          <a:cs typeface="Times New Roman"/>
                        </a:rPr>
                        <a:t>, </a:t>
                      </a:r>
                      <a:r>
                        <a:rPr lang="en-GB" sz="1600" dirty="0">
                          <a:latin typeface="Gill Sans MT" pitchFamily="34" charset="0"/>
                          <a:ea typeface="Calibri"/>
                          <a:cs typeface="Times New Roman"/>
                        </a:rPr>
                        <a:t>needs analysis and selection of initiatives</a:t>
                      </a:r>
                    </a:p>
                  </a:txBody>
                  <a:tcPr marL="68580" marR="68580" marT="0" marB="0"/>
                </a:tc>
                <a:tc>
                  <a:txBody>
                    <a:bodyPr/>
                    <a:lstStyle/>
                    <a:p>
                      <a:pPr>
                        <a:lnSpc>
                          <a:spcPct val="115000"/>
                        </a:lnSpc>
                        <a:spcAft>
                          <a:spcPts val="0"/>
                        </a:spcAft>
                      </a:pPr>
                      <a:r>
                        <a:rPr lang="en-GB" sz="1600" dirty="0" smtClean="0">
                          <a:latin typeface="Gill Sans MT" pitchFamily="34" charset="0"/>
                          <a:ea typeface="Calibri"/>
                          <a:cs typeface="Times New Roman"/>
                        </a:rPr>
                        <a:t>Complete</a:t>
                      </a:r>
                      <a:endParaRPr lang="en-GB" sz="1600" dirty="0">
                        <a:latin typeface="Gill Sans MT" pitchFamily="34" charset="0"/>
                        <a:ea typeface="Calibri"/>
                        <a:cs typeface="Times New Roman"/>
                      </a:endParaRPr>
                    </a:p>
                  </a:txBody>
                  <a:tcPr marL="68580" marR="68580" marT="0" marB="0"/>
                </a:tc>
              </a:tr>
              <a:tr h="684684">
                <a:tc>
                  <a:txBody>
                    <a:bodyPr/>
                    <a:lstStyle/>
                    <a:p>
                      <a:pPr>
                        <a:lnSpc>
                          <a:spcPct val="115000"/>
                        </a:lnSpc>
                        <a:spcAft>
                          <a:spcPts val="0"/>
                        </a:spcAft>
                      </a:pPr>
                      <a:r>
                        <a:rPr lang="en-GB" sz="1600" dirty="0">
                          <a:latin typeface="Gill Sans MT" pitchFamily="34" charset="0"/>
                          <a:ea typeface="Calibri"/>
                          <a:cs typeface="Times New Roman"/>
                        </a:rPr>
                        <a:t>Autumn 2013-Summer 2016</a:t>
                      </a:r>
                    </a:p>
                  </a:txBody>
                  <a:tcPr marL="68580" marR="68580" marT="0" marB="0"/>
                </a:tc>
                <a:tc>
                  <a:txBody>
                    <a:bodyPr/>
                    <a:lstStyle/>
                    <a:p>
                      <a:pPr>
                        <a:lnSpc>
                          <a:spcPct val="115000"/>
                        </a:lnSpc>
                        <a:spcAft>
                          <a:spcPts val="0"/>
                        </a:spcAft>
                      </a:pPr>
                      <a:r>
                        <a:rPr lang="en-GB" sz="1600" dirty="0">
                          <a:latin typeface="Gill Sans MT" pitchFamily="34" charset="0"/>
                          <a:ea typeface="Calibri"/>
                          <a:cs typeface="Times New Roman"/>
                        </a:rPr>
                        <a:t>Implementation of school initiatives to fit pupils’ needs: for older cohort intervention will end Summer 2015</a:t>
                      </a:r>
                    </a:p>
                  </a:txBody>
                  <a:tcPr marL="68580" marR="68580" marT="0" marB="0"/>
                </a:tc>
                <a:tc>
                  <a:txBody>
                    <a:bodyPr/>
                    <a:lstStyle/>
                    <a:p>
                      <a:pPr>
                        <a:lnSpc>
                          <a:spcPct val="115000"/>
                        </a:lnSpc>
                        <a:spcAft>
                          <a:spcPts val="0"/>
                        </a:spcAft>
                      </a:pPr>
                      <a:r>
                        <a:rPr lang="en-GB" sz="1600" dirty="0" smtClean="0">
                          <a:latin typeface="Gill Sans MT" pitchFamily="34" charset="0"/>
                          <a:ea typeface="Calibri"/>
                          <a:cs typeface="Times New Roman"/>
                        </a:rPr>
                        <a:t>Ongoing</a:t>
                      </a:r>
                      <a:endParaRPr lang="en-GB" sz="1600" dirty="0">
                        <a:latin typeface="Gill Sans MT" pitchFamily="34" charset="0"/>
                        <a:ea typeface="Calibri"/>
                        <a:cs typeface="Times New Roman"/>
                      </a:endParaRPr>
                    </a:p>
                  </a:txBody>
                  <a:tcPr marL="68580" marR="68580" marT="0" marB="0"/>
                </a:tc>
              </a:tr>
              <a:tr h="456456">
                <a:tc>
                  <a:txBody>
                    <a:bodyPr/>
                    <a:lstStyle/>
                    <a:p>
                      <a:pPr>
                        <a:lnSpc>
                          <a:spcPct val="115000"/>
                        </a:lnSpc>
                        <a:spcAft>
                          <a:spcPts val="0"/>
                        </a:spcAft>
                      </a:pPr>
                      <a:r>
                        <a:rPr lang="en-GB" sz="1600" dirty="0" smtClean="0">
                          <a:latin typeface="Gill Sans MT" pitchFamily="34" charset="0"/>
                          <a:ea typeface="Calibri"/>
                          <a:cs typeface="Times New Roman"/>
                        </a:rPr>
                        <a:t>Autumn 2014</a:t>
                      </a:r>
                      <a:endParaRPr lang="en-GB" sz="1600" dirty="0">
                        <a:latin typeface="Gill Sans MT" pitchFamily="34" charset="0"/>
                        <a:ea typeface="Calibri"/>
                        <a:cs typeface="Times New Roman"/>
                      </a:endParaRPr>
                    </a:p>
                  </a:txBody>
                  <a:tcPr marL="68580" marR="68580" marT="0" marB="0"/>
                </a:tc>
                <a:tc>
                  <a:txBody>
                    <a:bodyPr/>
                    <a:lstStyle/>
                    <a:p>
                      <a:pPr>
                        <a:lnSpc>
                          <a:spcPct val="115000"/>
                        </a:lnSpc>
                        <a:spcAft>
                          <a:spcPts val="0"/>
                        </a:spcAft>
                      </a:pPr>
                      <a:r>
                        <a:rPr lang="en-GB" sz="1600" dirty="0" smtClean="0">
                          <a:latin typeface="Gill Sans MT" pitchFamily="34" charset="0"/>
                          <a:ea typeface="Calibri"/>
                          <a:cs typeface="Times New Roman"/>
                        </a:rPr>
                        <a:t>Qualitative Interviews with 4 case study schools (all schools)</a:t>
                      </a:r>
                      <a:endParaRPr lang="en-GB" sz="1600" dirty="0">
                        <a:latin typeface="Gill Sans MT" pitchFamily="34" charset="0"/>
                        <a:ea typeface="Calibri"/>
                        <a:cs typeface="Times New Roman"/>
                      </a:endParaRPr>
                    </a:p>
                  </a:txBody>
                  <a:tcPr marL="68580" marR="68580" marT="0" marB="0"/>
                </a:tc>
                <a:tc>
                  <a:txBody>
                    <a:bodyPr/>
                    <a:lstStyle/>
                    <a:p>
                      <a:pPr>
                        <a:lnSpc>
                          <a:spcPct val="115000"/>
                        </a:lnSpc>
                        <a:spcAft>
                          <a:spcPts val="0"/>
                        </a:spcAft>
                      </a:pPr>
                      <a:endParaRPr lang="en-GB" sz="1600" dirty="0">
                        <a:latin typeface="Gill Sans MT" pitchFamily="34" charset="0"/>
                        <a:ea typeface="Calibri"/>
                        <a:cs typeface="Times New Roman"/>
                      </a:endParaRPr>
                    </a:p>
                  </a:txBody>
                  <a:tcPr marL="68580" marR="68580" marT="0" marB="0"/>
                </a:tc>
              </a:tr>
              <a:tr h="402431">
                <a:tc>
                  <a:txBody>
                    <a:bodyPr/>
                    <a:lstStyle/>
                    <a:p>
                      <a:pPr>
                        <a:lnSpc>
                          <a:spcPct val="115000"/>
                        </a:lnSpc>
                        <a:spcAft>
                          <a:spcPts val="0"/>
                        </a:spcAft>
                      </a:pPr>
                      <a:r>
                        <a:rPr lang="en-GB" sz="1600" dirty="0" smtClean="0">
                          <a:latin typeface="Gill Sans MT"/>
                          <a:ea typeface="Calibri"/>
                          <a:cs typeface="Times New Roman"/>
                        </a:rPr>
                        <a:t>Spring 2015</a:t>
                      </a:r>
                      <a:endParaRPr lang="en-GB" sz="1400" dirty="0">
                        <a:latin typeface="Calibri"/>
                        <a:ea typeface="Calibri"/>
                        <a:cs typeface="Times New Roman"/>
                      </a:endParaRPr>
                    </a:p>
                  </a:txBody>
                  <a:tcPr marL="68580" marR="68580" marT="0" marB="0"/>
                </a:tc>
                <a:tc>
                  <a:txBody>
                    <a:bodyPr/>
                    <a:lstStyle/>
                    <a:p>
                      <a:pPr>
                        <a:lnSpc>
                          <a:spcPct val="115000"/>
                        </a:lnSpc>
                        <a:spcAft>
                          <a:spcPts val="0"/>
                        </a:spcAft>
                      </a:pPr>
                      <a:r>
                        <a:rPr lang="en-GB" sz="1600" dirty="0">
                          <a:latin typeface="Gill Sans MT"/>
                          <a:ea typeface="Calibri"/>
                          <a:cs typeface="Times New Roman"/>
                        </a:rPr>
                        <a:t>Follow up 1</a:t>
                      </a:r>
                      <a:endParaRPr lang="en-GB" sz="1400" dirty="0">
                        <a:latin typeface="Calibri"/>
                        <a:ea typeface="Calibri"/>
                        <a:cs typeface="Times New Roman"/>
                      </a:endParaRPr>
                    </a:p>
                  </a:txBody>
                  <a:tcPr marL="68580" marR="68580" marT="0" marB="0"/>
                </a:tc>
                <a:tc>
                  <a:txBody>
                    <a:bodyPr/>
                    <a:lstStyle/>
                    <a:p>
                      <a:pPr>
                        <a:lnSpc>
                          <a:spcPct val="115000"/>
                        </a:lnSpc>
                        <a:spcAft>
                          <a:spcPts val="0"/>
                        </a:spcAft>
                      </a:pPr>
                      <a:endParaRPr lang="en-GB" sz="1400" dirty="0">
                        <a:latin typeface="Calibri"/>
                        <a:ea typeface="Calibri"/>
                        <a:cs typeface="Times New Roman"/>
                      </a:endParaRPr>
                    </a:p>
                  </a:txBody>
                  <a:tcPr marL="68580" marR="68580" marT="0" marB="0"/>
                </a:tc>
              </a:tr>
              <a:tr h="402431">
                <a:tc>
                  <a:txBody>
                    <a:bodyPr/>
                    <a:lstStyle/>
                    <a:p>
                      <a:pPr>
                        <a:lnSpc>
                          <a:spcPct val="115000"/>
                        </a:lnSpc>
                        <a:spcAft>
                          <a:spcPts val="0"/>
                        </a:spcAft>
                      </a:pPr>
                      <a:r>
                        <a:rPr lang="en-GB" sz="1600" dirty="0" smtClean="0">
                          <a:latin typeface="Gill Sans MT"/>
                          <a:ea typeface="Calibri"/>
                          <a:cs typeface="Times New Roman"/>
                        </a:rPr>
                        <a:t>Spring 2016</a:t>
                      </a:r>
                      <a:endParaRPr lang="en-GB" sz="1400" dirty="0">
                        <a:latin typeface="Calibri"/>
                        <a:ea typeface="Calibri"/>
                        <a:cs typeface="Times New Roman"/>
                      </a:endParaRPr>
                    </a:p>
                  </a:txBody>
                  <a:tcPr marL="68580" marR="68580" marT="0" marB="0"/>
                </a:tc>
                <a:tc>
                  <a:txBody>
                    <a:bodyPr/>
                    <a:lstStyle/>
                    <a:p>
                      <a:pPr>
                        <a:lnSpc>
                          <a:spcPct val="115000"/>
                        </a:lnSpc>
                        <a:spcAft>
                          <a:spcPts val="0"/>
                        </a:spcAft>
                      </a:pPr>
                      <a:r>
                        <a:rPr lang="en-GB" sz="1600" dirty="0">
                          <a:latin typeface="Gill Sans MT"/>
                          <a:ea typeface="Calibri"/>
                          <a:cs typeface="Times New Roman"/>
                        </a:rPr>
                        <a:t>Follow up </a:t>
                      </a:r>
                      <a:r>
                        <a:rPr lang="en-GB" sz="1600" dirty="0" smtClean="0">
                          <a:latin typeface="Gill Sans MT"/>
                          <a:ea typeface="Calibri"/>
                          <a:cs typeface="Times New Roman"/>
                        </a:rPr>
                        <a:t>2 (oldest</a:t>
                      </a:r>
                      <a:r>
                        <a:rPr lang="en-GB" sz="1600" baseline="0" dirty="0" smtClean="0">
                          <a:latin typeface="Gill Sans MT"/>
                          <a:ea typeface="Calibri"/>
                          <a:cs typeface="Times New Roman"/>
                        </a:rPr>
                        <a:t> cohort in secondary 1)</a:t>
                      </a:r>
                      <a:endParaRPr lang="en-GB" sz="1400" dirty="0">
                        <a:latin typeface="Calibri"/>
                        <a:ea typeface="Calibri"/>
                        <a:cs typeface="Times New Roman"/>
                      </a:endParaRPr>
                    </a:p>
                  </a:txBody>
                  <a:tcPr marL="68580" marR="68580" marT="0" marB="0"/>
                </a:tc>
                <a:tc>
                  <a:txBody>
                    <a:bodyPr/>
                    <a:lstStyle/>
                    <a:p>
                      <a:pPr>
                        <a:lnSpc>
                          <a:spcPct val="115000"/>
                        </a:lnSpc>
                        <a:spcAft>
                          <a:spcPts val="0"/>
                        </a:spcAft>
                      </a:pPr>
                      <a:endParaRPr lang="en-GB" sz="1400" dirty="0">
                        <a:latin typeface="Calibri"/>
                        <a:ea typeface="Calibri"/>
                        <a:cs typeface="Times New Roman"/>
                      </a:endParaRPr>
                    </a:p>
                  </a:txBody>
                  <a:tcPr marL="68580" marR="68580" marT="0" marB="0"/>
                </a:tc>
              </a:tr>
              <a:tr h="402431">
                <a:tc>
                  <a:txBody>
                    <a:bodyPr/>
                    <a:lstStyle/>
                    <a:p>
                      <a:pPr>
                        <a:lnSpc>
                          <a:spcPct val="115000"/>
                        </a:lnSpc>
                        <a:spcAft>
                          <a:spcPts val="0"/>
                        </a:spcAft>
                      </a:pPr>
                      <a:r>
                        <a:rPr lang="en-GB" sz="1600" dirty="0" smtClean="0">
                          <a:latin typeface="Gill Sans MT"/>
                          <a:ea typeface="Calibri"/>
                          <a:cs typeface="Times New Roman"/>
                        </a:rPr>
                        <a:t>Spring 2017</a:t>
                      </a:r>
                      <a:endParaRPr lang="en-GB" sz="1400" dirty="0">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1600" dirty="0">
                          <a:latin typeface="Gill Sans MT"/>
                          <a:ea typeface="Calibri"/>
                          <a:cs typeface="Times New Roman"/>
                        </a:rPr>
                        <a:t>Follow up </a:t>
                      </a:r>
                      <a:r>
                        <a:rPr lang="en-GB" sz="1600" dirty="0" smtClean="0">
                          <a:latin typeface="Gill Sans MT"/>
                          <a:ea typeface="Calibri"/>
                          <a:cs typeface="Times New Roman"/>
                        </a:rPr>
                        <a:t>3 </a:t>
                      </a:r>
                      <a:r>
                        <a:rPr lang="en-GB" sz="1400" dirty="0" smtClean="0">
                          <a:latin typeface="Gill Sans MT"/>
                          <a:ea typeface="Calibri"/>
                          <a:cs typeface="Times New Roman"/>
                        </a:rPr>
                        <a:t>(oldest</a:t>
                      </a:r>
                      <a:r>
                        <a:rPr lang="en-GB" sz="1400" baseline="0" dirty="0" smtClean="0">
                          <a:latin typeface="Gill Sans MT"/>
                          <a:ea typeface="Calibri"/>
                          <a:cs typeface="Times New Roman"/>
                        </a:rPr>
                        <a:t> cohort in secondary 2)</a:t>
                      </a:r>
                      <a:endParaRPr lang="en-GB" sz="1200" dirty="0" smtClean="0">
                        <a:latin typeface="Calibri"/>
                        <a:ea typeface="Calibri"/>
                        <a:cs typeface="Times New Roman"/>
                      </a:endParaRPr>
                    </a:p>
                    <a:p>
                      <a:pPr>
                        <a:lnSpc>
                          <a:spcPct val="115000"/>
                        </a:lnSpc>
                        <a:spcAft>
                          <a:spcPts val="0"/>
                        </a:spcAft>
                      </a:pPr>
                      <a:endParaRPr lang="en-GB" sz="1400" dirty="0">
                        <a:latin typeface="Calibri"/>
                        <a:ea typeface="Calibri"/>
                        <a:cs typeface="Times New Roman"/>
                      </a:endParaRPr>
                    </a:p>
                  </a:txBody>
                  <a:tcPr marL="68580" marR="68580" marT="0" marB="0"/>
                </a:tc>
                <a:tc>
                  <a:txBody>
                    <a:bodyPr/>
                    <a:lstStyle/>
                    <a:p>
                      <a:pPr>
                        <a:lnSpc>
                          <a:spcPct val="115000"/>
                        </a:lnSpc>
                        <a:spcAft>
                          <a:spcPts val="0"/>
                        </a:spcAft>
                      </a:pPr>
                      <a:endParaRPr lang="en-GB" sz="1400" dirty="0">
                        <a:latin typeface="Calibri"/>
                        <a:ea typeface="Calibri"/>
                        <a:cs typeface="Times New Roman"/>
                      </a:endParaRPr>
                    </a:p>
                  </a:txBody>
                  <a:tcPr marL="68580" marR="68580" marT="0" marB="0"/>
                </a:tc>
              </a:tr>
              <a:tr h="402431">
                <a:tc>
                  <a:txBody>
                    <a:bodyPr/>
                    <a:lstStyle/>
                    <a:p>
                      <a:pPr>
                        <a:lnSpc>
                          <a:spcPct val="115000"/>
                        </a:lnSpc>
                        <a:spcAft>
                          <a:spcPts val="0"/>
                        </a:spcAft>
                      </a:pPr>
                      <a:r>
                        <a:rPr lang="en-GB" sz="1600" dirty="0" smtClean="0">
                          <a:latin typeface="Gill Sans MT" pitchFamily="34" charset="0"/>
                          <a:ea typeface="Calibri"/>
                          <a:cs typeface="Times New Roman"/>
                        </a:rPr>
                        <a:t>2016/7</a:t>
                      </a:r>
                      <a:endParaRPr lang="en-GB" sz="1600" dirty="0">
                        <a:latin typeface="Gill Sans MT" pitchFamily="34" charset="0"/>
                        <a:ea typeface="Calibri"/>
                        <a:cs typeface="Times New Roman"/>
                      </a:endParaRPr>
                    </a:p>
                  </a:txBody>
                  <a:tcPr marL="68580" marR="68580" marT="0" marB="0"/>
                </a:tc>
                <a:tc>
                  <a:txBody>
                    <a:bodyPr/>
                    <a:lstStyle/>
                    <a:p>
                      <a:pPr>
                        <a:lnSpc>
                          <a:spcPct val="115000"/>
                        </a:lnSpc>
                        <a:spcAft>
                          <a:spcPts val="0"/>
                        </a:spcAft>
                      </a:pPr>
                      <a:r>
                        <a:rPr lang="en-US" sz="1600" kern="1200" baseline="0" dirty="0" smtClean="0">
                          <a:solidFill>
                            <a:schemeClr val="dk1"/>
                          </a:solidFill>
                          <a:latin typeface="Gill Sans MT" pitchFamily="34" charset="0"/>
                          <a:ea typeface="+mn-ea"/>
                          <a:cs typeface="+mn-cs"/>
                        </a:rPr>
                        <a:t>Final outcome analysis and report/paper writing</a:t>
                      </a:r>
                      <a:endParaRPr lang="en-GB" sz="1600" dirty="0">
                        <a:latin typeface="Gill Sans MT" pitchFamily="34" charset="0"/>
                        <a:ea typeface="Calibri"/>
                        <a:cs typeface="Times New Roman"/>
                      </a:endParaRPr>
                    </a:p>
                  </a:txBody>
                  <a:tcPr marL="68580" marR="68580" marT="0" marB="0"/>
                </a:tc>
                <a:tc>
                  <a:txBody>
                    <a:bodyPr/>
                    <a:lstStyle/>
                    <a:p>
                      <a:pPr>
                        <a:lnSpc>
                          <a:spcPct val="115000"/>
                        </a:lnSpc>
                        <a:spcAft>
                          <a:spcPts val="0"/>
                        </a:spcAft>
                      </a:pPr>
                      <a:endParaRPr lang="en-GB" sz="1400" dirty="0">
                        <a:latin typeface="Calibri"/>
                        <a:ea typeface="Calibri"/>
                        <a:cs typeface="Times New Roman"/>
                      </a:endParaRPr>
                    </a:p>
                  </a:txBody>
                  <a:tcPr marL="68580" marR="68580" marT="0" marB="0"/>
                </a:tc>
              </a:tr>
            </a:tbl>
          </a:graphicData>
        </a:graphic>
      </p:graphicFrame>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bwMode="auto">
          <a:xfrm>
            <a:off x="755576" y="2492896"/>
            <a:ext cx="2736304" cy="0"/>
          </a:xfrm>
          <a:prstGeom prst="straightConnector1">
            <a:avLst/>
          </a:prstGeom>
          <a:solidFill>
            <a:schemeClr val="accent1"/>
          </a:solidFill>
          <a:ln w="444500" cap="flat" cmpd="sng" algn="ctr">
            <a:solidFill>
              <a:srgbClr val="00B050"/>
            </a:solidFill>
            <a:prstDash val="solid"/>
            <a:round/>
            <a:headEnd type="none" w="med" len="med"/>
            <a:tailEnd type="triangle" w="sm" len="sm"/>
          </a:ln>
          <a:effectLst/>
        </p:spPr>
      </p:cxnSp>
      <p:cxnSp>
        <p:nvCxnSpPr>
          <p:cNvPr id="6" name="Straight Arrow Connector 5"/>
          <p:cNvCxnSpPr/>
          <p:nvPr/>
        </p:nvCxnSpPr>
        <p:spPr bwMode="auto">
          <a:xfrm flipH="1">
            <a:off x="3491880" y="2492896"/>
            <a:ext cx="3600400" cy="0"/>
          </a:xfrm>
          <a:prstGeom prst="straightConnector1">
            <a:avLst/>
          </a:prstGeom>
          <a:solidFill>
            <a:schemeClr val="accent1"/>
          </a:solidFill>
          <a:ln w="444500" cap="flat" cmpd="sng" algn="ctr">
            <a:solidFill>
              <a:srgbClr val="FF0000"/>
            </a:solidFill>
            <a:prstDash val="solid"/>
            <a:round/>
            <a:headEnd type="none" w="med" len="med"/>
            <a:tailEnd type="triangle" w="sm" len="sm"/>
          </a:ln>
          <a:effectLst/>
        </p:spPr>
      </p:cxnSp>
      <p:graphicFrame>
        <p:nvGraphicFramePr>
          <p:cNvPr id="9" name="Table 8"/>
          <p:cNvGraphicFramePr>
            <a:graphicFrameLocks noGrp="1"/>
          </p:cNvGraphicFramePr>
          <p:nvPr/>
        </p:nvGraphicFramePr>
        <p:xfrm>
          <a:off x="170188" y="3573016"/>
          <a:ext cx="8973812" cy="2590800"/>
        </p:xfrm>
        <a:graphic>
          <a:graphicData uri="http://schemas.openxmlformats.org/drawingml/2006/table">
            <a:tbl>
              <a:tblPr firstRow="1" bandRow="1">
                <a:tableStyleId>{5C22544A-7EE6-4342-B048-85BDC9FD1C3A}</a:tableStyleId>
              </a:tblPr>
              <a:tblGrid>
                <a:gridCol w="2196000"/>
                <a:gridCol w="1694453"/>
                <a:gridCol w="1694453"/>
                <a:gridCol w="1694453"/>
                <a:gridCol w="1694453"/>
              </a:tblGrid>
              <a:tr h="298832">
                <a:tc>
                  <a:txBody>
                    <a:bodyPr/>
                    <a:lstStyle/>
                    <a:p>
                      <a:r>
                        <a:rPr lang="en-GB" sz="3000" dirty="0" smtClean="0">
                          <a:solidFill>
                            <a:schemeClr val="tx1">
                              <a:lumMod val="95000"/>
                              <a:lumOff val="5000"/>
                            </a:schemeClr>
                          </a:solidFill>
                        </a:rPr>
                        <a:t>Surveyed</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P7</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S2</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S4</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19</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832">
                <a:tc>
                  <a:txBody>
                    <a:bodyPr/>
                    <a:lstStyle/>
                    <a:p>
                      <a:r>
                        <a:rPr lang="en-GB" sz="1600" dirty="0" smtClean="0">
                          <a:solidFill>
                            <a:schemeClr val="tx1">
                              <a:lumMod val="95000"/>
                              <a:lumOff val="5000"/>
                            </a:schemeClr>
                          </a:solidFill>
                        </a:rPr>
                        <a:t>Measures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lumMod val="95000"/>
                              <a:lumOff val="5000"/>
                            </a:schemeClr>
                          </a:solidFill>
                        </a:rPr>
                        <a:t>Recalled</a:t>
                      </a:r>
                      <a:r>
                        <a:rPr lang="en-GB" sz="1600" b="1" baseline="0" dirty="0" smtClean="0">
                          <a:solidFill>
                            <a:schemeClr val="tx1">
                              <a:lumMod val="95000"/>
                              <a:lumOff val="5000"/>
                            </a:schemeClr>
                          </a:solidFill>
                        </a:rPr>
                        <a:t> transition</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baseline="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a:t>
                      </a:r>
                      <a:r>
                        <a:rPr lang="en-GB" sz="1600" b="1" baseline="0" dirty="0" smtClean="0">
                          <a:solidFill>
                            <a:schemeClr val="tx1">
                              <a:lumMod val="95000"/>
                              <a:lumOff val="5000"/>
                            </a:schemeClr>
                          </a:solidFill>
                        </a:rPr>
                        <a:t> &amp; achievement</a:t>
                      </a:r>
                      <a:endParaRPr lang="en-GB" sz="1600" b="1" dirty="0" smtClean="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 &amp; achievement</a:t>
                      </a:r>
                      <a:endParaRPr lang="en-GB" sz="16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3" name="Straight Arrow Connector 12"/>
          <p:cNvCxnSpPr/>
          <p:nvPr/>
        </p:nvCxnSpPr>
        <p:spPr bwMode="auto">
          <a:xfrm flipV="1">
            <a:off x="28438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6440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V="1">
            <a:off x="6156176"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8172400"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sp>
        <p:nvSpPr>
          <p:cNvPr id="22" name="TextBox 21"/>
          <p:cNvSpPr txBox="1"/>
          <p:nvPr/>
        </p:nvSpPr>
        <p:spPr>
          <a:xfrm>
            <a:off x="827584" y="2276872"/>
            <a:ext cx="1728192"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Primary</a:t>
            </a:r>
            <a:endParaRPr lang="en-GB" sz="2400" b="1" dirty="0">
              <a:solidFill>
                <a:srgbClr val="000000"/>
              </a:solidFill>
              <a:ea typeface="Verdana" pitchFamily="34" charset="0"/>
              <a:cs typeface="Verdana" pitchFamily="34" charset="0"/>
            </a:endParaRPr>
          </a:p>
        </p:txBody>
      </p:sp>
      <p:sp>
        <p:nvSpPr>
          <p:cNvPr id="23" name="TextBox 22"/>
          <p:cNvSpPr txBox="1"/>
          <p:nvPr/>
        </p:nvSpPr>
        <p:spPr>
          <a:xfrm>
            <a:off x="4427984" y="2276872"/>
            <a:ext cx="2160240"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Secondary</a:t>
            </a:r>
            <a:endParaRPr lang="en-GB" sz="24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bwMode="auto">
          <a:xfrm>
            <a:off x="755576" y="2492896"/>
            <a:ext cx="2736304" cy="0"/>
          </a:xfrm>
          <a:prstGeom prst="straightConnector1">
            <a:avLst/>
          </a:prstGeom>
          <a:solidFill>
            <a:schemeClr val="accent1"/>
          </a:solidFill>
          <a:ln w="444500" cap="flat" cmpd="sng" algn="ctr">
            <a:solidFill>
              <a:srgbClr val="00B050"/>
            </a:solidFill>
            <a:prstDash val="solid"/>
            <a:round/>
            <a:headEnd type="none" w="med" len="med"/>
            <a:tailEnd type="triangle" w="sm" len="sm"/>
          </a:ln>
          <a:effectLst/>
        </p:spPr>
      </p:cxnSp>
      <p:cxnSp>
        <p:nvCxnSpPr>
          <p:cNvPr id="6" name="Straight Arrow Connector 5"/>
          <p:cNvCxnSpPr/>
          <p:nvPr/>
        </p:nvCxnSpPr>
        <p:spPr bwMode="auto">
          <a:xfrm flipH="1">
            <a:off x="3491880" y="2492896"/>
            <a:ext cx="3600400" cy="0"/>
          </a:xfrm>
          <a:prstGeom prst="straightConnector1">
            <a:avLst/>
          </a:prstGeom>
          <a:solidFill>
            <a:schemeClr val="accent1"/>
          </a:solidFill>
          <a:ln w="444500" cap="flat" cmpd="sng" algn="ctr">
            <a:solidFill>
              <a:srgbClr val="FF0000"/>
            </a:solidFill>
            <a:prstDash val="solid"/>
            <a:round/>
            <a:headEnd type="none" w="med" len="med"/>
            <a:tailEnd type="triangle" w="sm" len="sm"/>
          </a:ln>
          <a:effectLst/>
        </p:spPr>
      </p:cxnSp>
      <p:graphicFrame>
        <p:nvGraphicFramePr>
          <p:cNvPr id="9" name="Table 8"/>
          <p:cNvGraphicFramePr>
            <a:graphicFrameLocks noGrp="1"/>
          </p:cNvGraphicFramePr>
          <p:nvPr/>
        </p:nvGraphicFramePr>
        <p:xfrm>
          <a:off x="170188" y="3573016"/>
          <a:ext cx="8973812" cy="2590800"/>
        </p:xfrm>
        <a:graphic>
          <a:graphicData uri="http://schemas.openxmlformats.org/drawingml/2006/table">
            <a:tbl>
              <a:tblPr firstRow="1" bandRow="1">
                <a:tableStyleId>{5C22544A-7EE6-4342-B048-85BDC9FD1C3A}</a:tableStyleId>
              </a:tblPr>
              <a:tblGrid>
                <a:gridCol w="2196000"/>
                <a:gridCol w="1694453"/>
                <a:gridCol w="1694453"/>
                <a:gridCol w="1694453"/>
                <a:gridCol w="1694453"/>
              </a:tblGrid>
              <a:tr h="298832">
                <a:tc>
                  <a:txBody>
                    <a:bodyPr/>
                    <a:lstStyle/>
                    <a:p>
                      <a:r>
                        <a:rPr lang="en-GB" sz="3000" dirty="0" smtClean="0">
                          <a:solidFill>
                            <a:schemeClr val="tx1">
                              <a:lumMod val="95000"/>
                              <a:lumOff val="5000"/>
                            </a:schemeClr>
                          </a:solidFill>
                        </a:rPr>
                        <a:t>Surveyed</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P7</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S2</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S4</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19</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832">
                <a:tc>
                  <a:txBody>
                    <a:bodyPr/>
                    <a:lstStyle/>
                    <a:p>
                      <a:r>
                        <a:rPr lang="en-GB" sz="1600" dirty="0" smtClean="0">
                          <a:solidFill>
                            <a:schemeClr val="tx1">
                              <a:lumMod val="95000"/>
                              <a:lumOff val="5000"/>
                            </a:schemeClr>
                          </a:solidFill>
                        </a:rPr>
                        <a:t>Measures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lumMod val="95000"/>
                              <a:lumOff val="5000"/>
                            </a:schemeClr>
                          </a:solidFill>
                        </a:rPr>
                        <a:t>Recalled</a:t>
                      </a:r>
                      <a:r>
                        <a:rPr lang="en-GB" sz="1600" b="1" baseline="0" dirty="0" smtClean="0">
                          <a:solidFill>
                            <a:schemeClr val="tx1">
                              <a:lumMod val="95000"/>
                              <a:lumOff val="5000"/>
                            </a:schemeClr>
                          </a:solidFill>
                        </a:rPr>
                        <a:t> transition</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baseline="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a:t>
                      </a:r>
                      <a:r>
                        <a:rPr lang="en-GB" sz="1600" b="1" baseline="0" dirty="0" smtClean="0">
                          <a:solidFill>
                            <a:schemeClr val="tx1">
                              <a:lumMod val="95000"/>
                              <a:lumOff val="5000"/>
                            </a:schemeClr>
                          </a:solidFill>
                        </a:rPr>
                        <a:t> &amp; achievement</a:t>
                      </a:r>
                      <a:endParaRPr lang="en-GB" sz="1600" b="1" dirty="0" smtClean="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 &amp; achievement</a:t>
                      </a:r>
                      <a:endParaRPr lang="en-GB" sz="16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3" name="Straight Arrow Connector 12"/>
          <p:cNvCxnSpPr/>
          <p:nvPr/>
        </p:nvCxnSpPr>
        <p:spPr bwMode="auto">
          <a:xfrm flipV="1">
            <a:off x="28438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6440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V="1">
            <a:off x="6156176"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8172400"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sp>
        <p:nvSpPr>
          <p:cNvPr id="21" name="Oval 20"/>
          <p:cNvSpPr/>
          <p:nvPr/>
        </p:nvSpPr>
        <p:spPr bwMode="auto">
          <a:xfrm>
            <a:off x="3851920" y="4005064"/>
            <a:ext cx="1800200" cy="864096"/>
          </a:xfrm>
          <a:prstGeom prst="ellipse">
            <a:avLst/>
          </a:prstGeom>
          <a:solidFill>
            <a:srgbClr val="871E69">
              <a:alpha val="25000"/>
            </a:srgbClr>
          </a:solid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2" name="TextBox 21"/>
          <p:cNvSpPr txBox="1"/>
          <p:nvPr/>
        </p:nvSpPr>
        <p:spPr>
          <a:xfrm>
            <a:off x="827584" y="2276872"/>
            <a:ext cx="1728192"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Primary</a:t>
            </a:r>
            <a:endParaRPr lang="en-GB" sz="2400" b="1" dirty="0">
              <a:solidFill>
                <a:srgbClr val="000000"/>
              </a:solidFill>
              <a:ea typeface="Verdana" pitchFamily="34" charset="0"/>
              <a:cs typeface="Verdana" pitchFamily="34" charset="0"/>
            </a:endParaRPr>
          </a:p>
        </p:txBody>
      </p:sp>
      <p:sp>
        <p:nvSpPr>
          <p:cNvPr id="23" name="TextBox 22"/>
          <p:cNvSpPr txBox="1"/>
          <p:nvPr/>
        </p:nvSpPr>
        <p:spPr>
          <a:xfrm>
            <a:off x="4427984" y="2276872"/>
            <a:ext cx="2160240"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Secondary</a:t>
            </a:r>
            <a:endParaRPr lang="en-GB" sz="24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bwMode="auto">
          <a:xfrm>
            <a:off x="755576" y="2492896"/>
            <a:ext cx="2736304" cy="0"/>
          </a:xfrm>
          <a:prstGeom prst="straightConnector1">
            <a:avLst/>
          </a:prstGeom>
          <a:solidFill>
            <a:schemeClr val="accent1"/>
          </a:solidFill>
          <a:ln w="444500" cap="flat" cmpd="sng" algn="ctr">
            <a:solidFill>
              <a:srgbClr val="00B050"/>
            </a:solidFill>
            <a:prstDash val="solid"/>
            <a:round/>
            <a:headEnd type="none" w="med" len="med"/>
            <a:tailEnd type="triangle" w="sm" len="sm"/>
          </a:ln>
          <a:effectLst/>
        </p:spPr>
      </p:cxnSp>
      <p:cxnSp>
        <p:nvCxnSpPr>
          <p:cNvPr id="6" name="Straight Arrow Connector 5"/>
          <p:cNvCxnSpPr/>
          <p:nvPr/>
        </p:nvCxnSpPr>
        <p:spPr bwMode="auto">
          <a:xfrm flipH="1">
            <a:off x="3491880" y="2492896"/>
            <a:ext cx="3600400" cy="0"/>
          </a:xfrm>
          <a:prstGeom prst="straightConnector1">
            <a:avLst/>
          </a:prstGeom>
          <a:solidFill>
            <a:schemeClr val="accent1"/>
          </a:solidFill>
          <a:ln w="444500" cap="flat" cmpd="sng" algn="ctr">
            <a:solidFill>
              <a:srgbClr val="FF0000"/>
            </a:solidFill>
            <a:prstDash val="solid"/>
            <a:round/>
            <a:headEnd type="none" w="med" len="med"/>
            <a:tailEnd type="triangle" w="sm" len="sm"/>
          </a:ln>
          <a:effectLst/>
        </p:spPr>
      </p:cxnSp>
      <p:graphicFrame>
        <p:nvGraphicFramePr>
          <p:cNvPr id="9" name="Table 8"/>
          <p:cNvGraphicFramePr>
            <a:graphicFrameLocks noGrp="1"/>
          </p:cNvGraphicFramePr>
          <p:nvPr/>
        </p:nvGraphicFramePr>
        <p:xfrm>
          <a:off x="170188" y="3573016"/>
          <a:ext cx="8973812" cy="2590800"/>
        </p:xfrm>
        <a:graphic>
          <a:graphicData uri="http://schemas.openxmlformats.org/drawingml/2006/table">
            <a:tbl>
              <a:tblPr firstRow="1" bandRow="1">
                <a:tableStyleId>{5C22544A-7EE6-4342-B048-85BDC9FD1C3A}</a:tableStyleId>
              </a:tblPr>
              <a:tblGrid>
                <a:gridCol w="2196000"/>
                <a:gridCol w="1694453"/>
                <a:gridCol w="1694453"/>
                <a:gridCol w="1694453"/>
                <a:gridCol w="1694453"/>
              </a:tblGrid>
              <a:tr h="298832">
                <a:tc>
                  <a:txBody>
                    <a:bodyPr/>
                    <a:lstStyle/>
                    <a:p>
                      <a:r>
                        <a:rPr lang="en-GB" sz="3000" dirty="0" smtClean="0">
                          <a:solidFill>
                            <a:schemeClr val="tx1">
                              <a:lumMod val="95000"/>
                              <a:lumOff val="5000"/>
                            </a:schemeClr>
                          </a:solidFill>
                        </a:rPr>
                        <a:t>Surveyed</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P7</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S2</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S4</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19</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832">
                <a:tc>
                  <a:txBody>
                    <a:bodyPr/>
                    <a:lstStyle/>
                    <a:p>
                      <a:r>
                        <a:rPr lang="en-GB" sz="1600" dirty="0" smtClean="0">
                          <a:solidFill>
                            <a:schemeClr val="tx1">
                              <a:lumMod val="95000"/>
                              <a:lumOff val="5000"/>
                            </a:schemeClr>
                          </a:solidFill>
                        </a:rPr>
                        <a:t>Measures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lumMod val="95000"/>
                              <a:lumOff val="5000"/>
                            </a:schemeClr>
                          </a:solidFill>
                        </a:rPr>
                        <a:t>Recalled</a:t>
                      </a:r>
                      <a:r>
                        <a:rPr lang="en-GB" sz="1600" b="1" baseline="0" dirty="0" smtClean="0">
                          <a:solidFill>
                            <a:schemeClr val="tx1">
                              <a:lumMod val="95000"/>
                              <a:lumOff val="5000"/>
                            </a:schemeClr>
                          </a:solidFill>
                        </a:rPr>
                        <a:t> transition</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baseline="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a:t>
                      </a:r>
                      <a:r>
                        <a:rPr lang="en-GB" sz="1600" b="1" baseline="0" dirty="0" smtClean="0">
                          <a:solidFill>
                            <a:schemeClr val="tx1">
                              <a:lumMod val="95000"/>
                              <a:lumOff val="5000"/>
                            </a:schemeClr>
                          </a:solidFill>
                        </a:rPr>
                        <a:t> &amp; achievement</a:t>
                      </a:r>
                      <a:endParaRPr lang="en-GB" sz="1600" b="1" dirty="0" smtClean="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 &amp; achievement</a:t>
                      </a:r>
                      <a:endParaRPr lang="en-GB" sz="16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3" name="Straight Arrow Connector 12"/>
          <p:cNvCxnSpPr/>
          <p:nvPr/>
        </p:nvCxnSpPr>
        <p:spPr bwMode="auto">
          <a:xfrm flipV="1">
            <a:off x="28438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6440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V="1">
            <a:off x="6156176"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8172400"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sp>
        <p:nvSpPr>
          <p:cNvPr id="17" name="Oval 16"/>
          <p:cNvSpPr/>
          <p:nvPr/>
        </p:nvSpPr>
        <p:spPr bwMode="auto">
          <a:xfrm>
            <a:off x="2267744" y="4005064"/>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18" name="Oval 17"/>
          <p:cNvSpPr/>
          <p:nvPr/>
        </p:nvSpPr>
        <p:spPr bwMode="auto">
          <a:xfrm>
            <a:off x="2267744" y="4725144"/>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19" name="Oval 18"/>
          <p:cNvSpPr/>
          <p:nvPr/>
        </p:nvSpPr>
        <p:spPr bwMode="auto">
          <a:xfrm>
            <a:off x="3923928" y="4797152"/>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0" name="Oval 19"/>
          <p:cNvSpPr/>
          <p:nvPr/>
        </p:nvSpPr>
        <p:spPr bwMode="auto">
          <a:xfrm>
            <a:off x="3923928" y="5517232"/>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1" name="Oval 20"/>
          <p:cNvSpPr/>
          <p:nvPr/>
        </p:nvSpPr>
        <p:spPr bwMode="auto">
          <a:xfrm>
            <a:off x="3851920" y="4005064"/>
            <a:ext cx="1800200" cy="864096"/>
          </a:xfrm>
          <a:prstGeom prst="ellipse">
            <a:avLst/>
          </a:prstGeom>
          <a:solidFill>
            <a:srgbClr val="871E69">
              <a:alpha val="25000"/>
            </a:srgbClr>
          </a:solid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2" name="TextBox 21"/>
          <p:cNvSpPr txBox="1"/>
          <p:nvPr/>
        </p:nvSpPr>
        <p:spPr>
          <a:xfrm>
            <a:off x="827584" y="2276872"/>
            <a:ext cx="1728192"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Primary</a:t>
            </a:r>
            <a:endParaRPr lang="en-GB" sz="2400" b="1" dirty="0">
              <a:solidFill>
                <a:srgbClr val="000000"/>
              </a:solidFill>
              <a:ea typeface="Verdana" pitchFamily="34" charset="0"/>
              <a:cs typeface="Verdana" pitchFamily="34" charset="0"/>
            </a:endParaRPr>
          </a:p>
        </p:txBody>
      </p:sp>
      <p:sp>
        <p:nvSpPr>
          <p:cNvPr id="23" name="TextBox 22"/>
          <p:cNvSpPr txBox="1"/>
          <p:nvPr/>
        </p:nvSpPr>
        <p:spPr>
          <a:xfrm>
            <a:off x="4427984" y="2276872"/>
            <a:ext cx="2160240"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Secondary</a:t>
            </a:r>
            <a:endParaRPr lang="en-GB" sz="24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bwMode="auto">
          <a:xfrm>
            <a:off x="755576" y="2492896"/>
            <a:ext cx="2736304" cy="0"/>
          </a:xfrm>
          <a:prstGeom prst="straightConnector1">
            <a:avLst/>
          </a:prstGeom>
          <a:solidFill>
            <a:schemeClr val="accent1"/>
          </a:solidFill>
          <a:ln w="444500" cap="flat" cmpd="sng" algn="ctr">
            <a:solidFill>
              <a:srgbClr val="00B050"/>
            </a:solidFill>
            <a:prstDash val="solid"/>
            <a:round/>
            <a:headEnd type="none" w="med" len="med"/>
            <a:tailEnd type="triangle" w="sm" len="sm"/>
          </a:ln>
          <a:effectLst/>
        </p:spPr>
      </p:cxnSp>
      <p:cxnSp>
        <p:nvCxnSpPr>
          <p:cNvPr id="6" name="Straight Arrow Connector 5"/>
          <p:cNvCxnSpPr/>
          <p:nvPr/>
        </p:nvCxnSpPr>
        <p:spPr bwMode="auto">
          <a:xfrm flipH="1">
            <a:off x="3491880" y="2492896"/>
            <a:ext cx="3600400" cy="0"/>
          </a:xfrm>
          <a:prstGeom prst="straightConnector1">
            <a:avLst/>
          </a:prstGeom>
          <a:solidFill>
            <a:schemeClr val="accent1"/>
          </a:solidFill>
          <a:ln w="444500" cap="flat" cmpd="sng" algn="ctr">
            <a:solidFill>
              <a:srgbClr val="FF0000"/>
            </a:solidFill>
            <a:prstDash val="solid"/>
            <a:round/>
            <a:headEnd type="none" w="med" len="med"/>
            <a:tailEnd type="triangle" w="sm" len="sm"/>
          </a:ln>
          <a:effectLst/>
        </p:spPr>
      </p:cxnSp>
      <p:graphicFrame>
        <p:nvGraphicFramePr>
          <p:cNvPr id="9" name="Table 8"/>
          <p:cNvGraphicFramePr>
            <a:graphicFrameLocks noGrp="1"/>
          </p:cNvGraphicFramePr>
          <p:nvPr/>
        </p:nvGraphicFramePr>
        <p:xfrm>
          <a:off x="170188" y="3573016"/>
          <a:ext cx="8973812" cy="2590800"/>
        </p:xfrm>
        <a:graphic>
          <a:graphicData uri="http://schemas.openxmlformats.org/drawingml/2006/table">
            <a:tbl>
              <a:tblPr firstRow="1" bandRow="1">
                <a:tableStyleId>{5C22544A-7EE6-4342-B048-85BDC9FD1C3A}</a:tableStyleId>
              </a:tblPr>
              <a:tblGrid>
                <a:gridCol w="2196000"/>
                <a:gridCol w="1694453"/>
                <a:gridCol w="1694453"/>
                <a:gridCol w="1694453"/>
                <a:gridCol w="1694453"/>
              </a:tblGrid>
              <a:tr h="298832">
                <a:tc>
                  <a:txBody>
                    <a:bodyPr/>
                    <a:lstStyle/>
                    <a:p>
                      <a:r>
                        <a:rPr lang="en-GB" sz="3000" dirty="0" smtClean="0">
                          <a:solidFill>
                            <a:schemeClr val="tx1">
                              <a:lumMod val="95000"/>
                              <a:lumOff val="5000"/>
                            </a:schemeClr>
                          </a:solidFill>
                        </a:rPr>
                        <a:t>Surveyed</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P7</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S2</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S4</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19</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832">
                <a:tc>
                  <a:txBody>
                    <a:bodyPr/>
                    <a:lstStyle/>
                    <a:p>
                      <a:r>
                        <a:rPr lang="en-GB" sz="1600" dirty="0" smtClean="0">
                          <a:solidFill>
                            <a:schemeClr val="tx1">
                              <a:lumMod val="95000"/>
                              <a:lumOff val="5000"/>
                            </a:schemeClr>
                          </a:solidFill>
                        </a:rPr>
                        <a:t>Measures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lumMod val="95000"/>
                              <a:lumOff val="5000"/>
                            </a:schemeClr>
                          </a:solidFill>
                        </a:rPr>
                        <a:t>Recalled</a:t>
                      </a:r>
                      <a:r>
                        <a:rPr lang="en-GB" sz="1600" b="1" baseline="0" dirty="0" smtClean="0">
                          <a:solidFill>
                            <a:schemeClr val="tx1">
                              <a:lumMod val="95000"/>
                              <a:lumOff val="5000"/>
                            </a:schemeClr>
                          </a:solidFill>
                        </a:rPr>
                        <a:t> transition</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baseline="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a:t>
                      </a:r>
                      <a:r>
                        <a:rPr lang="en-GB" sz="1600" b="1" baseline="0" dirty="0" smtClean="0">
                          <a:solidFill>
                            <a:schemeClr val="tx1">
                              <a:lumMod val="95000"/>
                              <a:lumOff val="5000"/>
                            </a:schemeClr>
                          </a:solidFill>
                        </a:rPr>
                        <a:t> &amp; achievement</a:t>
                      </a:r>
                      <a:endParaRPr lang="en-GB" sz="1600" b="1" dirty="0" smtClean="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 &amp; achievement</a:t>
                      </a:r>
                      <a:endParaRPr lang="en-GB" sz="16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3" name="Straight Arrow Connector 12"/>
          <p:cNvCxnSpPr/>
          <p:nvPr/>
        </p:nvCxnSpPr>
        <p:spPr bwMode="auto">
          <a:xfrm flipV="1">
            <a:off x="28438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6440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V="1">
            <a:off x="6156176"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8172400"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sp>
        <p:nvSpPr>
          <p:cNvPr id="22" name="TextBox 21"/>
          <p:cNvSpPr txBox="1"/>
          <p:nvPr/>
        </p:nvSpPr>
        <p:spPr>
          <a:xfrm>
            <a:off x="827584" y="2276872"/>
            <a:ext cx="1728192"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Primary</a:t>
            </a:r>
            <a:endParaRPr lang="en-GB" sz="2400" b="1" dirty="0">
              <a:solidFill>
                <a:srgbClr val="000000"/>
              </a:solidFill>
              <a:ea typeface="Verdana" pitchFamily="34" charset="0"/>
              <a:cs typeface="Verdana" pitchFamily="34" charset="0"/>
            </a:endParaRPr>
          </a:p>
        </p:txBody>
      </p:sp>
      <p:sp>
        <p:nvSpPr>
          <p:cNvPr id="23" name="TextBox 22"/>
          <p:cNvSpPr txBox="1"/>
          <p:nvPr/>
        </p:nvSpPr>
        <p:spPr>
          <a:xfrm>
            <a:off x="4427984" y="2276872"/>
            <a:ext cx="2160240"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Secondary</a:t>
            </a:r>
            <a:endParaRPr lang="en-GB" sz="2400" b="1" dirty="0">
              <a:solidFill>
                <a:srgbClr val="000000"/>
              </a:solidFill>
              <a:ea typeface="Verdana" pitchFamily="34" charset="0"/>
              <a:cs typeface="Verdana" pitchFamily="34" charset="0"/>
            </a:endParaRPr>
          </a:p>
        </p:txBody>
      </p:sp>
      <p:sp>
        <p:nvSpPr>
          <p:cNvPr id="25" name="Oval 24"/>
          <p:cNvSpPr/>
          <p:nvPr/>
        </p:nvSpPr>
        <p:spPr bwMode="auto">
          <a:xfrm>
            <a:off x="3851920" y="4005064"/>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bwMode="auto">
          <a:xfrm>
            <a:off x="755576" y="2492896"/>
            <a:ext cx="2736304" cy="0"/>
          </a:xfrm>
          <a:prstGeom prst="straightConnector1">
            <a:avLst/>
          </a:prstGeom>
          <a:solidFill>
            <a:schemeClr val="accent1"/>
          </a:solidFill>
          <a:ln w="444500" cap="flat" cmpd="sng" algn="ctr">
            <a:solidFill>
              <a:srgbClr val="00B050"/>
            </a:solidFill>
            <a:prstDash val="solid"/>
            <a:round/>
            <a:headEnd type="none" w="med" len="med"/>
            <a:tailEnd type="triangle" w="sm" len="sm"/>
          </a:ln>
          <a:effectLst/>
        </p:spPr>
      </p:cxnSp>
      <p:cxnSp>
        <p:nvCxnSpPr>
          <p:cNvPr id="6" name="Straight Arrow Connector 5"/>
          <p:cNvCxnSpPr/>
          <p:nvPr/>
        </p:nvCxnSpPr>
        <p:spPr bwMode="auto">
          <a:xfrm flipH="1">
            <a:off x="3491880" y="2492896"/>
            <a:ext cx="3600400" cy="0"/>
          </a:xfrm>
          <a:prstGeom prst="straightConnector1">
            <a:avLst/>
          </a:prstGeom>
          <a:solidFill>
            <a:schemeClr val="accent1"/>
          </a:solidFill>
          <a:ln w="444500" cap="flat" cmpd="sng" algn="ctr">
            <a:solidFill>
              <a:srgbClr val="FF0000"/>
            </a:solidFill>
            <a:prstDash val="solid"/>
            <a:round/>
            <a:headEnd type="none" w="med" len="med"/>
            <a:tailEnd type="triangle" w="sm" len="sm"/>
          </a:ln>
          <a:effectLst/>
        </p:spPr>
      </p:cxnSp>
      <p:graphicFrame>
        <p:nvGraphicFramePr>
          <p:cNvPr id="9" name="Table 8"/>
          <p:cNvGraphicFramePr>
            <a:graphicFrameLocks noGrp="1"/>
          </p:cNvGraphicFramePr>
          <p:nvPr/>
        </p:nvGraphicFramePr>
        <p:xfrm>
          <a:off x="170188" y="3573016"/>
          <a:ext cx="8973812" cy="2590800"/>
        </p:xfrm>
        <a:graphic>
          <a:graphicData uri="http://schemas.openxmlformats.org/drawingml/2006/table">
            <a:tbl>
              <a:tblPr firstRow="1" bandRow="1">
                <a:tableStyleId>{5C22544A-7EE6-4342-B048-85BDC9FD1C3A}</a:tableStyleId>
              </a:tblPr>
              <a:tblGrid>
                <a:gridCol w="2196000"/>
                <a:gridCol w="1694453"/>
                <a:gridCol w="1694453"/>
                <a:gridCol w="1694453"/>
                <a:gridCol w="1694453"/>
              </a:tblGrid>
              <a:tr h="298832">
                <a:tc>
                  <a:txBody>
                    <a:bodyPr/>
                    <a:lstStyle/>
                    <a:p>
                      <a:r>
                        <a:rPr lang="en-GB" sz="3000" dirty="0" smtClean="0">
                          <a:solidFill>
                            <a:schemeClr val="tx1">
                              <a:lumMod val="95000"/>
                              <a:lumOff val="5000"/>
                            </a:schemeClr>
                          </a:solidFill>
                        </a:rPr>
                        <a:t>Surveyed</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P7</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S2</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S4</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3000" dirty="0" smtClean="0">
                          <a:solidFill>
                            <a:schemeClr val="tx1">
                              <a:lumMod val="95000"/>
                              <a:lumOff val="5000"/>
                            </a:schemeClr>
                          </a:solidFill>
                        </a:rPr>
                        <a:t>   19</a:t>
                      </a:r>
                      <a:endParaRPr lang="en-GB" sz="30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98832">
                <a:tc>
                  <a:txBody>
                    <a:bodyPr/>
                    <a:lstStyle/>
                    <a:p>
                      <a:r>
                        <a:rPr lang="en-GB" sz="1600" dirty="0" smtClean="0">
                          <a:solidFill>
                            <a:schemeClr val="tx1">
                              <a:lumMod val="95000"/>
                              <a:lumOff val="5000"/>
                            </a:schemeClr>
                          </a:solidFill>
                        </a:rPr>
                        <a:t>Measures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lumMod val="95000"/>
                              <a:lumOff val="5000"/>
                            </a:schemeClr>
                          </a:solidFill>
                        </a:rPr>
                        <a:t>Recalled</a:t>
                      </a:r>
                      <a:r>
                        <a:rPr lang="en-GB" sz="1600" b="1" baseline="0" dirty="0" smtClean="0">
                          <a:solidFill>
                            <a:schemeClr val="tx1">
                              <a:lumMod val="95000"/>
                              <a:lumOff val="5000"/>
                            </a:schemeClr>
                          </a:solidFill>
                        </a:rPr>
                        <a:t> transition</a:t>
                      </a:r>
                    </a:p>
                    <a:p>
                      <a:endParaRPr lang="en-GB" sz="1600" dirty="0" smtClean="0">
                        <a:solidFill>
                          <a:schemeClr val="tx1">
                            <a:lumMod val="95000"/>
                            <a:lumOff val="5000"/>
                          </a:schemeClr>
                        </a:solidFill>
                      </a:endParaRPr>
                    </a:p>
                    <a:p>
                      <a:r>
                        <a:rPr lang="en-GB" sz="1600" dirty="0" smtClean="0">
                          <a:solidFill>
                            <a:schemeClr val="tx1">
                              <a:lumMod val="95000"/>
                              <a:lumOff val="5000"/>
                            </a:schemeClr>
                          </a:solidFill>
                        </a:rPr>
                        <a:t>Pupil characteristics</a:t>
                      </a:r>
                    </a:p>
                    <a:p>
                      <a:endParaRPr lang="en-GB" sz="1600" dirty="0" smtClean="0">
                        <a:solidFill>
                          <a:schemeClr val="tx1">
                            <a:lumMod val="95000"/>
                            <a:lumOff val="5000"/>
                          </a:schemeClr>
                        </a:solidFill>
                      </a:endParaRPr>
                    </a:p>
                    <a:p>
                      <a:r>
                        <a:rPr lang="en-GB" sz="1600" baseline="0" dirty="0" smtClean="0">
                          <a:solidFill>
                            <a:schemeClr val="tx1">
                              <a:lumMod val="95000"/>
                              <a:lumOff val="5000"/>
                            </a:schemeClr>
                          </a:solidFill>
                        </a:rPr>
                        <a:t>School characteristics</a:t>
                      </a:r>
                      <a:endParaRPr lang="en-GB" sz="1600"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a:t>
                      </a:r>
                      <a:r>
                        <a:rPr lang="en-GB" sz="1600" b="1" baseline="0" dirty="0" smtClean="0">
                          <a:solidFill>
                            <a:schemeClr val="tx1">
                              <a:lumMod val="95000"/>
                              <a:lumOff val="5000"/>
                            </a:schemeClr>
                          </a:solidFill>
                        </a:rPr>
                        <a:t> &amp; achievement</a:t>
                      </a:r>
                      <a:endParaRPr lang="en-GB" sz="1600" b="1" dirty="0" smtClean="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600" b="1" dirty="0" smtClean="0">
                          <a:solidFill>
                            <a:schemeClr val="tx1">
                              <a:lumMod val="95000"/>
                              <a:lumOff val="5000"/>
                            </a:schemeClr>
                          </a:solidFill>
                        </a:rPr>
                        <a:t>Well-being &amp; achievement</a:t>
                      </a:r>
                      <a:endParaRPr lang="en-GB" sz="1600" b="1" dirty="0">
                        <a:solidFill>
                          <a:schemeClr val="tx1">
                            <a:lumMod val="95000"/>
                            <a:lumOff val="5000"/>
                          </a:schemeClr>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13" name="Straight Arrow Connector 12"/>
          <p:cNvCxnSpPr/>
          <p:nvPr/>
        </p:nvCxnSpPr>
        <p:spPr bwMode="auto">
          <a:xfrm flipV="1">
            <a:off x="28438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4" name="Straight Arrow Connector 13"/>
          <p:cNvCxnSpPr/>
          <p:nvPr/>
        </p:nvCxnSpPr>
        <p:spPr bwMode="auto">
          <a:xfrm flipV="1">
            <a:off x="4644008"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5" name="Straight Arrow Connector 14"/>
          <p:cNvCxnSpPr/>
          <p:nvPr/>
        </p:nvCxnSpPr>
        <p:spPr bwMode="auto">
          <a:xfrm flipV="1">
            <a:off x="6156176"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cxnSp>
        <p:nvCxnSpPr>
          <p:cNvPr id="16" name="Straight Arrow Connector 15"/>
          <p:cNvCxnSpPr/>
          <p:nvPr/>
        </p:nvCxnSpPr>
        <p:spPr bwMode="auto">
          <a:xfrm flipV="1">
            <a:off x="8172400" y="2780928"/>
            <a:ext cx="0" cy="792088"/>
          </a:xfrm>
          <a:prstGeom prst="straightConnector1">
            <a:avLst/>
          </a:prstGeom>
          <a:solidFill>
            <a:schemeClr val="accent1"/>
          </a:solidFill>
          <a:ln w="101600" cap="flat" cmpd="sng" algn="ctr">
            <a:solidFill>
              <a:schemeClr val="tx1"/>
            </a:solidFill>
            <a:prstDash val="solid"/>
            <a:round/>
            <a:headEnd type="none" w="med" len="med"/>
            <a:tailEnd type="triangle"/>
          </a:ln>
          <a:effectLst/>
        </p:spPr>
      </p:cxnSp>
      <p:sp>
        <p:nvSpPr>
          <p:cNvPr id="17" name="Oval 16"/>
          <p:cNvSpPr/>
          <p:nvPr/>
        </p:nvSpPr>
        <p:spPr bwMode="auto">
          <a:xfrm>
            <a:off x="2267744" y="4005064"/>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18" name="Oval 17"/>
          <p:cNvSpPr/>
          <p:nvPr/>
        </p:nvSpPr>
        <p:spPr bwMode="auto">
          <a:xfrm>
            <a:off x="3851920" y="4005064"/>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19" name="Oval 18"/>
          <p:cNvSpPr/>
          <p:nvPr/>
        </p:nvSpPr>
        <p:spPr bwMode="auto">
          <a:xfrm>
            <a:off x="3923928" y="4797152"/>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0" name="Oval 19"/>
          <p:cNvSpPr/>
          <p:nvPr/>
        </p:nvSpPr>
        <p:spPr bwMode="auto">
          <a:xfrm>
            <a:off x="3923928" y="5517232"/>
            <a:ext cx="1800200" cy="864096"/>
          </a:xfrm>
          <a:prstGeom prst="ellipse">
            <a:avLst/>
          </a:prstGeom>
          <a:no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1" name="Oval 20"/>
          <p:cNvSpPr/>
          <p:nvPr/>
        </p:nvSpPr>
        <p:spPr bwMode="auto">
          <a:xfrm>
            <a:off x="5652120" y="4005064"/>
            <a:ext cx="1800200" cy="864096"/>
          </a:xfrm>
          <a:prstGeom prst="ellipse">
            <a:avLst/>
          </a:prstGeom>
          <a:solidFill>
            <a:srgbClr val="871E69">
              <a:alpha val="25000"/>
            </a:srgbClr>
          </a:solidFill>
          <a:ln w="50800" cap="flat" cmpd="sng" algn="ctr">
            <a:solidFill>
              <a:srgbClr val="871E69"/>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2400" dirty="0">
              <a:solidFill>
                <a:srgbClr val="000000"/>
              </a:solidFill>
              <a:latin typeface="Times" pitchFamily="18" charset="0"/>
            </a:endParaRPr>
          </a:p>
        </p:txBody>
      </p:sp>
      <p:sp>
        <p:nvSpPr>
          <p:cNvPr id="22" name="TextBox 21"/>
          <p:cNvSpPr txBox="1"/>
          <p:nvPr/>
        </p:nvSpPr>
        <p:spPr>
          <a:xfrm>
            <a:off x="827584" y="2276872"/>
            <a:ext cx="1728192"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Primary</a:t>
            </a:r>
            <a:endParaRPr lang="en-GB" sz="2400" b="1" dirty="0">
              <a:solidFill>
                <a:srgbClr val="000000"/>
              </a:solidFill>
              <a:ea typeface="Verdana" pitchFamily="34" charset="0"/>
              <a:cs typeface="Verdana" pitchFamily="34" charset="0"/>
            </a:endParaRPr>
          </a:p>
        </p:txBody>
      </p:sp>
      <p:sp>
        <p:nvSpPr>
          <p:cNvPr id="23" name="TextBox 22"/>
          <p:cNvSpPr txBox="1"/>
          <p:nvPr/>
        </p:nvSpPr>
        <p:spPr>
          <a:xfrm>
            <a:off x="4427984" y="2276872"/>
            <a:ext cx="2160240" cy="461665"/>
          </a:xfrm>
          <a:prstGeom prst="rect">
            <a:avLst/>
          </a:prstGeom>
          <a:noFill/>
        </p:spPr>
        <p:txBody>
          <a:bodyPr wrap="square" rtlCol="0">
            <a:spAutoFit/>
          </a:bodyPr>
          <a:lstStyle/>
          <a:p>
            <a:pPr algn="ctr" eaLnBrk="0" fontAlgn="base" hangingPunct="0">
              <a:spcBef>
                <a:spcPct val="0"/>
              </a:spcBef>
              <a:spcAft>
                <a:spcPct val="0"/>
              </a:spcAft>
            </a:pPr>
            <a:r>
              <a:rPr lang="en-GB" sz="2400" b="1" dirty="0">
                <a:solidFill>
                  <a:srgbClr val="000000"/>
                </a:solidFill>
                <a:ea typeface="Verdana" pitchFamily="34" charset="0"/>
                <a:cs typeface="Verdana" pitchFamily="34" charset="0"/>
              </a:rPr>
              <a:t>Secondary</a:t>
            </a:r>
            <a:endParaRPr lang="en-GB" sz="2400" b="1" dirty="0">
              <a:solidFill>
                <a:srgbClr val="000000"/>
              </a:solidFill>
              <a:ea typeface="Verdana" pitchFamily="34" charset="0"/>
              <a:cs typeface="Verdana" pitchFamily="34" charset="0"/>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SPHSU_WARM_GRAY_Powerpoint_Template">
  <a:themeElements>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HSU_WARM_GRAY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SU_WARM_GRAY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SU_WARM_GRAY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SU_WARM_GRAY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SU_WARM_GRAY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SU_WARM_GRAY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SU_WARM_GRAY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SPHSU_WARM_GRAY_Powerpoint_Template">
  <a:themeElements>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HSU_WARM_GRAY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SU_WARM_GRAY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SU_WARM_GRAY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SU_WARM_GRAY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SU_WARM_GRAY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SU_WARM_GRAY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SU_WARM_GRAY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SPHSU_WARM_GRAY_Powerpoint_Template">
  <a:themeElements>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HSU_WARM_GRAY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SU_WARM_GRAY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SU_WARM_GRAY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SU_WARM_GRAY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SU_WARM_GRAY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SU_WARM_GRAY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SU_WARM_GRAY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SPHSU_WARM_GRAY_Powerpoint_Template">
  <a:themeElements>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HSU_WARM_GRAY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SU_WARM_GRAY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SU_WARM_GRAY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SU_WARM_GRAY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SU_WARM_GRAY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SU_WARM_GRAY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SU_WARM_GRAY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0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1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2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3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4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5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6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7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8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9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0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1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2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PHSU_WARM_GRAY_Powerpoint_Template">
  <a:themeElements>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HSU_WARM_GRAY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SU_WARM_GRAY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SU_WARM_GRAY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SU_WARM_GRAY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SU_WARM_GRAY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SU_WARM_GRAY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SU_WARM_GRAY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3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4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5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26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7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28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29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0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31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32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3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4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35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36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7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8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9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0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1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2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3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44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45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6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7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8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MRC slides template">
  <a:themeElements>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RC slides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SPHSU_WARM_GRAY_Powerpoint_Template">
  <a:themeElements>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HSU_WARM_GRAY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SPHSU_WARM_GRAY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HSU_WARM_GRAY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HSU_WARM_GRAY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HSU_WARM_GRAY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HSU_WARM_GRAY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HSU_WARM_GRAY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HSU_WARM_GRAY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TotalTime>
  <Words>3535</Words>
  <Application>Microsoft Office PowerPoint</Application>
  <PresentationFormat>On-screen Show (4:3)</PresentationFormat>
  <Paragraphs>922</Paragraphs>
  <Slides>44</Slides>
  <Notes>37</Notes>
  <HiddenSlides>0</HiddenSlides>
  <MMClips>0</MMClips>
  <ScaleCrop>false</ScaleCrop>
  <HeadingPairs>
    <vt:vector size="4" baseType="variant">
      <vt:variant>
        <vt:lpstr>Theme</vt:lpstr>
      </vt:variant>
      <vt:variant>
        <vt:i4>55</vt:i4>
      </vt:variant>
      <vt:variant>
        <vt:lpstr>Slide Titles</vt:lpstr>
      </vt:variant>
      <vt:variant>
        <vt:i4>44</vt:i4>
      </vt:variant>
    </vt:vector>
  </HeadingPairs>
  <TitlesOfParts>
    <vt:vector size="99" baseType="lpstr">
      <vt:lpstr>SPHSU_WARM_GRAY_Powerpoint_Template</vt:lpstr>
      <vt:lpstr>MRC slides template</vt:lpstr>
      <vt:lpstr>1_SPHSU_WARM_GRAY_Powerpoint_Template</vt:lpstr>
      <vt:lpstr>1_MRC slides template</vt:lpstr>
      <vt:lpstr>2_MRC slides template</vt:lpstr>
      <vt:lpstr>3_MRC slides template</vt:lpstr>
      <vt:lpstr>4_MRC slides template</vt:lpstr>
      <vt:lpstr>5_MRC slides template</vt:lpstr>
      <vt:lpstr>2_SPHSU_WARM_GRAY_Powerpoint_Template</vt:lpstr>
      <vt:lpstr>3_SPHSU_WARM_GRAY_Powerpoint_Template</vt:lpstr>
      <vt:lpstr>6_MRC slides template</vt:lpstr>
      <vt:lpstr>4_SPHSU_WARM_GRAY_Powerpoint_Template</vt:lpstr>
      <vt:lpstr>5_SPHSU_WARM_GRAY_Powerpoint_Template</vt:lpstr>
      <vt:lpstr>7_MRC slides template</vt:lpstr>
      <vt:lpstr>8_MRC slides template</vt:lpstr>
      <vt:lpstr>9_MRC slides template</vt:lpstr>
      <vt:lpstr>10_MRC slides template</vt:lpstr>
      <vt:lpstr>11_MRC slides template</vt:lpstr>
      <vt:lpstr>12_MRC slides template</vt:lpstr>
      <vt:lpstr>13_MRC slides template</vt:lpstr>
      <vt:lpstr>14_MRC slides template</vt:lpstr>
      <vt:lpstr>15_MRC slides template</vt:lpstr>
      <vt:lpstr>16_MRC slides template</vt:lpstr>
      <vt:lpstr>17_MRC slides template</vt:lpstr>
      <vt:lpstr>18_MRC slides template</vt:lpstr>
      <vt:lpstr>19_MRC slides template</vt:lpstr>
      <vt:lpstr>20_MRC slides template</vt:lpstr>
      <vt:lpstr>21_MRC slides template</vt:lpstr>
      <vt:lpstr>22_MRC slides template</vt:lpstr>
      <vt:lpstr>23_MRC slides template</vt:lpstr>
      <vt:lpstr>24_MRC slides template</vt:lpstr>
      <vt:lpstr>25_MRC slides template</vt:lpstr>
      <vt:lpstr>26_MRC slides template</vt:lpstr>
      <vt:lpstr>27_MRC slides template</vt:lpstr>
      <vt:lpstr>28_MRC slides template</vt:lpstr>
      <vt:lpstr>29_MRC slides template</vt:lpstr>
      <vt:lpstr>30_MRC slides template</vt:lpstr>
      <vt:lpstr>31_MRC slides template</vt:lpstr>
      <vt:lpstr>32_MRC slides template</vt:lpstr>
      <vt:lpstr>33_MRC slides template</vt:lpstr>
      <vt:lpstr>34_MRC slides template</vt:lpstr>
      <vt:lpstr>35_MRC slides template</vt:lpstr>
      <vt:lpstr>36_MRC slides template</vt:lpstr>
      <vt:lpstr>37_MRC slides template</vt:lpstr>
      <vt:lpstr>38_MRC slides template</vt:lpstr>
      <vt:lpstr>39_MRC slides template</vt:lpstr>
      <vt:lpstr>40_MRC slides template</vt:lpstr>
      <vt:lpstr>41_MRC slides template</vt:lpstr>
      <vt:lpstr>42_MRC slides template</vt:lpstr>
      <vt:lpstr>43_MRC slides template</vt:lpstr>
      <vt:lpstr>44_MRC slides template</vt:lpstr>
      <vt:lpstr>45_MRC slides template</vt:lpstr>
      <vt:lpstr>46_MRC slides template</vt:lpstr>
      <vt:lpstr>47_MRC slides template</vt:lpstr>
      <vt:lpstr>48_MRC slides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Recalled transition concerns – two types</vt:lpstr>
      <vt:lpstr>Recalled transition concerns – two types</vt:lpstr>
      <vt:lpstr>Recalled transition concerns – two types</vt:lpstr>
      <vt:lpstr>Correlates of recalled transition concerns</vt:lpstr>
      <vt:lpstr>Correlates of recalled transition concerns</vt:lpstr>
      <vt:lpstr>Correlates of recalled transition concerns</vt:lpstr>
      <vt:lpstr>Correlates of S4 well-being and achievement</vt:lpstr>
      <vt:lpstr>Correlates of S4 well-being and achievement</vt:lpstr>
      <vt:lpstr>Correlates of S4 well-being and achievement</vt:lpstr>
      <vt:lpstr>Correlates of S4 well-being and achievement</vt:lpstr>
      <vt:lpstr>Correlates of S4 well-being and achievement</vt:lpstr>
      <vt:lpstr>Correlates of S4 well-being and achievement</vt:lpstr>
      <vt:lpstr>Correlates of post-school (age 19) well-being and achievement</vt:lpstr>
      <vt:lpstr>Conclusions</vt:lpstr>
      <vt:lpstr>But what about post-school transitions?</vt:lpstr>
      <vt:lpstr>Odds of poor health in S4 according to labour market position at 19</vt:lpstr>
      <vt:lpstr>Odds of poor health in S4 according to labour market position at 19</vt:lpstr>
      <vt:lpstr>Odds of poor health in S4 according to labour market position at 19</vt:lpstr>
      <vt:lpstr>Odds of poor health in S4 according to labour market position at 19</vt:lpstr>
      <vt:lpstr>Odds of CHANGE TO poor health according to labour market position at 19</vt:lpstr>
      <vt:lpstr>Odds of CHANGE TO poor health according to labour market position at 19</vt:lpstr>
      <vt:lpstr>Odds of CHANGE TO poor health according to labour market position at 19</vt:lpstr>
      <vt:lpstr>Odds of CHANGE TO poor health at age 19 according to worries about unemployment</vt:lpstr>
      <vt:lpstr>Odds of CHANGE TO poor health at age 19 according to worries about unemployment</vt:lpstr>
      <vt:lpstr>Odds of CHANGE TO poor health at age 19 according to worries about unemployment</vt:lpstr>
      <vt:lpstr>Summary</vt:lpstr>
      <vt:lpstr>PowerPoint Presentation</vt:lpstr>
      <vt:lpstr>PowerPoint Presentation</vt:lpstr>
      <vt:lpstr>   What is SEED?</vt:lpstr>
      <vt:lpstr>The SEED Intervention Process</vt:lpstr>
      <vt:lpstr>Evaluation of SEED</vt:lpstr>
      <vt:lpstr>Data Collection: Questionnaires</vt:lpstr>
      <vt:lpstr>Data Collection: Progress</vt:lpstr>
      <vt:lpstr>Study Milestones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Lowes</dc:creator>
  <cp:lastModifiedBy>Susan Lowes</cp:lastModifiedBy>
  <cp:revision>2</cp:revision>
  <dcterms:created xsi:type="dcterms:W3CDTF">2014-06-23T14:05:30Z</dcterms:created>
  <dcterms:modified xsi:type="dcterms:W3CDTF">2014-06-23T14:25:24Z</dcterms:modified>
</cp:coreProperties>
</file>